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05" r:id="rId2"/>
    <p:sldId id="296" r:id="rId3"/>
    <p:sldId id="299" r:id="rId4"/>
    <p:sldId id="298" r:id="rId5"/>
    <p:sldId id="297" r:id="rId6"/>
    <p:sldId id="300" r:id="rId7"/>
    <p:sldId id="301" r:id="rId8"/>
    <p:sldId id="304" r:id="rId9"/>
    <p:sldId id="306" r:id="rId10"/>
    <p:sldId id="30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557869-C64A-4A2D-B13D-0A6D61D7E5D1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0F948-6ECA-411E-B25E-90DC26F358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134F1D-7739-4556-BAB7-AE3E560AEBA6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35361-86CA-473D-9397-4A83C434315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F5D4B-64AA-4B26-A2AB-E31F2CC33A49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C77BF-DA56-4694-B334-91723DFCE1D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DE34D1-1526-4F48-A31B-66218258BD22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8743E-8BFE-44B3-90BB-C3F43FC0D5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DE1825-FBD5-4C82-80FB-7CCF4050D65C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54136-A7B8-4B63-91F1-9688904B1D6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C3F16F-CDD2-414B-8850-B2021F3D1436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B3217-574B-47AB-9319-6536C2A6412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5DBA56-EDEF-4470-AFD2-5E79F2862F26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7B7F7-9545-4898-A110-7D4571E62C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3BDE43-81E2-4151-97D0-C21A9B4CC963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CFE84-8E9A-4F28-A3FC-10C34743784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7ECFDE-4D1B-4FFF-9A93-6738C3C21649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AE7AC-FA94-4577-8A4A-4E0EFB2147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A3DFC6-7E91-4248-8E51-4D2C5069430E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FF2B5-B2A3-443C-A840-B1B40C0BFA5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614764-E957-439F-B530-5CB03AEADB54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1955C-7F87-428E-A52E-8A9E2D6888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1FD8659-AECE-4F3B-9696-40B74C7131A3}" type="datetimeFigureOut">
              <a:rPr lang="zh-CN" altLang="en-US"/>
              <a:pPr/>
              <a:t>2018-9-25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6F8F5D-C5EE-45DB-86E8-E20A3D1A2B22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4583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7649.htm" TargetMode="External"/><Relationship Id="rId2" Type="http://schemas.openxmlformats.org/officeDocument/2006/relationships/hyperlink" Target="http://baike.baidu.com/view/743992.ht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1916113"/>
            <a:ext cx="7772400" cy="308451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4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6000" b="1">
                <a:solidFill>
                  <a:srgbClr val="0070C0"/>
                </a:solidFill>
                <a:latin typeface="华文行楷"/>
                <a:ea typeface="华文行楷"/>
                <a:cs typeface="华文行楷"/>
              </a:rPr>
              <a:t>从军行七首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其二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) </a:t>
            </a:r>
            <a:br>
              <a:rPr lang="en-US" altLang="zh-CN" b="1">
                <a:latin typeface="楷体" pitchFamily="49" charset="-122"/>
                <a:ea typeface="楷体" pitchFamily="49" charset="-122"/>
              </a:rPr>
            </a:br>
            <a:r>
              <a:rPr lang="zh-CN" altLang="en-US" b="1">
                <a:latin typeface="楷体" pitchFamily="49" charset="-122"/>
                <a:ea typeface="楷体" pitchFamily="49" charset="-122"/>
              </a:rPr>
              <a:t>王昌龄 </a:t>
            </a:r>
            <a:r>
              <a:rPr lang="zh-CN" altLang="en-US" sz="4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4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4000"/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1214438" y="1000125"/>
            <a:ext cx="3200400" cy="75723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zh-CN" sz="36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2005</a:t>
            </a:r>
            <a:r>
              <a:rPr lang="zh-CN" altLang="en-US" sz="36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重庆卷</a:t>
            </a:r>
            <a:endParaRPr lang="zh-CN" altLang="en-US" sz="36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r>
              <a:rPr lang="zh-CN" altLang="en-US" b="1"/>
              <a:t>好答案</a:t>
            </a:r>
            <a:r>
              <a:rPr lang="zh-CN" altLang="en-US" b="1">
                <a:solidFill>
                  <a:srgbClr val="000000"/>
                </a:solidFill>
              </a:rPr>
              <a:t>的标准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457200" y="1760538"/>
            <a:ext cx="8229600" cy="4525962"/>
          </a:xfrm>
        </p:spPr>
        <p:txBody>
          <a:bodyPr/>
          <a:lstStyle/>
          <a:p>
            <a:r>
              <a:rPr lang="zh-CN" altLang="en-US" sz="40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有骨有肉，骨肉相连</a:t>
            </a:r>
            <a:endParaRPr lang="en-US" altLang="zh-CN" sz="4000" b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000"/>
          </a:p>
          <a:p>
            <a:pPr>
              <a:buFont typeface="Wingdings" pitchFamily="2" charset="2"/>
              <a:buChar char="Ø"/>
            </a:pPr>
            <a:r>
              <a:rPr lang="zh-CN" altLang="en-US" sz="40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有骨：</a:t>
            </a:r>
            <a:endParaRPr lang="en-US" altLang="zh-CN" sz="4000" b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40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抽象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、要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概括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，要有定性的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关键词</a:t>
            </a:r>
            <a:endParaRPr lang="en-US" altLang="zh-CN" b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40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有肉：</a:t>
            </a:r>
            <a:endParaRPr lang="en-US" altLang="zh-CN" sz="4000" b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40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具体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、要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精准</a:t>
            </a:r>
            <a:r>
              <a:rPr lang="zh-CN" altLang="en-US" b="0">
                <a:latin typeface="楷体" pitchFamily="49" charset="-122"/>
                <a:ea typeface="楷体" pitchFamily="49" charset="-122"/>
              </a:rPr>
              <a:t>、不能</a:t>
            </a:r>
            <a:r>
              <a:rPr lang="zh-CN" altLang="en-US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泛泛而谈贴标签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4294967295"/>
          </p:nvPr>
        </p:nvSpPr>
        <p:spPr>
          <a:xfrm>
            <a:off x="428625" y="285750"/>
            <a:ext cx="8358188" cy="6143625"/>
          </a:xfrm>
          <a:solidFill>
            <a:schemeClr val="bg1"/>
          </a:solidFill>
          <a:ln w="25400" cap="flat" algn="ctr">
            <a:solidFill>
              <a:srgbClr val="4BACC6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altLang="zh-CN" sz="12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从军行七首</a:t>
            </a:r>
            <a:r>
              <a:rPr lang="en-US" altLang="zh-CN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其二</a:t>
            </a:r>
            <a:r>
              <a:rPr lang="en-US" altLang="zh-CN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) 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王昌龄 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latin typeface="楷体" pitchFamily="49" charset="-122"/>
                <a:ea typeface="楷体" pitchFamily="49" charset="-122"/>
              </a:rPr>
              <a:t>琵琶起舞换新声，</a:t>
            </a:r>
            <a:endParaRPr lang="en-US" altLang="zh-CN" sz="4000" b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latin typeface="楷体" pitchFamily="49" charset="-122"/>
                <a:ea typeface="楷体" pitchFamily="49" charset="-122"/>
              </a:rPr>
              <a:t>总是关山旧别情。              </a:t>
            </a:r>
            <a:endParaRPr lang="en-US" altLang="zh-CN" sz="4000" b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latin typeface="楷体" pitchFamily="49" charset="-122"/>
                <a:ea typeface="楷体" pitchFamily="49" charset="-122"/>
              </a:rPr>
              <a:t>撩乱边愁听不尽，</a:t>
            </a:r>
            <a:endParaRPr lang="en-US" altLang="zh-CN" sz="4000" b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40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高高秋月照长城。 </a:t>
            </a:r>
          </a:p>
          <a:p>
            <a:pPr algn="ctr"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0">
                <a:latin typeface="宋体" charset="-122"/>
              </a:rPr>
              <a:t> </a:t>
            </a:r>
          </a:p>
          <a:p>
            <a:pPr>
              <a:buFontTx/>
              <a:buNone/>
            </a:pPr>
            <a:endParaRPr lang="zh-CN" altLang="en-US" sz="4000" b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endParaRPr lang="zh-CN" altLang="en-US" sz="2600" b="0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 sz="1300" b="0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85750" y="3357563"/>
            <a:ext cx="850106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4294967295"/>
          </p:nvPr>
        </p:nvSpPr>
        <p:spPr>
          <a:xfrm>
            <a:off x="457200" y="571500"/>
            <a:ext cx="8229600" cy="5929313"/>
          </a:xfrm>
        </p:spPr>
        <p:txBody>
          <a:bodyPr/>
          <a:lstStyle/>
          <a:p>
            <a:r>
              <a:rPr lang="zh-CN" altLang="en-US" b="0">
                <a:latin typeface="华文楷体"/>
                <a:ea typeface="华文楷体"/>
                <a:cs typeface="华文楷体"/>
              </a:rPr>
              <a:t>王昌龄 </a:t>
            </a:r>
            <a:r>
              <a:rPr lang="en-US" altLang="zh-CN" b="0">
                <a:latin typeface="华文楷体"/>
                <a:ea typeface="华文楷体"/>
                <a:cs typeface="华文楷体"/>
              </a:rPr>
              <a:t>(698— 756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），字少伯，盛唐著名</a:t>
            </a:r>
            <a:r>
              <a:rPr lang="zh-CN" altLang="en-US" b="0">
                <a:latin typeface="华文楷体"/>
                <a:ea typeface="华文楷体"/>
                <a:cs typeface="华文楷体"/>
                <a:hlinkClick r:id="rId2"/>
              </a:rPr>
              <a:t>边塞诗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人，后人誉为“</a:t>
            </a:r>
            <a:r>
              <a:rPr lang="zh-CN" altLang="en-US" b="0">
                <a:latin typeface="华文楷体"/>
                <a:ea typeface="华文楷体"/>
                <a:cs typeface="华文楷体"/>
                <a:hlinkClick r:id="rId3"/>
              </a:rPr>
              <a:t>七绝圣手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”。早年贫贱，困于农耕，年近而立，始中进士。</a:t>
            </a:r>
            <a:endParaRPr lang="en-US" altLang="zh-CN" b="0">
              <a:latin typeface="华文楷体"/>
              <a:ea typeface="华文楷体"/>
              <a:cs typeface="华文楷体"/>
            </a:endParaRPr>
          </a:p>
          <a:p>
            <a:r>
              <a:rPr lang="zh-CN" altLang="en-US" b="0">
                <a:latin typeface="华文楷体"/>
                <a:ea typeface="华文楷体"/>
                <a:cs typeface="华文楷体"/>
              </a:rPr>
              <a:t>与李白、高适、王维、王之涣、岑参等交厚。开元末返长安，改授</a:t>
            </a:r>
            <a:r>
              <a:rPr lang="zh-CN" altLang="en-US" b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江宁丞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。被谤谪</a:t>
            </a:r>
            <a:r>
              <a:rPr lang="zh-CN" altLang="en-US" b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龙标尉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。安史乱起，为刺史闾丘晓所杀。</a:t>
            </a:r>
            <a:endParaRPr lang="en-US" altLang="zh-CN" b="0">
              <a:latin typeface="华文楷体"/>
              <a:ea typeface="华文楷体"/>
              <a:cs typeface="华文楷体"/>
            </a:endParaRPr>
          </a:p>
          <a:p>
            <a:r>
              <a:rPr lang="zh-CN" altLang="en-US" b="0">
                <a:latin typeface="华文楷体"/>
                <a:ea typeface="华文楷体"/>
                <a:cs typeface="华文楷体"/>
              </a:rPr>
              <a:t>其诗以</a:t>
            </a:r>
            <a:r>
              <a:rPr lang="zh-CN" altLang="en-US" b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七绝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见长，尤以登第之前赴西北边塞所作</a:t>
            </a:r>
            <a:r>
              <a:rPr lang="zh-CN" altLang="en-US" b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边塞诗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最著，有“</a:t>
            </a:r>
            <a:r>
              <a:rPr lang="zh-CN" altLang="en-US" b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诗家天子王江宁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”之誉。</a:t>
            </a:r>
            <a:endParaRPr lang="en-US" altLang="zh-CN" b="0">
              <a:latin typeface="华文楷体"/>
              <a:ea typeface="华文楷体"/>
              <a:cs typeface="华文楷体"/>
            </a:endParaRPr>
          </a:p>
          <a:p>
            <a:r>
              <a:rPr lang="en-US" altLang="zh-CN" b="0">
                <a:latin typeface="华文楷体"/>
                <a:ea typeface="华文楷体"/>
                <a:cs typeface="华文楷体"/>
              </a:rPr>
              <a:t>《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出塞</a:t>
            </a:r>
            <a:r>
              <a:rPr lang="en-US" altLang="zh-CN" b="0">
                <a:latin typeface="华文楷体"/>
                <a:ea typeface="华文楷体"/>
                <a:cs typeface="华文楷体"/>
              </a:rPr>
              <a:t>》《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从军行</a:t>
            </a:r>
            <a:r>
              <a:rPr lang="en-US" altLang="zh-CN" b="0">
                <a:latin typeface="华文楷体"/>
                <a:ea typeface="华文楷体"/>
                <a:cs typeface="华文楷体"/>
              </a:rPr>
              <a:t>》《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芙蓉楼送辛渐</a:t>
            </a:r>
            <a:r>
              <a:rPr lang="en-US" altLang="zh-CN" b="0">
                <a:latin typeface="华文楷体"/>
                <a:ea typeface="华文楷体"/>
                <a:cs typeface="华文楷体"/>
              </a:rPr>
              <a:t>》《</a:t>
            </a:r>
            <a:r>
              <a:rPr lang="zh-CN" altLang="en-US" b="0">
                <a:latin typeface="华文楷体"/>
                <a:ea typeface="华文楷体"/>
                <a:cs typeface="华文楷体"/>
              </a:rPr>
              <a:t>长信宫词</a:t>
            </a:r>
            <a:r>
              <a:rPr lang="en-US" altLang="zh-CN" b="0">
                <a:latin typeface="华文楷体"/>
                <a:ea typeface="华文楷体"/>
                <a:cs typeface="华文楷体"/>
              </a:rPr>
              <a:t>》</a:t>
            </a:r>
            <a:endParaRPr lang="zh-CN" altLang="en-US" b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l"/>
            <a:r>
              <a:rPr lang="en-US" altLang="zh-CN" sz="3200" b="1">
                <a:solidFill>
                  <a:srgbClr val="000000"/>
                </a:solidFill>
              </a:rPr>
              <a:t>1</a:t>
            </a:r>
            <a:r>
              <a:rPr lang="zh-CN" altLang="en-US" sz="3200" b="1">
                <a:solidFill>
                  <a:srgbClr val="000000"/>
                </a:solidFill>
              </a:rPr>
              <a:t>、</a:t>
            </a:r>
            <a:r>
              <a:rPr lang="zh-CN" altLang="en-US" sz="3200" b="1">
                <a:solidFill>
                  <a:srgbClr val="000000"/>
                </a:solidFill>
                <a:latin typeface="黑体"/>
              </a:rPr>
              <a:t>“</a:t>
            </a:r>
            <a:r>
              <a:rPr lang="zh-CN" altLang="en-US" sz="3200" b="1">
                <a:solidFill>
                  <a:srgbClr val="000000"/>
                </a:solidFill>
              </a:rPr>
              <a:t>琵琶</a:t>
            </a:r>
            <a:r>
              <a:rPr lang="zh-CN" altLang="en-US" sz="3200" b="1"/>
              <a:t>起舞</a:t>
            </a:r>
            <a:r>
              <a:rPr lang="zh-CN" altLang="en-US" sz="3200" b="1">
                <a:solidFill>
                  <a:srgbClr val="000000"/>
                </a:solidFill>
              </a:rPr>
              <a:t>换</a:t>
            </a:r>
            <a:r>
              <a:rPr lang="zh-CN" altLang="en-US" sz="3200" b="1"/>
              <a:t>新声</a:t>
            </a:r>
            <a:r>
              <a:rPr lang="zh-CN" altLang="en-US" sz="3200" b="1">
                <a:solidFill>
                  <a:srgbClr val="000000"/>
                </a:solidFill>
                <a:latin typeface="黑体"/>
              </a:rPr>
              <a:t>”</a:t>
            </a:r>
            <a:r>
              <a:rPr lang="zh-CN" altLang="en-US" sz="3200" b="1">
                <a:solidFill>
                  <a:srgbClr val="000000"/>
                </a:solidFill>
              </a:rPr>
              <a:t>与</a:t>
            </a:r>
            <a:r>
              <a:rPr lang="zh-CN" altLang="en-US" sz="3200" b="1">
                <a:solidFill>
                  <a:srgbClr val="000000"/>
                </a:solidFill>
                <a:latin typeface="黑体"/>
              </a:rPr>
              <a:t>“</a:t>
            </a:r>
            <a:r>
              <a:rPr lang="zh-CN" altLang="en-US" sz="3200" b="1">
                <a:solidFill>
                  <a:srgbClr val="000000"/>
                </a:solidFill>
              </a:rPr>
              <a:t>边</a:t>
            </a:r>
            <a:r>
              <a:rPr lang="zh-CN" altLang="en-US" sz="3200" b="1">
                <a:solidFill>
                  <a:srgbClr val="00B0F0"/>
                </a:solidFill>
              </a:rPr>
              <a:t>愁</a:t>
            </a:r>
            <a:r>
              <a:rPr lang="zh-CN" altLang="en-US" sz="3200" b="1">
                <a:solidFill>
                  <a:srgbClr val="000000"/>
                </a:solidFill>
                <a:latin typeface="黑体"/>
              </a:rPr>
              <a:t>”</a:t>
            </a:r>
            <a:r>
              <a:rPr lang="zh-CN" altLang="en-US" sz="3200" b="1">
                <a:solidFill>
                  <a:srgbClr val="000000"/>
                </a:solidFill>
              </a:rPr>
              <a:t>是否矛盾？为什么？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00613"/>
          </a:xfrm>
          <a:solidFill>
            <a:schemeClr val="bg1"/>
          </a:solidFill>
          <a:ln w="25400" cap="flat" algn="ctr">
            <a:solidFill>
              <a:srgbClr val="F79646"/>
            </a:solidFill>
          </a:ln>
        </p:spPr>
        <p:txBody>
          <a:bodyPr/>
          <a:lstStyle/>
          <a:p>
            <a:endParaRPr lang="en-US" altLang="zh-CN" sz="1200">
              <a:solidFill>
                <a:srgbClr val="000000"/>
              </a:solidFill>
            </a:endParaRPr>
          </a:p>
          <a:p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不矛盾。</a:t>
            </a:r>
            <a:endParaRPr lang="en-US" altLang="zh-CN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12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任何欢乐的新曲都无法排遣</a:t>
            </a:r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将士们心头的“</a:t>
            </a:r>
            <a:r>
              <a:rPr lang="zh-CN" altLang="en-US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撩乱边愁</a:t>
            </a:r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”，</a:t>
            </a:r>
            <a:endParaRPr lang="en-US" altLang="zh-CN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这样的对照写法</a:t>
            </a:r>
            <a:r>
              <a:rPr lang="zh-CN" altLang="en-US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更能凸显作品主旨，</a:t>
            </a:r>
            <a:r>
              <a:rPr lang="zh-CN" altLang="en-US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显示出听者深重的别情边绪。         </a:t>
            </a:r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b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                    (</a:t>
            </a:r>
            <a:r>
              <a:rPr lang="zh-CN" altLang="en-US" b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即对表达主旨更好）</a:t>
            </a:r>
            <a:endParaRPr lang="en-US" altLang="zh-CN" b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>
              <a:solidFill>
                <a:srgbClr val="000000"/>
              </a:solidFill>
            </a:endParaRPr>
          </a:p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>
          <a:xfrm>
            <a:off x="428625" y="214313"/>
            <a:ext cx="8229600" cy="1285875"/>
          </a:xfrm>
          <a:solidFill>
            <a:schemeClr val="bg1"/>
          </a:solidFill>
          <a:ln w="25400" cap="flat" algn="ctr">
            <a:solidFill>
              <a:schemeClr val="accent2"/>
            </a:solidFill>
          </a:ln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000000"/>
                </a:solidFill>
              </a:rPr>
              <a:t> </a:t>
            </a: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、</a:t>
            </a:r>
            <a:r>
              <a:rPr lang="zh-CN" altLang="en-US" sz="3200" b="1">
                <a:latin typeface="宋体" charset="-122"/>
              </a:rPr>
              <a:t>“高高秋月照长城”与前三句写法上</a:t>
            </a:r>
            <a:r>
              <a:rPr lang="zh-CN" altLang="en-US" sz="3200" b="1" u="sng">
                <a:latin typeface="宋体" charset="-122"/>
              </a:rPr>
              <a:t>有何不同</a:t>
            </a:r>
            <a:r>
              <a:rPr lang="zh-CN" altLang="en-US" sz="3200" b="1">
                <a:latin typeface="宋体" charset="-122"/>
              </a:rPr>
              <a:t>？这样的写法有什么</a:t>
            </a:r>
            <a:r>
              <a:rPr lang="zh-CN" altLang="en-US" sz="3200" b="1" u="sng">
                <a:solidFill>
                  <a:srgbClr val="00B0F0"/>
                </a:solidFill>
                <a:latin typeface="宋体" charset="-122"/>
              </a:rPr>
              <a:t>好处</a:t>
            </a:r>
            <a:r>
              <a:rPr lang="zh-CN" altLang="en-US" sz="3200" b="1">
                <a:latin typeface="宋体" charset="-122"/>
              </a:rPr>
              <a:t>？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428625" y="1714500"/>
            <a:ext cx="8215313" cy="4929188"/>
          </a:xfrm>
          <a:solidFill>
            <a:schemeClr val="bg1"/>
          </a:solidFill>
          <a:ln w="25400" cap="flat" algn="ctr">
            <a:solidFill>
              <a:srgbClr val="F79646"/>
            </a:solidFill>
          </a:ln>
        </p:spPr>
        <p:txBody>
          <a:bodyPr/>
          <a:lstStyle/>
          <a:p>
            <a:pPr>
              <a:buFont typeface="Wingdings" pitchFamily="2" charset="2"/>
              <a:buChar char="u"/>
            </a:pPr>
            <a:endParaRPr lang="en-US" altLang="zh-CN" sz="36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前三句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叙事</a:t>
            </a:r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抒情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，后一句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写景（借景）</a:t>
            </a:r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抒情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36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最后一句以景作结，既为全诗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营造了一种意境</a:t>
            </a:r>
            <a:r>
              <a:rPr lang="zh-CN" altLang="en-US" sz="3600" b="0" u="sng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又寓情于景，</a:t>
            </a:r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含蓄蕴藉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FontTx/>
              <a:buNone/>
            </a:pPr>
            <a:endParaRPr lang="zh-CN" altLang="en-US" sz="360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u"/>
            </a:pPr>
            <a:endParaRPr lang="zh-CN" altLang="en-US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>
          <a:xfrm>
            <a:off x="428625" y="214313"/>
            <a:ext cx="8229600" cy="1285875"/>
          </a:xfrm>
          <a:solidFill>
            <a:schemeClr val="bg1"/>
          </a:solidFill>
          <a:ln w="25400" cap="flat" algn="ctr">
            <a:solidFill>
              <a:schemeClr val="accent2"/>
            </a:solidFill>
          </a:ln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000000"/>
                </a:solidFill>
              </a:rPr>
              <a:t> </a:t>
            </a: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、</a:t>
            </a:r>
            <a:r>
              <a:rPr lang="zh-CN" altLang="en-US" sz="3200" b="1">
                <a:latin typeface="宋体" charset="-122"/>
              </a:rPr>
              <a:t>“高高秋月照长城”与前三句写法上</a:t>
            </a:r>
            <a:r>
              <a:rPr lang="zh-CN" altLang="en-US" sz="3200" b="1" u="sng">
                <a:latin typeface="宋体" charset="-122"/>
              </a:rPr>
              <a:t>有何不同</a:t>
            </a:r>
            <a:r>
              <a:rPr lang="zh-CN" altLang="en-US" sz="3200" b="1">
                <a:latin typeface="宋体" charset="-122"/>
              </a:rPr>
              <a:t>？这样的写法有什么</a:t>
            </a:r>
            <a:r>
              <a:rPr lang="zh-CN" altLang="en-US" sz="3200" b="1" u="sng">
                <a:solidFill>
                  <a:srgbClr val="00B0F0"/>
                </a:solidFill>
                <a:latin typeface="宋体" charset="-122"/>
              </a:rPr>
              <a:t>好处</a:t>
            </a:r>
            <a:r>
              <a:rPr lang="zh-CN" altLang="en-US" sz="3200" b="1">
                <a:latin typeface="宋体" charset="-122"/>
              </a:rPr>
              <a:t>？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428625" y="1714500"/>
            <a:ext cx="8215313" cy="4929188"/>
          </a:xfrm>
          <a:solidFill>
            <a:schemeClr val="bg1"/>
          </a:solidFill>
          <a:ln w="25400" cap="flat" algn="ctr">
            <a:solidFill>
              <a:srgbClr val="F79646"/>
            </a:solidFill>
          </a:ln>
        </p:spPr>
        <p:txBody>
          <a:bodyPr/>
          <a:lstStyle/>
          <a:p>
            <a:pPr>
              <a:buFont typeface="Wingdings" pitchFamily="2" charset="2"/>
              <a:buChar char="u"/>
            </a:pPr>
            <a:endParaRPr lang="en-US" altLang="zh-CN" sz="33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前三句</a:t>
            </a:r>
            <a:r>
              <a:rPr lang="zh-CN" altLang="en-US" sz="33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叙事抒情</a:t>
            </a: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，后一句</a:t>
            </a:r>
            <a:r>
              <a:rPr lang="zh-CN" altLang="en-US" sz="33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写景（借景）抒情</a:t>
            </a: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3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20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最后一句以景作结，既为全诗</a:t>
            </a:r>
            <a:r>
              <a:rPr lang="zh-CN" altLang="en-US" sz="33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营造了一种</a:t>
            </a:r>
            <a:r>
              <a:rPr lang="zh-CN" altLang="en-US" sz="33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悲凉壮阔</a:t>
            </a:r>
            <a:r>
              <a:rPr lang="zh-CN" altLang="en-US" sz="33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的意境</a:t>
            </a:r>
            <a:r>
              <a:rPr lang="zh-CN" altLang="en-US" sz="3300" b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又寓情于景，</a:t>
            </a:r>
            <a:r>
              <a:rPr lang="zh-CN" altLang="en-US" sz="3300" b="0" u="sng">
                <a:latin typeface="楷体" pitchFamily="49" charset="-122"/>
                <a:ea typeface="楷体" pitchFamily="49" charset="-122"/>
              </a:rPr>
              <a:t>表现了</a:t>
            </a:r>
            <a:r>
              <a:rPr lang="zh-CN" altLang="en-US" sz="33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撩乱边愁的复杂深沉</a:t>
            </a:r>
            <a:r>
              <a:rPr lang="zh-CN" altLang="en-US" sz="33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，显得含蓄蕴藉</a:t>
            </a:r>
            <a:r>
              <a:rPr lang="zh-CN" altLang="en-US" sz="33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FontTx/>
              <a:buNone/>
            </a:pPr>
            <a:endParaRPr lang="zh-CN" altLang="en-US" sz="330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u"/>
            </a:pPr>
            <a:endParaRPr lang="zh-CN" altLang="en-US" sz="3000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寓情于景、以景结情的</a:t>
            </a:r>
            <a:r>
              <a:rPr lang="zh-CN" altLang="en-US" b="1">
                <a:latin typeface="宋体" charset="-122"/>
              </a:rPr>
              <a:t>好处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7205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3000" b="0">
                <a:latin typeface="黑体" pitchFamily="49" charset="-122"/>
                <a:ea typeface="黑体" pitchFamily="49" charset="-122"/>
              </a:rPr>
              <a:t>为诗歌</a:t>
            </a:r>
            <a:r>
              <a:rPr lang="zh-CN" altLang="en-US" sz="3000" b="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营造了一种意境</a:t>
            </a:r>
            <a:endParaRPr lang="en-US" altLang="zh-CN" sz="3000" b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3000" b="0">
                <a:latin typeface="楷体" pitchFamily="49" charset="-122"/>
                <a:ea typeface="楷体" pitchFamily="49" charset="-122"/>
              </a:rPr>
              <a:t>  ---</a:t>
            </a:r>
            <a:r>
              <a:rPr lang="zh-CN" altLang="en-US" sz="3000" b="0">
                <a:latin typeface="楷体" pitchFamily="49" charset="-122"/>
                <a:ea typeface="楷体" pitchFamily="49" charset="-122"/>
              </a:rPr>
              <a:t>借景当然就描绘了一个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画面</a:t>
            </a:r>
            <a:r>
              <a:rPr lang="zh-CN" altLang="en-US" sz="3000" b="0">
                <a:latin typeface="楷体" pitchFamily="49" charset="-122"/>
                <a:ea typeface="楷体" pitchFamily="49" charset="-122"/>
              </a:rPr>
              <a:t>，营造了一种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意境</a:t>
            </a:r>
            <a:r>
              <a:rPr lang="zh-CN" altLang="en-US" sz="3000" b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氛围</a:t>
            </a:r>
            <a:endParaRPr lang="en-US" altLang="zh-CN" sz="3000" b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buFont typeface="Wingdings" pitchFamily="2" charset="2"/>
              <a:buChar char="u"/>
            </a:pPr>
            <a:r>
              <a:rPr lang="zh-CN" altLang="en-US" sz="3000" b="0">
                <a:latin typeface="黑体" pitchFamily="49" charset="-122"/>
                <a:ea typeface="黑体" pitchFamily="49" charset="-122"/>
              </a:rPr>
              <a:t>又寓情于景，</a:t>
            </a:r>
            <a:r>
              <a:rPr lang="zh-CN" altLang="en-US" sz="3000" b="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含蓄蕴藉</a:t>
            </a:r>
            <a:endParaRPr lang="en-US" altLang="zh-CN" sz="3000" b="0" u="sng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40000"/>
              </a:lnSpc>
              <a:buFontTx/>
              <a:buNone/>
            </a:pPr>
            <a:r>
              <a:rPr lang="en-US" altLang="zh-CN" sz="3000" b="0">
                <a:latin typeface="楷体" pitchFamily="49" charset="-122"/>
                <a:ea typeface="楷体" pitchFamily="49" charset="-122"/>
              </a:rPr>
              <a:t>  ---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没有明说</a:t>
            </a:r>
            <a:r>
              <a:rPr lang="zh-CN" altLang="en-US" sz="3000" b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没有直接</a:t>
            </a:r>
            <a:r>
              <a:rPr lang="zh-CN" altLang="en-US" sz="3000" b="0">
                <a:latin typeface="楷体" pitchFamily="49" charset="-122"/>
                <a:ea typeface="楷体" pitchFamily="49" charset="-122"/>
              </a:rPr>
              <a:t>抒情，当然就可以调动读者的情感、想象力，做合理推断，反而</a:t>
            </a:r>
            <a:r>
              <a:rPr lang="zh-CN" altLang="en-US" sz="30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说得更多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4294967295"/>
          </p:nvPr>
        </p:nvSpPr>
        <p:spPr>
          <a:xfrm>
            <a:off x="457200" y="500063"/>
            <a:ext cx="8229600" cy="6072187"/>
          </a:xfrm>
          <a:solidFill>
            <a:schemeClr val="bg1"/>
          </a:solidFill>
          <a:ln w="25400" cap="flat" algn="ctr">
            <a:solidFill>
              <a:srgbClr val="F79646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en-US" sz="40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夜泊牛渚怀古</a:t>
            </a:r>
            <a:r>
              <a:rPr lang="en-US" sz="40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李白</a:t>
            </a:r>
          </a:p>
          <a:p>
            <a:pPr algn="ctr"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牛渚西江夜，青天无片云。 </a:t>
            </a:r>
          </a:p>
          <a:p>
            <a:pPr algn="ctr"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登舟望秋月，</a:t>
            </a:r>
            <a:r>
              <a:rPr lang="zh-CN" altLang="en-US" sz="40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忆谢将军。</a:t>
            </a:r>
          </a:p>
          <a:p>
            <a:pPr algn="ctr">
              <a:buFontTx/>
              <a:buNone/>
            </a:pPr>
            <a:r>
              <a:rPr lang="zh-CN" altLang="en-US" sz="4000" b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余亦能高咏，斯人不可闻。</a:t>
            </a:r>
          </a:p>
          <a:p>
            <a:pPr algn="ctr">
              <a:buFontTx/>
              <a:buNone/>
            </a:pPr>
            <a:r>
              <a:rPr lang="zh-CN" altLang="en-US" sz="40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明朝挂帆去，枫叶落纷纷。</a:t>
            </a:r>
            <a:endParaRPr lang="en-US" altLang="zh-CN" sz="4000" b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buFontTx/>
              <a:buNone/>
            </a:pPr>
            <a:endParaRPr lang="zh-CN" altLang="en-US" sz="2000" b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zh-CN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】①</a:t>
            </a:r>
            <a:r>
              <a:rPr lang="zh-CN" altLang="en-US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谢将军：镇西将军谢尚。谢尚镇守牛渚时，偶遇家贫的袁宏诵诗，十分欣赏，邀请他彻夜长谈，从此袁宏名声大振。</a:t>
            </a: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368425"/>
          </a:xfr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l"/>
            <a:r>
              <a:rPr lang="en-US" altLang="zh-CN" sz="3600" b="1">
                <a:solidFill>
                  <a:srgbClr val="000000"/>
                </a:solidFill>
              </a:rPr>
              <a:t/>
            </a:r>
            <a:br>
              <a:rPr lang="en-US" altLang="zh-CN" sz="3600" b="1">
                <a:solidFill>
                  <a:srgbClr val="000000"/>
                </a:solidFill>
              </a:rPr>
            </a:br>
            <a:r>
              <a:rPr lang="en-US" altLang="zh-CN" sz="3600" b="1">
                <a:solidFill>
                  <a:srgbClr val="000000"/>
                </a:solidFill>
              </a:rPr>
              <a:t>2</a:t>
            </a:r>
            <a:r>
              <a:rPr lang="zh-CN" altLang="en-US" sz="3600" b="1">
                <a:solidFill>
                  <a:srgbClr val="000000"/>
                </a:solidFill>
              </a:rPr>
              <a:t>、针对这首诗尾联的内容，具体谈谈</a:t>
            </a:r>
            <a:r>
              <a:rPr lang="zh-CN" altLang="en-US" sz="3600" b="1"/>
              <a:t>诗人的无尽情思</a:t>
            </a:r>
            <a:r>
              <a:rPr lang="zh-CN" altLang="en-US" sz="3600" b="1">
                <a:solidFill>
                  <a:srgbClr val="000000"/>
                </a:solidFill>
              </a:rPr>
              <a:t>是</a:t>
            </a:r>
            <a:r>
              <a:rPr lang="zh-CN" altLang="en-US" sz="3600" b="1">
                <a:solidFill>
                  <a:srgbClr val="00B0F0"/>
                </a:solidFill>
              </a:rPr>
              <a:t>怎样表现</a:t>
            </a:r>
            <a:r>
              <a:rPr lang="zh-CN" altLang="en-US" sz="3600" b="1">
                <a:solidFill>
                  <a:srgbClr val="000000"/>
                </a:solidFill>
              </a:rPr>
              <a:t>出来的。（</a:t>
            </a:r>
            <a:r>
              <a:rPr lang="en-US" altLang="zh-CN" sz="3600" b="1">
                <a:solidFill>
                  <a:srgbClr val="000000"/>
                </a:solidFill>
              </a:rPr>
              <a:t>3</a:t>
            </a:r>
            <a:r>
              <a:rPr lang="zh-CN" altLang="en-US" sz="3600" b="1">
                <a:solidFill>
                  <a:srgbClr val="000000"/>
                </a:solidFill>
              </a:rPr>
              <a:t>分） </a:t>
            </a:r>
            <a:r>
              <a:rPr lang="zh-CN" altLang="en-US" sz="4000">
                <a:solidFill>
                  <a:srgbClr val="000000"/>
                </a:solidFill>
              </a:rPr>
              <a:t/>
            </a:r>
            <a:br>
              <a:rPr lang="zh-CN" altLang="en-US" sz="4000">
                <a:solidFill>
                  <a:srgbClr val="000000"/>
                </a:solidFill>
              </a:rPr>
            </a:b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457200" y="1785938"/>
            <a:ext cx="8229600" cy="4714875"/>
          </a:xfrm>
          <a:solidFill>
            <a:schemeClr val="bg1"/>
          </a:solidFill>
          <a:ln w="25400" cap="flat" algn="ctr">
            <a:solidFill>
              <a:srgbClr val="F79646"/>
            </a:solidFill>
          </a:ln>
        </p:spPr>
        <p:txBody>
          <a:bodyPr/>
          <a:lstStyle/>
          <a:p>
            <a:endParaRPr lang="en-US" altLang="zh-CN" sz="1000">
              <a:solidFill>
                <a:srgbClr val="000000"/>
              </a:solidFill>
            </a:endParaRPr>
          </a:p>
          <a:p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尾联</a:t>
            </a:r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通过想象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次日一早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扬帆远去、落叶纷纷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情景</a:t>
            </a:r>
            <a:r>
              <a:rPr lang="zh-CN" altLang="en-US" sz="36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（什么景？</a:t>
            </a:r>
            <a:r>
              <a:rPr lang="en-US" altLang="zh-CN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分），</a:t>
            </a:r>
            <a:endParaRPr lang="en-US" altLang="zh-CN" sz="3600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1200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10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寓情于景，以景结情</a:t>
            </a:r>
            <a:r>
              <a:rPr lang="zh-CN" altLang="en-US" sz="36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（ 手法？</a:t>
            </a:r>
            <a:r>
              <a:rPr lang="en-US" altLang="zh-CN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分），</a:t>
            </a:r>
            <a:endParaRPr lang="en-US" altLang="zh-CN" sz="3600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1200" b="0" u="sng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1000" b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怀才不遇的凄凉寂寞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，体现无尽的</a:t>
            </a:r>
            <a:r>
              <a:rPr lang="zh-CN" altLang="en-US" sz="3600" b="0" u="sng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伤感之情</a:t>
            </a:r>
            <a:r>
              <a:rPr lang="zh-CN" altLang="en-US" sz="3600" b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什么情、主旨？</a:t>
            </a:r>
            <a:r>
              <a:rPr lang="en-US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0" u="sng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zh-CN" altLang="en-US" sz="3600" b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827</TotalTime>
  <Words>681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2012版中考一轮复习化学精品课件（含2011中考真题）第15课时粒子构成物质（19ppt)</vt:lpstr>
      <vt:lpstr> 从军行七首(其二)  王昌龄  </vt:lpstr>
      <vt:lpstr>Slide 2</vt:lpstr>
      <vt:lpstr>Slide 3</vt:lpstr>
      <vt:lpstr>1、“琵琶起舞换新声”与“边愁”是否矛盾？为什么？</vt:lpstr>
      <vt:lpstr> 2、“高高秋月照长城”与前三句写法上有何不同？这样的写法有什么好处？</vt:lpstr>
      <vt:lpstr> 2、“高高秋月照长城”与前三句写法上有何不同？这样的写法有什么好处？</vt:lpstr>
      <vt:lpstr>寓情于景、以景结情的好处</vt:lpstr>
      <vt:lpstr>Slide 8</vt:lpstr>
      <vt:lpstr> 2、针对这首诗尾联的内容，具体谈谈诗人的无尽情思是怎样表现出来的。（3分）  </vt:lpstr>
      <vt:lpstr>好答案的标准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从军行七首(其二)  王昌龄  </dc:title>
  <dc:subject/>
  <dc:creator/>
  <cp:keywords/>
  <dc:description/>
  <cp:lastModifiedBy>xbany</cp:lastModifiedBy>
  <cp:revision>1</cp:revision>
  <dcterms:created xsi:type="dcterms:W3CDTF">2012-12-10T13:18:29Z</dcterms:created>
  <dcterms:modified xsi:type="dcterms:W3CDTF">2018-09-25T11:44:06Z</dcterms:modified>
  <cp:category/>
</cp:coreProperties>
</file>