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9" r:id="rId2"/>
    <p:sldId id="278" r:id="rId3"/>
    <p:sldId id="257" r:id="rId4"/>
    <p:sldId id="258" r:id="rId5"/>
    <p:sldId id="266" r:id="rId6"/>
    <p:sldId id="268" r:id="rId7"/>
    <p:sldId id="270" r:id="rId8"/>
    <p:sldId id="272" r:id="rId9"/>
    <p:sldId id="274" r:id="rId10"/>
    <p:sldId id="277" r:id="rId11"/>
    <p:sldId id="259" r:id="rId12"/>
    <p:sldId id="311" r:id="rId13"/>
    <p:sldId id="261" r:id="rId14"/>
    <p:sldId id="304" r:id="rId15"/>
    <p:sldId id="262" r:id="rId16"/>
    <p:sldId id="264" r:id="rId17"/>
    <p:sldId id="307" r:id="rId18"/>
    <p:sldId id="308" r:id="rId19"/>
    <p:sldId id="289" r:id="rId20"/>
    <p:sldId id="290" r:id="rId21"/>
    <p:sldId id="294" r:id="rId22"/>
    <p:sldId id="316" r:id="rId23"/>
    <p:sldId id="315" r:id="rId24"/>
    <p:sldId id="296" r:id="rId25"/>
    <p:sldId id="309" r:id="rId26"/>
    <p:sldId id="300" r:id="rId27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50790" y="236872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790" y="2792939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与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尹师鲁第一书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2" descr="F:\下图\创新人教1 幻灯片\第八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430" y="2332"/>
            <a:ext cx="4066356" cy="2973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764704"/>
            <a:ext cx="1157243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师鲁又云非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忘亲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_____________________________________________________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感激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不避诛死。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cs typeface="Times New Roman"/>
              </a:rPr>
              <a:t>__________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4170" y="1458623"/>
            <a:ext cx="9879628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古人认为，子女犯罪，令父母蒙羞，是对不起父母养育之恩</a:t>
            </a:r>
            <a:r>
              <a:rPr lang="zh-CN" altLang="en-US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，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1921" y="21136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是不孝。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702718" y="4028847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感动发愤。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678513" y="4653136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因对方的好意或帮助而对他产生好感。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594897" y="27809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忘记亲人。</a:t>
            </a:r>
          </a:p>
        </p:txBody>
      </p:sp>
    </p:spTree>
    <p:extLst>
      <p:ext uri="{BB962C8B-B14F-4D97-AF65-F5344CB8AC3E}">
        <p14:creationId xmlns="" xmlns:p14="http://schemas.microsoft.com/office/powerpoint/2010/main" val="19254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6" grpId="0"/>
      <p:bldP spid="16" grpId="1"/>
      <p:bldP spid="18" grpId="0"/>
      <p:bldP spid="18" grpId="1"/>
      <p:bldP spid="19" grpId="0"/>
      <p:bldP spid="19" grpId="1"/>
      <p:bldP spid="23" grpId="0"/>
      <p:bldP spid="2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548680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213285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556792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260755"/>
            <a:ext cx="870243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还言不见舟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以为奇事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悟此奴懒去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绐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4437112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4077072"/>
            <a:ext cx="360040" cy="157836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261" y="3858267"/>
            <a:ext cx="87024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乃知留船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白头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奴足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往来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此行为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幸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7014" y="1364551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表转折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89306" y="1993459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表顺承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59102" y="2641531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表因果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46934" y="3289603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表修饰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78982" y="393305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顺手，连词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72315" y="45984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可以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70193" y="522779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把，介词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2" grpId="0"/>
      <p:bldP spid="2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2276872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24676" y="1936599"/>
            <a:ext cx="396044" cy="157836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613699"/>
            <a:ext cx="96163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士有死不失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吾辈亦自当绝口不可及前事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道亦以为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28299" y="1698772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然而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76571" y="236775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不过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7775" y="2996952"/>
            <a:ext cx="1861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是这样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对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zh-CN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257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3" grpId="0"/>
      <p:bldP spid="13" grpId="1"/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赴夷陵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非以为奇事而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史册所以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30910" y="1412776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名词作状语，从陆路。</a:t>
            </a:r>
          </a:p>
        </p:txBody>
      </p:sp>
      <p:sp>
        <p:nvSpPr>
          <p:cNvPr id="4" name="矩形 3"/>
          <p:cNvSpPr/>
          <p:nvPr/>
        </p:nvSpPr>
        <p:spPr>
          <a:xfrm>
            <a:off x="4048973" y="2060848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诧异。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2958" y="270892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名词作动词，写、记载。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方悟此奴懒去而见绐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然师鲁又云暗于朋友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其心欢戚无异庸人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近世人因言事亦有被贬者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46257" y="1386615"/>
            <a:ext cx="162095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被动句。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48192" y="2034687"/>
            <a:ext cx="2339102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状语后置句。</a:t>
            </a:r>
          </a:p>
        </p:txBody>
      </p:sp>
      <p:sp>
        <p:nvSpPr>
          <p:cNvPr id="8" name="矩形 7"/>
          <p:cNvSpPr/>
          <p:nvPr/>
        </p:nvSpPr>
        <p:spPr>
          <a:xfrm>
            <a:off x="4186217" y="2682759"/>
            <a:ext cx="162095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省略句。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66337" y="3308767"/>
            <a:ext cx="162095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被动句。</a:t>
            </a:r>
          </a:p>
        </p:txBody>
      </p:sp>
    </p:spTree>
    <p:extLst>
      <p:ext uri="{BB962C8B-B14F-4D97-AF65-F5344CB8AC3E}">
        <p14:creationId xmlns="" xmlns:p14="http://schemas.microsoft.com/office/powerpoint/2010/main" val="777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90872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22531881"/>
              </p:ext>
            </p:extLst>
          </p:nvPr>
        </p:nvGraphicFramePr>
        <p:xfrm>
          <a:off x="1322388" y="714375"/>
          <a:ext cx="10309225" cy="6149975"/>
        </p:xfrm>
        <a:graphic>
          <a:graphicData uri="http://schemas.openxmlformats.org/presentationml/2006/ole">
            <p:oleObj spid="_x0000_s1038" name="文档" r:id="rId3" imgW="10308865" imgH="615004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201" y="1115970"/>
            <a:ext cx="11555852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一、整封书信有几答几疑？其核心内容是什么？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全信有三答三疑，一疑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修有自疑之意者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今而思之，自决不复疑也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；二疑欧阳修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暗于朋友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此似未知修心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；三疑欧阳修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非忘亲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此又非也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此事须相见，可尽其说也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。其核心内容在于解释自己并非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暗于朋友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，所作所为理智冷静，立场坚定，态度鲜明。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542" y="54868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692696"/>
            <a:ext cx="11671411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师鲁欢戚不问可知，所渴欲问者，别后安否？及家人处之如何，莫苦相尤否？六郎旧疾平否？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中，作者为什么运用了这么多问句？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字又表现了作者什么心情？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对朋友的关心之情溢于言表。由朋友本人问及家人、孩子，考虑多么周到，用心多么细致。一个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渴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字道出了作者极想知道朋友是否安好的心情。口语化的语言令人感到亲切、温暖。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692696"/>
            <a:ext cx="11671411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三、欧阳修是怎样看待自己被贬的？从哪些地方看出？在这封信中，你读出了作者与尹师鲁之间怎样的感情？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从这些地方可以看出欧阳修对待被贬的态度：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认为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得罪虽死，不为忘亲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对史书记载义士事迹的看法，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警后世愚懦者，使知事有当然而不得避尔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虽被贬，也须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居闲僻处，日知进道而已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告诫朋友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慎勿作戚戚之文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⑤“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自言益慎职，无饮酒。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从这封信中可以看出了两人之间深厚的友谊。从作者对挚友生活的关怀、反复的慰藉之中，不难看出其中充满了浓郁的人间真情。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93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1577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9422" y="692696"/>
            <a:ext cx="1167141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四、这是欧阳修被贬到夷陵县之后写给挚友尹师鲁的一封信，在这封信中，作者是怎样逐层表露自己心情的？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信的开始，写相送失约的原因，写没有见面的遗憾。第二段写没能给友人写信的原因，还有对尹洙及其家人的关切之问。第三段写自己行程平安的愉快心情。第四段主要回答尹师鲁的疑问。以此表明心志。在第五段表明自己既不屑做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戚戚怨嗟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之人，也不愿做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傲逸狂醉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之人。无论是什么内容，作者都从容道来，文字没有一点悲怨之情。对此次被贬，作者没有抱怨，可见他对贬官一事不忧不惧，淡定从容，处之泰然。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16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1408253"/>
            <a:ext cx="11089232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欧阳修的这封信是答复尹洙询问的，把言事得罪朝廷视为固然，不以迁谪之情萦怀。在贬所勤官慎职，不作穷愁的文字，更凸现了泰然的心境。全文行文朴实，如同叙家常一般，充满着温馨和理解，对于同遭贬谪的朋友而言，这便是最好的鼓励和支持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078" y="701574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249078" y="1271243"/>
            <a:ext cx="1157243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作者高尚的精神境界。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是表现为对贬官的态度。作者在信中对尹师鲁袒露了自己对被贬官一事的态度，他认为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路中来，颇有人以罪出不测见吊者，此皆不知修心也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。而好友说的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非忘亲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也是不了解他的内心，他的内心是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得罪虽死，不为忘亲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，虽被贬官，也须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居闲僻处，日知进道而已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，且告诫他的志同道合者不要仿效那些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被贬者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傲逸狂醉，自言我为大不为小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，他自己已严格要求自己，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至今不曾饮酒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，抱着既不悲观也不放纵自己的态度，不要像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前世有名人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那样，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当论事时，感激不避诛死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116632"/>
            <a:ext cx="11688154" cy="64730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真若知义者，及到贬所，则戚戚怨嗟，有不堪之穷愁形于文字，其心欢戚无异庸人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，他勉励朋友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慎勿作戚戚之文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，要振作精神，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到县后勤官，以惩洛中时懒慢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。文中的这一系列表白，充满了积极向上的气概，凝成一股气韵萦绕于字里行间，这正是作者高尚的精神境界所致。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二是表现为对友情的珍重。作者于信的开头几段详尽地叙述了自己关切、思念师鲁的心情，他对未能如约相送而遗憾；行程中没有寄信之处不能与师鲁通信而牵挂；本人到荆南后又急于打听师鲁任所郢州的情况；他迫不及待地要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问候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师鲁，打听对方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别后安否？及家人处之如何，莫苦相尤否？六郎旧疾平否？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这些看似生活中的日常琐事，却表现了作者对挚友的生活的关怀，反复的慰藉，细腻、亲切，充满了人情味。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4696" y="260648"/>
            <a:ext cx="11572430" cy="6028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笔调平易自然，亲切委婉。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此文中不见欧阳修一贯的豪壮磅礴的气势，不见了大开大合的曲折，而代之以反复亲切的慰藉、叮咛，细腻入微的表白、鼓励。作者在文中共用了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字，使行文非常自然、平易，语气格外舒缓从容，拉家常，叙衷肠，直抒胸臆，委婉动听。作者的措辞也非常注意亲切平易，选用了不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少日常生活用词，如白头奴、家兄、家人、老母、米、面、鱼、梨、栗、桔柚、大笋、灶间老婢等，这些词语浅白、通俗，可想见作者在写此信时其神态是多么的松弛、自然。另外，作者多用松弛自由的散句，便于明白流畅地表情达意，也增添了行文的平易自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612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404664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834" y="908720"/>
            <a:ext cx="1168815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直抒胸臆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题目：运用直抒胸臆的方式，写一段对家人或友人的文字。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581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1408" y="343374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偶　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徐志摩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我是天空里的一片云，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偶尔投影在你的波心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你不必讶异，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更无须欢喜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在转瞬间消灭了踪迹。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你我相逢在黑夜的海上，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你有你的，我有我的，方向；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408" y="47667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7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0630" y="1407484"/>
            <a:ext cx="9563992" cy="194950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你记得也好，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lvl="0" algn="ctr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最好你忘掉，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lvl="0" algn="ctr">
              <a:lnSpc>
                <a:spcPct val="150000"/>
              </a:lnSpc>
              <a:tabLst>
                <a:tab pos="234061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在这交会时互放的光亮！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89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F:\下图\创新人教1 幻灯片\第八课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430" y="2332"/>
            <a:ext cx="4066356" cy="29736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5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87882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230482" y="836712"/>
            <a:ext cx="11652274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步步莲花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在我的心目中，莲花更像是一扇窗口，这扇窗口，让我们的灵魂通向物质世界，也让物质世界通向我们。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何以爱莲？佛何以爱莲？我想这都与莲花所昭示的意义有关。莲花就是莲花，她是灵性的。而莲子的苦涩，也似乎为这份灵性增加了一道诠释。在所有美好的事物背后，都有一颗苦涩的心在默默地期待着，盼望着。正因为这苦涩，甜蜜才有了可以着落的港湾，梦想才得以起航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断无蜂蝶慕幽香，红衣脱尽芳心苦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看新荷，泛水学人愁，心常卷。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莲与人是多么的相通呀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9250" y="872309"/>
            <a:ext cx="1827484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799" y="326261"/>
            <a:ext cx="1171103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莲是一座桥，通向人，通向物，通向佛。对我们来说，莲可以意味着爱人，意味着美好。但是，当我们放眼更加辽阔的宇宙天地，你就会发觉，世界上所有美好的东西，哪一样又不是莲花？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在我的眼睛里，太阳是一朵莲花，月亮是一朵莲花，每颗星星，每盏明灯，每双眼睛，每个一闪而过的善意的念头，每句温暖的问候，每一丝些微的关怀都是一朵清新的、温馨的莲花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纵使世界上所有的花朵都已经消逝，莲花不会。因为，莲花的根在我们的血液深处。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1576" y="692696"/>
            <a:ext cx="11863954" cy="605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知足不辱，知止不殆。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《老子》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知道满足就不会受到屈辱，知道适可而止就不会有危险。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凡事预则立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，不预则废。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《礼记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中庸》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凡事如果能预先充分准备就会成功，否则就会失败。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不可长，欲不可纵，志不可满，乐不可极。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《礼记》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骄傲不可滋长，欲望不可以放纵，不能让自己志得意满，不应该使自己乐到极端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乐不可极，极乐成哀；欲不可纵，纵欲成灾。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《贞观政要》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快乐不能到了极点，快乐到了极点就会变成悲哀；对欲望不能放纵，如果放纵欲望就会酿成灾难。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154783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139210"/>
            <a:ext cx="182748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390" y="1124744"/>
            <a:ext cx="11578456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一代宗师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欧阳修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宋诗文革新，是中国文学史上继唐代古文运动以后的又一次文风改革，欧阳修就是这场革新运动的领袖。他主张文章要切合实用，反对空谈猎奇；文章应当反映现实生活，为政治服务。如《醉翁亭记》。他的诗也开创了北宋的诗风，特点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以文为诗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，诗中抒发议论，很多诗反映了人民的痛苦，有现实意义，词风也清新。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2334" y="764704"/>
            <a:ext cx="11565783" cy="388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这是一封朋友之间的书信。写于宋仁宗景禧三年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(1036)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秋。这一年因上书论救革新派人士范仲淹，先被贬至郢州。其后欧阳修因《与高司谏书》获罪，被贬夷陵县。这封信是到夷陵县后写的。尹师鲁，就是尹洙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(1001—1047)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，宋代散文家，字师鲁，洛阳人，一生怀才不遇，郁郁以终。传说欧阳修学习古文，曾受尹师鲁的影响，他也是欧阳修在政治上、文学上的挚友。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50" y="1049823"/>
            <a:ext cx="1157243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师鲁十二兄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书记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________________________________</a:t>
            </a:r>
            <a:endParaRPr lang="zh-CN" altLang="zh-CN" sz="1050" kern="100" dirty="0">
              <a:latin typeface="+mj-ea"/>
              <a:ea typeface="+mj-ea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是以又不留下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在京师。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34061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宋体"/>
                <a:ea typeface="华文细黑"/>
                <a:cs typeface="Courier New"/>
              </a:rPr>
              <a:t>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7941" y="2401724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办理文书及缮写工作的人员。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287941" y="3049796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党、团等各级组织中的主要负责人。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339576" y="435331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书信。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339576" y="499109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书籍。</a:t>
            </a:r>
          </a:p>
        </p:txBody>
      </p:sp>
    </p:spTree>
    <p:extLst>
      <p:ext uri="{BB962C8B-B14F-4D97-AF65-F5344CB8AC3E}">
        <p14:creationId xmlns="" xmlns:p14="http://schemas.microsoft.com/office/powerpoint/2010/main" val="10737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1835</Words>
  <Application>Microsoft Office PowerPoint</Application>
  <PresentationFormat>自定义</PresentationFormat>
  <Paragraphs>153</Paragraphs>
  <Slides>26</Slides>
  <Notes>1</Notes>
  <HiddenSlides>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主题​​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