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95" r:id="rId2"/>
    <p:sldId id="265" r:id="rId3"/>
    <p:sldId id="371" r:id="rId4"/>
    <p:sldId id="372" r:id="rId5"/>
    <p:sldId id="386" r:id="rId6"/>
    <p:sldId id="387" r:id="rId7"/>
    <p:sldId id="388" r:id="rId8"/>
    <p:sldId id="389" r:id="rId9"/>
    <p:sldId id="390" r:id="rId10"/>
    <p:sldId id="270" r:id="rId11"/>
    <p:sldId id="391" r:id="rId12"/>
    <p:sldId id="392" r:id="rId13"/>
    <p:sldId id="393" r:id="rId14"/>
    <p:sldId id="394"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6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4F81BD"/>
    <a:srgbClr val="C0C0C0"/>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howGuides="1">
      <p:cViewPr varScale="1">
        <p:scale>
          <a:sx n="46" d="100"/>
          <a:sy n="46" d="100"/>
        </p:scale>
        <p:origin x="-90" y="-558"/>
      </p:cViewPr>
      <p:guideLst>
        <p:guide orient="horz" pos="2160"/>
        <p:guide pos="36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10.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6197901" y="-27384"/>
            <a:chExt cx="1443037" cy="880109"/>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7" name="TextBox 16">
              <a:hlinkClick r:id="rId3"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考点直击</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17">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19" name="TextBox 18">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10" name="图片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0" name="TextBox 19">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真题演练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占位符 1"/>
          <p:cNvSpPr txBox="1">
            <a:spLocks/>
          </p:cNvSpPr>
          <p:nvPr userDrawn="1"/>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kern="1200" smtClean="0">
                <a:solidFill>
                  <a:schemeClr val="tx1"/>
                </a:solidFill>
                <a:effectLst/>
                <a:latin typeface="黑体" panose="02010600030101010101" pitchFamily="2" charset="-122"/>
                <a:ea typeface="黑体" panose="02010600030101010101" pitchFamily="2" charset="-122"/>
                <a:cs typeface="+mj-cs"/>
              </a:rPr>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61" r:id="rId4"/>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单元知能整合</a:t>
            </a:r>
            <a:endParaRPr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790075"/>
            <a:ext cx="8128000" cy="601241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景公问晏子曰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吾欲服圣王之服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居圣王之室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则诸侯其至乎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晏子对曰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法其节俭则可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法其服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无益也。三王</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不同服而王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非以服致诸侯也。诚于爱民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果于行善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天下怀其德而归其义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若其衣服节俭而众说也。</a:t>
            </a:r>
            <a:r>
              <a:rPr lang="zh-CN"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夫冠足以修敬不务其饰衣足以掩形御寒不务其美身服不杂彩首服不镂刻</a:t>
            </a:r>
            <a:r>
              <a:rPr lang="zh-CN" altLang="zh-CN" sz="2200" dirty="0">
                <a:solidFill>
                  <a:srgbClr val="000000"/>
                </a:solidFill>
                <a:latin typeface="Times New Roman" panose="02020603050405020304" pitchFamily="18" charset="0"/>
                <a:cs typeface="Times New Roman" panose="02020603050405020304" pitchFamily="18" charset="0"/>
              </a:rPr>
              <a:t>。古者常有处橧巢</a:t>
            </a:r>
            <a:r>
              <a:rPr lang="zh-CN" altLang="zh-CN" sz="2200" baseline="300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窟穴而不恶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予而不取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天下不朝其室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而共归其仁。及三代作服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为益敬也。服之轻重便于身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用财之费顺于民。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其不为橧巢者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以避风也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其不为窟穴者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以避湿也。</a:t>
            </a:r>
            <a:r>
              <a:rPr lang="zh-CN" altLang="zh-CN" sz="2200" dirty="0">
                <a:solidFill>
                  <a:srgbClr val="000000"/>
                </a:solidFill>
                <a:latin typeface="Times New Roman" panose="02020603050405020304" pitchFamily="18" charset="0"/>
                <a:cs typeface="Times New Roman" panose="02020603050405020304" pitchFamily="18" charset="0"/>
              </a:rPr>
              <a:t>是故明堂之制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下之湿润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不能及也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上之寒暑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不能入也。土事不文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木事不镂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示民知节也。及其衰也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衣服之侈过足以敬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宫室之美过避润湿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用力甚多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用财甚费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与民为仇。今君欲法圣王之服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不法其制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若法其节俭也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则虽未成治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庶其有益也。今君穷台榭之高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极污池之深而不止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务于刻镂之巧、文章之观而不厌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则亦与民而仇矣。若臣之虑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恐国之危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而公不平也。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公乃愿致诸侯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不亦难乎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公之言过矣。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15344" y="2741578"/>
            <a:ext cx="341406" cy="49381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76092" y="1279646"/>
            <a:ext cx="341406" cy="493819"/>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3849900"/>
            <a:ext cx="341406" cy="493819"/>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24174" y="4581128"/>
            <a:ext cx="341406" cy="493819"/>
          </a:xfrm>
          <a:prstGeom prst="rect">
            <a:avLst/>
          </a:prstGeom>
        </p:spPr>
      </p:pic>
    </p:spTree>
    <p:extLst>
      <p:ext uri="{BB962C8B-B14F-4D97-AF65-F5344CB8AC3E}">
        <p14:creationId xmlns:p14="http://schemas.microsoft.com/office/powerpoint/2010/main" xmlns="" val="1428481823"/>
      </p:ext>
    </p:extLst>
  </p:cSld>
  <p:clrMapOvr>
    <a:masterClrMapping/>
  </p:clrMapOvr>
  <p:transition spd="slow">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景公禄晏子以平阴与藁邑。晏子辞曰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吾君好治宫室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民之力敝矣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又好盘游玩好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以饬女子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民之财竭矣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又好兴师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民之死近矣。敝其力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竭其财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近其死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下之疾其上甚矣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此婴之所以不敢受也。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是则可矣。虽然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君子独不欲富与贵乎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晏子曰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婴闻为人臣者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先君后身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安国而度家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宗君而处身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曷为独不欲富与贵也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然则曷以禄夫子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晏子对曰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君商渔盐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关市讥</a:t>
            </a:r>
            <a:r>
              <a:rPr lang="zh-CN" altLang="zh-CN" sz="2200" baseline="300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而不征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耕者十取一焉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弛刑罚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若死者刑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若刑者罚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若罚者免。若此三言者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婴之禄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君之利也。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此三言者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寡人无事焉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请以从夫子。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公既行若三言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使人问大国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大国之君曰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齐安矣。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使人问小国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小国之君曰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齐不加我矣。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节选自《晏子春秋》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有删改</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3429000"/>
            <a:ext cx="341406"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355976" y="3864927"/>
            <a:ext cx="341406" cy="493819"/>
          </a:xfrm>
          <a:prstGeom prst="rect">
            <a:avLst/>
          </a:prstGeom>
        </p:spPr>
      </p:pic>
    </p:spTree>
    <p:extLst>
      <p:ext uri="{BB962C8B-B14F-4D97-AF65-F5344CB8AC3E}">
        <p14:creationId xmlns:p14="http://schemas.microsoft.com/office/powerpoint/2010/main" xmlns="" val="699980271"/>
      </p:ext>
    </p:extLst>
  </p:cSld>
  <p:clrMapOvr>
    <a:masterClrMapping/>
  </p:clrMapOvr>
  <p:transition spd="slow">
    <p:cover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三王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夏商周三代之明君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多指夏禹、商汤、周文王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或周武王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橧</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zēnɡ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用柴薪搭建的巢形住所。</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指集市。讥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稽查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1011299"/>
      </p:ext>
    </p:extLst>
  </p:cSld>
  <p:clrMapOvr>
    <a:masterClrMapping/>
  </p:clrMapOvr>
  <p:transition spd="slow">
    <p:cover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17308"/>
            <a:ext cx="8128000" cy="578004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下列各组句子中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加点词的意义和用法相同的一项是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本题考查理解常见文言虚词在文中的意义和用法的能力。</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表揣测语气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39648222"/>
              </p:ext>
            </p:extLst>
          </p:nvPr>
        </p:nvGraphicFramePr>
        <p:xfrm>
          <a:off x="620464" y="1301468"/>
          <a:ext cx="8128000" cy="3455577"/>
        </p:xfrm>
        <a:graphic>
          <a:graphicData uri="http://schemas.openxmlformats.org/presentationml/2006/ole">
            <p:oleObj spid="_x0000_s3080" name="文档" r:id="rId3" imgW="3838050" imgH="1632010" progId="Word.Document.12">
              <p:embed/>
            </p:oleObj>
          </a:graphicData>
        </a:graphic>
      </p:graphicFrame>
    </p:spTree>
    <p:extLst>
      <p:ext uri="{BB962C8B-B14F-4D97-AF65-F5344CB8AC3E}">
        <p14:creationId xmlns:p14="http://schemas.microsoft.com/office/powerpoint/2010/main" xmlns="" val="1161963281"/>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Effect transition="in" filter="wipe(down)">
                                      <p:cBhvr>
                                        <p:cTn id="7" dur="500"/>
                                        <p:tgtEl>
                                          <p:spTgt spid="2">
                                            <p:txEl>
                                              <p:pRg st="1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1" end="11"/>
                                            </p:txEl>
                                          </p:spTgt>
                                        </p:tgtEl>
                                        <p:attrNameLst>
                                          <p:attrName>style.visibility</p:attrName>
                                        </p:attrNameLst>
                                      </p:cBhvr>
                                      <p:to>
                                        <p:strVal val="visible"/>
                                      </p:to>
                                    </p:set>
                                    <p:animEffect transition="in" filter="wipe(down)">
                                      <p:cBhvr>
                                        <p:cTn id="12"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9504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夫冠足以修敬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不务其饰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衣足以掩形御寒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不务其美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身服不杂彩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首服不镂刻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夫冠足以修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敬不务其饰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衣足以掩形御寒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不务其美身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服不杂彩首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服不镂刻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夫冠足以修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敬不务其饰衣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御寒不务其美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身服不杂彩首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服不镂刻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夫冠足以修敬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不务其饰衣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御寒不务其美身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服不杂彩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首服不镂刻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本题考查文言文断句的能力。应首先整体理解句子意思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再根据句子的结构进行断句。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为动宾关系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据此排除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不务其饰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为动宾关系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衣足以掩形御寒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为主谓关系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均不能断开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据此排除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9440862"/>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71233"/>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理解常见文言虚词在文中的意义和用法、断句方法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要求重点掌握</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个虚词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而、何、乎、乃、其、且、若、所、为、焉、也、以、因、于、与、则、者、之。其中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有些虚词每年都有考查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有些虚词常常考查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需要我们多加注意。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高考对文言虚词的考查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往往采用内外关联、生熟组合的方式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即从教材中选取语句与阅读材料中的语句编组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要求选出加点词的意义和用法相同或不同的一项。这样做既降低了难度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同时也把我们在课内学过的既有知识与需要解答的新问题串连起来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便于考查我们对知识进行迁移并解决实际问题的能力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这就要求我们首先对课文内容要熟悉。也有试题选项全部出自文段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要求我们在读懂全文、弄懂句意的基础上作细致的比较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当然这也属于课内外知识的迁移问题。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推断虚词用法的基本方法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有些文言虚词是构成特殊文言句式的标志词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其用法是固定的。如用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表被动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表示宾语前置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何陋之有、惟命是从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从语法结构角度切入也是解答文言虚词行之有效的方法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庄宗受而藏之于庙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而智勇多困于所溺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结合文意可知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前句的主语是唐庄宗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是施动者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是受动者。故第一句中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将以定其志也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必有以也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借助上下文的语境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能推断出词性不一样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用法也不一样。前一个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3995353"/>
      </p:ext>
    </p:extLst>
  </p:cSld>
  <p:clrMapOvr>
    <a:masterClrMapping/>
  </p:clrMapOvr>
  <p:transition spd="slow">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借语境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虚词的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是紧密相关的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常常表现为词性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其意义必不相同。所谓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通常就是指虚词在某一语境中所处的语法地位和表达作用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用法不同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常常决定其意义不同。如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而翁归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自与汝复算耳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起限定修饰作用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作代词用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秦以城求璧而赵不许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曲在赵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起关联作用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根据文意推断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吾尝终日而思矣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连接状语和谓语中心动词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如是而已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构成复音虚词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表示限制的语气助词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。这也就是所谓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随句定义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5377849"/>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二、文言文断句七法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体察文意法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首先要把握文意。文意是断句的基础。一段文字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想表达怎样的意思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这个意思大致是用几句话表达出来的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抓住这些关键词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然后前后连缀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能连缀在一起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符合整段文字大意且符合语法习惯的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要连缀在一起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不能连缀在一起或连缀在一起不符合整体意思的表达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就要考虑断开。这是基本的断句方法。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对话标志法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一般在第一次问答写出人名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以后就只用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而把主语省略。遇到对话时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应根据上下文判断出问者、答者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明辨句读。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40508297"/>
      </p:ext>
    </p:extLst>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虚词标志法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文言文多用虚词来表达语气或感情。古人的文章没有标点符号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为了明辨句读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虚词就成了重要的标志。尤其是一些语气词和连词的前后往往是该断句的地方。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0716205"/>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647739515"/>
              </p:ext>
            </p:extLst>
          </p:nvPr>
        </p:nvGraphicFramePr>
        <p:xfrm>
          <a:off x="508000" y="1097035"/>
          <a:ext cx="8128000" cy="4996261"/>
        </p:xfrm>
        <a:graphic>
          <a:graphicData uri="http://schemas.openxmlformats.org/presentationml/2006/ole">
            <p:oleObj spid="_x0000_s2067" name="文档" r:id="rId3" imgW="3909330" imgH="2402996" progId="Word.Document.12">
              <p:embed/>
            </p:oleObj>
          </a:graphicData>
        </a:graphic>
      </p:graphicFrame>
    </p:spTree>
    <p:extLst>
      <p:ext uri="{BB962C8B-B14F-4D97-AF65-F5344CB8AC3E}">
        <p14:creationId xmlns:p14="http://schemas.microsoft.com/office/powerpoint/2010/main" xmlns="" val="1062386563"/>
      </p:ext>
    </p:extLst>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动宾词组法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句子多以动词或形容词谓语为中心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构成动宾词组。找出了动词或形容词谓语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也就区分出独立的句子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明确了语句的意思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从而正确断句。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名代词组法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一般完整的句子都有主谓宾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而主语一般由名词或代词充当。因此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找出文中反复出现的名词或代词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就基本上可以断出句读了。常见代词有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吾、余、予、尔、汝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、公、卿、君、若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、彼、此、其、之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0402178"/>
      </p:ext>
    </p:extLst>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句式断句法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文言文中的判断句、反问句、被动句、固定句式等都可以作为断句的切入点。判断句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孰与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固定句式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文言文中还常常会遇到省略的情况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断句时必须根据语境补出省略部分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方能正确断句。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修辞断句法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文言文中经常运用对偶、排比、顶真、反复等修辞手法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这些修辞手法在运用过程中具有各自的特点。我们可以根据这些特点进行断句。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4117277"/>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1.1.1</Template>
  <TotalTime>263</TotalTime>
  <Words>1926</Words>
  <Application>Microsoft Office PowerPoint</Application>
  <PresentationFormat>全屏显示(4:3)</PresentationFormat>
  <Paragraphs>58</Paragraphs>
  <Slides>14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16" baseType="lpstr">
      <vt:lpstr>1.1.1</vt:lpstr>
      <vt:lpstr>文档</vt:lpstr>
      <vt:lpstr>单元知能整合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2014-03-08T02:47:57Z</dcterms:created>
  <dcterms:modified xsi:type="dcterms:W3CDTF">2017-11-07T08:14:09Z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