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61" r:id="rId2"/>
    <p:sldId id="288" r:id="rId3"/>
    <p:sldId id="332" r:id="rId4"/>
    <p:sldId id="348" r:id="rId5"/>
    <p:sldId id="349" r:id="rId6"/>
    <p:sldId id="350" r:id="rId7"/>
    <p:sldId id="387" r:id="rId8"/>
    <p:sldId id="388" r:id="rId9"/>
    <p:sldId id="389" r:id="rId10"/>
    <p:sldId id="438" r:id="rId11"/>
    <p:sldId id="333" r:id="rId12"/>
    <p:sldId id="390" r:id="rId13"/>
    <p:sldId id="439" r:id="rId14"/>
    <p:sldId id="334" r:id="rId15"/>
    <p:sldId id="353" r:id="rId16"/>
    <p:sldId id="354" r:id="rId17"/>
    <p:sldId id="355" r:id="rId18"/>
    <p:sldId id="392" r:id="rId19"/>
    <p:sldId id="393" r:id="rId20"/>
    <p:sldId id="431" r:id="rId21"/>
    <p:sldId id="330" r:id="rId22"/>
    <p:sldId id="380" r:id="rId23"/>
    <p:sldId id="381" r:id="rId24"/>
    <p:sldId id="382" r:id="rId25"/>
    <p:sldId id="412" r:id="rId26"/>
    <p:sldId id="440" r:id="rId27"/>
    <p:sldId id="343" r:id="rId28"/>
    <p:sldId id="344" r:id="rId29"/>
    <p:sldId id="378" r:id="rId30"/>
    <p:sldId id="414" r:id="rId31"/>
    <p:sldId id="441"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935693" cy="369332"/>
          </a:xfrm>
          <a:prstGeom prst="rect">
            <a:avLst/>
          </a:prstGeom>
          <a:noFill/>
        </p:spPr>
        <p:txBody>
          <a:bodyPr wrap="none" rtlCol="0">
            <a:spAutoFit/>
          </a:bodyPr>
          <a:lstStyle/>
          <a:p>
            <a:r>
              <a:rPr lang="zh-CN" altLang="zh-CN" sz="1800" b="1" dirty="0" smtClean="0">
                <a:solidFill>
                  <a:srgbClr val="C00000"/>
                </a:solidFill>
              </a:rPr>
              <a:t>第四讲　归纳内容要点</a:t>
            </a:r>
            <a:r>
              <a:rPr lang="en-US" altLang="zh-CN" sz="1800" b="1" dirty="0" smtClean="0">
                <a:solidFill>
                  <a:srgbClr val="C00000"/>
                </a:solidFill>
              </a:rPr>
              <a:t>,</a:t>
            </a:r>
            <a:r>
              <a:rPr lang="zh-CN" altLang="zh-CN" sz="1800" b="1" dirty="0" smtClean="0">
                <a:solidFill>
                  <a:srgbClr val="C00000"/>
                </a:solidFill>
              </a:rPr>
              <a:t>概括作品主题</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4.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2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0.xml"/><Relationship Id="rId5" Type="http://schemas.openxmlformats.org/officeDocument/2006/relationships/slide" Target="slide30.xml"/><Relationship Id="rId4" Type="http://schemas.openxmlformats.org/officeDocument/2006/relationships/slide" Target="slide29.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02946" y="3068960"/>
            <a:ext cx="7128792" cy="608413"/>
          </a:xfrm>
        </p:spPr>
        <p:txBody>
          <a:bodyPr/>
          <a:lstStyle/>
          <a:p>
            <a:r>
              <a:rPr lang="zh-CN" altLang="zh-CN" sz="3200" dirty="0"/>
              <a:t>第四讲　归纳内容要点</a:t>
            </a:r>
            <a:r>
              <a:rPr lang="en-US" altLang="zh-CN" sz="3200" dirty="0"/>
              <a:t>,</a:t>
            </a:r>
            <a:r>
              <a:rPr lang="zh-CN" altLang="zh-CN" sz="3200" dirty="0"/>
              <a:t>概括作品主题</a:t>
            </a:r>
          </a:p>
        </p:txBody>
      </p:sp>
    </p:spTree>
    <p:extLst>
      <p:ext uri="{BB962C8B-B14F-4D97-AF65-F5344CB8AC3E}">
        <p14:creationId xmlns:p14="http://schemas.microsoft.com/office/powerpoint/2010/main" xmlns="" val="1474908043"/>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17129"/>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文章开头从建安图书写起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段写建安雕版文化的历史传承和富有民间气质的审美品格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接着写作者对四堡雕版儒雅景象的期待和进行实地考察后对四堡雕版现状的失望、痛心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表现了作者对四堡雕版前途的担忧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强烈呼吁对这种文化遗产的拯救。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此题考查概括文章的内容要点。可在通读全文的基础上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摘取关键语句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然后整合作答。第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现代化法力无边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是一种煎熬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人们会巴望着逃脱出去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把它们作为垃圾处理掉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四堡人穷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自然就拿它们换钱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主人的轻视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西方的石印与铅印技术相继传入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到处是古董贩子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反倒很少看到专家的身影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均可作为答题依据。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3527571"/>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归纳内容要点的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b="1" dirty="0">
                <a:solidFill>
                  <a:srgbClr val="000000"/>
                </a:solidFill>
                <a:latin typeface="Times New Roman" panose="02020603050405020304" pitchFamily="18" charset="0"/>
                <a:cs typeface="Times New Roman" panose="02020603050405020304" pitchFamily="18" charset="0"/>
              </a:rPr>
              <a:t>个技巧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概览段落意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明确中心句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归纳内容要点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要善于抓文章的中心句。中心句的一般表现形式有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段首提示性中心句</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段末总结性中心句</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段中过渡性中心句</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自然段外的抒情性或综合性中心句。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找出重点段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归纳一段话的要点要抓住关键词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概括一个层次的层意要找出层次里的重点段。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提取信息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重新整合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没有明显的中心句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考生必须对每个独立句或几个相对重要的互有关联的句子的意义进行综合归纳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由点到面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归纳出内容要点。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概括作品主题的</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b="1" dirty="0">
                <a:solidFill>
                  <a:srgbClr val="000000"/>
                </a:solidFill>
                <a:latin typeface="Times New Roman" panose="02020603050405020304" pitchFamily="18" charset="0"/>
                <a:cs typeface="Times New Roman" panose="02020603050405020304" pitchFamily="18" charset="0"/>
              </a:rPr>
              <a:t>种方法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解读题目法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很多题目直接点明了主旨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是文章中心思想最精练的概括。即使有的题目没有点明题旨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也往往与中心意思有着千丝万缕的联系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是最佳的思考切入点。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分析首尾法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很多文章的首尾往往提示或暗含中心意思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所以一定要对首尾的语句进行重点品悟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这样往往有助于理解文章的主旨。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分析议论抒情语句法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散文中的议论抒情语句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往往直接反映了作者的观点态度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抓住了这些语句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就抓住了作品主旨。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联系背景法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有不少文章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只有了解它产生的背景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才有可能深切地理解内容的由来和作者的意图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准确地概括出它的中心思想。除了对作者和作品的写作年代予以关注外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还要特别注意在文后出现的注释等说明性文字。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294694"/>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因文而异法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写人叙事类散文要对人物做出评价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或揭示评价事件的意义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或从人物事件中生发出对人生等问题的感悟和认识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写景状物类散文则是借景、物抒发作者对社会、人生的某种感悟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思想认识程度也深广些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更富于理趣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哲理性散文的主旨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往往是作者对人生或生活尖锐的揭示或率直的评价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这类散文颇有论文的味道。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9641195"/>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平常的沈从文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黄永玉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我同表叔沈从文开始通信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积累到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大约有了一两百封。可惜在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全给弄得没有了。新中国成立后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他在人民文学出版社第一次为他出的作品选的序言里说过这样一句话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我和我的读者都行将老去。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那是在</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年代了。这句伤感的预言并没有应验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他的作品和他的读者都红光满面</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长生不老。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2151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是不停地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的一生。他自己也说过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我从来没想过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如果想要在他头上加一个非常的形容词的话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他是非常非常的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。他的人格、生活、情感、欲望、工作和与人相处的方式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都在平常的状态运行。老子说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上善若水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他就像水那么平常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向人民流动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滋养生灵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长年累月生发出水磨石穿的力量。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在困苦生活中才能结出从容的丰硕果实。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好些年前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日本政府部门派了三个专家来找我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说是要向我请教。日本某张钞票上古代皇太子的画像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因为在服饰制度上出现了疑点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所以怀疑那位皇太子不是真的皇太子。若果这样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那张钞票就可能要废止了。这是个大事情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问起我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我没有这个知识。我说幸好有位研究这方面的大专家长辈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我们可以去请教他。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在他的客厅里客人请他欣赏带来的图片。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他仔细地翻了又翻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既然这位太子在长安住过很久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人又年轻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那一定是很开心的了。青年人嘛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长安是很繁荣的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那么买点外国服饰穿戴穿戴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在迎合新潮中得到快乐那是有的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就好像现在的青年男女穿牛仔裤赶时髦一样。如果皇上接见或是盛典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他是会换上正统衣服的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敦煌壁画上有穿黑白直条窄裤子的青年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看得出是西域的进口裤子。不要因为服装某些地方不统一就否定全局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要研究那段社会历史生活、制度的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你们这位皇太子是个新鲜活泼的人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在长安日子过得好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回日本后也舍不得把长安带回的这些服饰丢掉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像我们今天的人留恋旅游纪念品的爱好一样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问题就释然了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听说那张钞票今天还在使用。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客人问起他的文学生活时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他也高兴地说到正在研究服饰的经过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那也是很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并且哈哈笑了起来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我像写小说那样写它们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这是真的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那是本很美的文学作品。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沈从文对待苦难的态度十分潇洒。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我们已经很久没见面了。忽然在东堂子胡同迎面相遇了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他又装着没看到我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我们擦身而过。这一瞬间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他头都不歪地说了四个字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要从容啊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他是我的亲人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是我的骨肉长辈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我们却不敢停下来叙叙别情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交换交换痛苦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不能拉拉手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拥抱一下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痛快地哭一场。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要从容啊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这几个字包含了多少内情。好像是家乡土地通过他的嘴巴对我们两代人的关照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叮咛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日子松点的时候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我们见了面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能在家里坐一坐喝口水了。有一次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他说他每天在历史博物馆扫女厕所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这是造反派领导、革命小将对我的信任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虽然我政治上不可靠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但道德上可靠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开斗争会的时候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有人把一张标语用糨糊刷在他的背上。斗争会完了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他揭下那张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打倒反共文人沈从文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的标语一看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那书法太不像话了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在我的背上贴这么蹩脚的书法</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真难为情</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他原应该好好练一练的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时间过得很快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他到湖北咸宁干校去了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我也在河北磁县劳动了三年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我们有通信。他那个地方虽然名叫双溪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有万顷荷花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老人家身心的凄苦却是可想而知的。他来信居然说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这里周围都是荷花</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灿烂极了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你若来</a:t>
            </a:r>
            <a:r>
              <a:rPr lang="en-US"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在双溪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身边无任何参考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仅凭记忆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他完成了二十一万字的服装史。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钱钟书先生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我们同住在一个大院子里。一次在我家聊天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他谈到表叔时说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你别看从文这人微笑温和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文雅委婉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他不干的事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你强迫他试试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表叔是一个连小学都没有毕业的人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他的才能智慧、人格品质是从哪里来的呢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是故乡山水的影响吧。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请概括本文的主题。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文章的内容要点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就是指文章的主要内容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或者说是文章内容的精要之处。文章的内容要点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可以是指全文的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也可以是指文章的局部的。归纳内容要点就是考生用自己的语言对语段乃至整篇文章进行总结与把握、筛选与提炼、加工与转化。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主题就是作品中所表现出来的中心思想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即作者要告诉人们的最主要的意思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包含了作者的思想观点和写作意图。对主题的概括必须立足于对整篇文章的理解与把握。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32197"/>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本文通过叙述沈从文平常而又不平常的工作、生活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表现了他卓越的才华和从容潇洒的人生态度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表达了作者对沈从文的崇敬和缅怀之情。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首先做到读懂题目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平常的沈从文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我们要重点把握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指的应该是他的人生态度平淡从容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他的工作既平常又不平常。再来整体把握全文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文章讲了两件关于沈从文的事情。第一件是沈从文对日本古钞的趣解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从中可以看出沈从文先生知识渊博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才华横溢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第二件讲了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中沈从文安之若素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从容潇洒。最后把握开头、结尾中体现出的作者对沈从文的尊敬、缅怀之意。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9800190"/>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太湖碎锦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范烟桥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用文人的套语来形容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三万六千顷、七十二峰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。民间则说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八百里太湖跨三州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。不经过实测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这样笼统地画出一个轮廓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只能给人们一种山明水秀、浩瀚无际的想象。至于它有什么诗情画意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要费一点时间实地去观察、探索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才能领会。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我从不同的角度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看太湖的部分画面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就感到有不同的胜概。洞庭东山、西山是太湖里两个主峰。东山周围五十余里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山势并不陡峭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土壤又滋润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经劳动人民世世代代辛苦经营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已成了丰产地区。山下坡田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种植各种水稻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是秋熟的主要农作物。夏熟是三麦和油菜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还有豆类和蔬菜瓜果。他们更有园艺的丰富经验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梅、杏、桃、李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多得数说不尽。枇杷、杨梅和洞庭红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橘名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名闻远近。随着春夏秋冬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它们先后开花结果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春天果然是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姹紫嫣红开遍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夏天、秋天、冬天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也是各有烂漫绚丽的景色。说是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美尽东南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并不夸张。从观赏说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四时皆宜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从生产说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那就是取之不尽、用之不竭的天然资源。江南的许多淡水鱼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这里样样都有。朝出暮归的千百艘大小渔船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点缀湖光水色中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渔民们勤劳、勇敢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征服自然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利用自然。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西山和东山隔着东太湖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东山最高峰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和西山最高峰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缥缈遥遥相对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同为七十二峰的领袖。西山也是丰产地区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东山所有的名花嘉果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西山都繁生着。从东山坐独具风格的小艇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龙飞快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驶入东太湖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莫釐峰头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云气滃然如蒸。别的不知名的远近诸山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时隐时现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好似给烟波吞吐着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山色因明暗而浓淡不一。船家果然有眼明手快的本领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坐在船里的我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到湖心时常为颠簸震荡而惊心动魄。正因为如此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而愈觉山水奇丽得来不易的乐趣。兀立在东山、西山之间的石公山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则是以玲珑秀逸的姿态吸引着人们。小艇乘风破浪而去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显然可见四围的山石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经过千万年的冲刷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皱、瘦、透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的美姿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早给鉴赏者陆续凿去了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苏州园林里的太湖石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都是取于石公一带的石山。因此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石公山像斧削过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没有了山脚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正如一块翡翠放在一个玻璃盘里。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假使从苏州直接到西山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出蠡口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就展开了图画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湖更大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变幻就更多。王鏊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山与人相见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天将水共浮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震泽春浮涨碧漪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净涵天影漾玻璃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能把湖山之胜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描绘得恰到好处。道书上所说的第九洞天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就在西山。到了里面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石壁嶙峋如雕塑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是洞庭一奇。这里有许多神话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和山农们闲谈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妄言妄听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也增添了些兴趣。而西边的消夏湾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更附会着西施的种种传说。山湾柔顺的湖水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浅而澄清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可以游泳。有着荷花、菱叶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清风徐来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颇有凉意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确是夏天避暑的好去处。到了包山寺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才窥见缥缈峰突起在丛林杂树之上。近观不如远眺之美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大凡山水之胜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都有这个境界。有了山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才见得山的灵秀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水的空明。太湖就以此特饶奇胜。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太湖还有四个画面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和洞庭东山、西山合起来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差不多得见其全貌。一是从湖州到无锡的一段水程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在群山断续中经过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前后左右可以看到云峦起伏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似乎它们都有动态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与人游戏。一是从无锡到宜兴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数十分钟的汽车行程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在湖边掠过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太湖平铺在车外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远山几抹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可望而不可即。一是无锡的鼋头渚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割取了太湖的一角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经过人力的整理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有着怪石突兀、惊涛汹涌的奇趣。不仅有色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而且有声。夕阳将下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余晖照映湖面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金光璀璨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不可名状。一是苏州光福的石壁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也是太湖的一角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更见得静止处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已不是空阔浩渺的光景。而即小见大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可以使人有更多的推想。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187852"/>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阴、晴、风、雨、云、雾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固然使山水多变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适逢其会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逸趣横生。便是朝曦、夜月下特有的湖光山色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也是可遇而不可求的。古今诗人画师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尽管灵思妙想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摄取片断到诗画里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有着他们的杰作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还是概括提炼。我更无能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凭我接触到的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写了些体味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或许有三言两语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能引起到过太湖者的同情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作会心的微笑。毕竟是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尝鼎一脔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太湖实在是描写不尽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描写难工的。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30127417"/>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4046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下列对文章有关内容的理解和赏析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作者对太湖东山、西山及太湖在阴、晴、风、雨、云、雾下的变幻做了详细的描绘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表现了太湖山水的多变与逸趣横生。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文章引用形容太湖的套语、诗句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谈及苏州园林、道书记载和神话传说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增添了太湖的人文色彩和传奇性。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一块翡翠放在一个玻璃盘里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比喻四围山石被削取的石公山兀立湖面这一湖山相映的景致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极为生动形象。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段写太湖的四幅画面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都运用想象和移步换景的方法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结合色彩、声音等变化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表现不同时空之下的太湖奇景。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本文写太湖美景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详略有致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既有整体勾勒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又有局部描写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自然景色与审美体验有机融合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韵味丰富。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4" name="五边形 3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五边形 3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6" name="组合 35"/>
          <p:cNvGrpSpPr/>
          <p:nvPr/>
        </p:nvGrpSpPr>
        <p:grpSpPr>
          <a:xfrm>
            <a:off x="251520" y="4529902"/>
            <a:ext cx="8640960" cy="2139458"/>
            <a:chOff x="251520" y="2326629"/>
            <a:chExt cx="8640960" cy="2139458"/>
          </a:xfrm>
        </p:grpSpPr>
        <p:grpSp>
          <p:nvGrpSpPr>
            <p:cNvPr id="37" name="组合 36"/>
            <p:cNvGrpSpPr/>
            <p:nvPr/>
          </p:nvGrpSpPr>
          <p:grpSpPr>
            <a:xfrm>
              <a:off x="251520" y="2326629"/>
              <a:ext cx="8640960" cy="2139458"/>
              <a:chOff x="251520" y="281430"/>
              <a:chExt cx="8640960" cy="2139458"/>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251520" y="281430"/>
                <a:ext cx="8640960" cy="1822451"/>
                <a:chOff x="251520" y="281430"/>
                <a:chExt cx="8640960" cy="1822451"/>
              </a:xfrm>
            </p:grpSpPr>
            <p:sp>
              <p:nvSpPr>
                <p:cNvPr id="43" name="矩形 42"/>
                <p:cNvSpPr/>
                <p:nvPr/>
              </p:nvSpPr>
              <p:spPr>
                <a:xfrm>
                  <a:off x="251520" y="281430"/>
                  <a:ext cx="8640960" cy="182245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71094" y="28143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8" name="矩形 37"/>
            <p:cNvSpPr>
              <a:spLocks noChangeAspect="1"/>
            </p:cNvSpPr>
            <p:nvPr/>
          </p:nvSpPr>
          <p:spPr>
            <a:xfrm>
              <a:off x="508000" y="2645105"/>
              <a:ext cx="8128000" cy="1477328"/>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作者对太湖东山、西山及太湖在阴、晴、风、雨、云、雾下的变幻的描绘有详有略</a:t>
              </a:r>
              <a:r>
                <a:rPr lang="en-US" altLang="zh-CN" sz="2000" dirty="0"/>
                <a:t>,</a:t>
              </a:r>
              <a:r>
                <a:rPr lang="zh-CN" altLang="zh-CN" sz="2000" dirty="0"/>
                <a:t>主要是表现太湖山水的逸趣横生</a:t>
              </a:r>
              <a:r>
                <a:rPr lang="en-US" altLang="zh-CN" sz="2000" dirty="0"/>
                <a:t>,</a:t>
              </a:r>
              <a:r>
                <a:rPr lang="zh-CN" altLang="zh-CN" sz="2000" dirty="0"/>
                <a:t>所以</a:t>
              </a:r>
              <a:r>
                <a:rPr lang="en-US" altLang="zh-CN" sz="2000" dirty="0"/>
                <a:t>A</a:t>
              </a:r>
              <a:r>
                <a:rPr lang="zh-CN" altLang="zh-CN" sz="2000" dirty="0"/>
                <a:t>项不正确</a:t>
              </a:r>
              <a:r>
                <a:rPr lang="en-US" altLang="zh-CN" sz="2000" dirty="0"/>
                <a:t>;D</a:t>
              </a:r>
              <a:r>
                <a:rPr lang="zh-CN" altLang="zh-CN" sz="2000" dirty="0"/>
                <a:t>项</a:t>
              </a:r>
              <a:r>
                <a:rPr lang="en-US" altLang="zh-CN" sz="2000" dirty="0"/>
                <a:t>,“</a:t>
              </a:r>
              <a:r>
                <a:rPr lang="zh-CN" altLang="zh-CN" sz="2000" dirty="0"/>
                <a:t>都运用想象和移步换景的方法</a:t>
              </a:r>
              <a:r>
                <a:rPr lang="en-US" altLang="zh-CN" sz="2000" dirty="0"/>
                <a:t>”</a:t>
              </a:r>
              <a:r>
                <a:rPr lang="zh-CN" altLang="zh-CN" sz="2000" dirty="0"/>
                <a:t>不正确。</a:t>
              </a:r>
            </a:p>
          </p:txBody>
        </p:sp>
      </p:grpSp>
      <p:grpSp>
        <p:nvGrpSpPr>
          <p:cNvPr id="45" name="组合 44"/>
          <p:cNvGrpSpPr/>
          <p:nvPr/>
        </p:nvGrpSpPr>
        <p:grpSpPr>
          <a:xfrm>
            <a:off x="251520" y="5633844"/>
            <a:ext cx="8640960" cy="1035516"/>
            <a:chOff x="251520" y="4869160"/>
            <a:chExt cx="8640960" cy="1035516"/>
          </a:xfrm>
        </p:grpSpPr>
        <p:grpSp>
          <p:nvGrpSpPr>
            <p:cNvPr id="46" name="组合 45"/>
            <p:cNvGrpSpPr/>
            <p:nvPr/>
          </p:nvGrpSpPr>
          <p:grpSpPr>
            <a:xfrm>
              <a:off x="251520" y="4869160"/>
              <a:ext cx="8640960" cy="1035516"/>
              <a:chOff x="251520" y="3872081"/>
              <a:chExt cx="8640960" cy="1035516"/>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a:t>AD</a:t>
              </a:r>
              <a:endParaRPr lang="zh-CN" altLang="en-US" sz="2000" dirty="0"/>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plit/>
      </p:transition>
    </mc:Choice>
    <mc:Fallback>
      <p:transition spd="slow">
        <p:spli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nextCondLst>
                <p:cond evt="onClick" delay="0">
                  <p:tgtEl>
                    <p:spTgt spid="35"/>
                  </p:tgtEl>
                </p:cond>
              </p:nextCondLst>
            </p:seq>
            <p:seq concurrent="1" nextAc="seek">
              <p:cTn id="8" restart="whenNotActive" fill="hold" evtFilter="cancelBubble" nodeType="interactiveSeq">
                <p:stCondLst>
                  <p:cond evt="onClick" delay="0">
                    <p:tgtEl>
                      <p:spTgt spid="3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6"/>
                                        </p:tgtEl>
                                      </p:cBhvr>
                                    </p:animEffect>
                                    <p:set>
                                      <p:cBhvr>
                                        <p:cTn id="13"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34"/>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椭圆 10">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61840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段写了东山一带哪些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表达了作者怎样的思想感情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470510"/>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段写了三方面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物产之丰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劳作之美</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表达了作者对祖国大好河山的赞美和热爱之情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歌颂了劳动人民的勤劳、勇敢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认识到劳动创造美和人民群众改造自然的伟大力量。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本题考查概括文章内容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体会作者感情的能力。对东山一带的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胜概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首先得理解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胜概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然后要定位材料范围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在原文中围绕东山的胜概去找答案。体会作者思想感情要从文章内容出发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先抓景物的特点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然后感悟和思考作者通过景物描写所表达的情感。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4"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711199"/>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分析标题《太湖碎锦》的内涵和作用。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182478"/>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碎锦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用比喻手法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形象生动地表现了太湖景色的丰富多彩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表达了作者对太湖的喜爱和赞美。</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具有统摄全篇和联结全文的作用。因太湖辽阔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作者只选取了有代表性的几处景色来描绘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并通过这些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碎锦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呈现太湖的全貌。</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作者以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碎锦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表明其文只能算是对太湖美景的部分呈现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既表现了他的谦虚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也暗含了对描写难尽的太湖美景的赞赏。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本题考查文章标题的作用。内涵主要是从内容和主题的角度思考。本题的答题思路可以从内容主题、结构、表达技巧三个角度进行分析。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6489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四堡雕版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冯骥才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心里一团如花似锦的猜想</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在四堡灰飞烟灭。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在宋代四大雕版印刷基地中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福建的建阳一直承担着那片大地上文明的传播。其他几个雕版中心如汴梁、杭州等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总是随着战乱与京都变迁或兴或衰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天高皇帝远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的建阳从中古一直走到近代。我喜欢建安</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图书的民间感。它自始就服务于平民大众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也就将先民们的阅读兴趣与审美观念融入坊间。明代以来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杭州、苏州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以及相继崛起的金陵派和徽派刻印的图书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一窝蜂地趋向文人之雅致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建安图书却始终执拗地固守着它的平民性。大众日常消遣的故事、笑话、野史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农家应用的医书、药书、占卜以及专供孩童启蒙的读物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都是建安版常年热销的图书。今天看来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这种由民间印坊养育出来的纯朴的气质便是建安版特有的审美品格了。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3" name="矩形 2"/>
          <p:cNvSpPr>
            <a:spLocks noChangeAspect="1"/>
          </p:cNvSpPr>
          <p:nvPr/>
        </p:nvSpPr>
        <p:spPr>
          <a:xfrm>
            <a:off x="508000" y="155679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近观不如远眺之美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大凡山水之胜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都有这个境界。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你是否赞同这个说法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结合本文和生活实际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13878"/>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赞同。近观和远眺是两种不同的审美视角。远眺比近观更能领略自然景物的整体特征和独特风貌。如文中东山莫釐峰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云气滃然如蒸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的迷蒙奇幻之美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正为远眺所得。现实生活也是如此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近观事物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固然能体验到细节之美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但很难统观全局之胜。因此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只有立足高远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面向未来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才能凭高视远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达到人生更高境界。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不赞同。远眺只能让人获得事物的概貌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近观才能让人发现和体察细微之美。本文作者若仅远眺而不近观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就无法领略石公山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像斧削过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没有了山脚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的奇景。现实生活也是如此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想要领悟到近处的美与人生的当下意趣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就要立足眼前风景和现实人生。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本题为开放性试题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学生必须围绕自己选择的观点组织语言进行答题。题干给出的是文章中的一个句子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表明作者的某一观点。答题时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首先表明观点和态度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然后在文章中找出具体例子分析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再结合自己的生活实际来阐释。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7609823"/>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建安图书真正的福气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是它至今还保存着一个雕版印刷之乡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四堡。中国古代雕版基地大都空无一物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只剩下建安的这个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。它犹然散发着书香墨香文明之香吗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四堡身在闽西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肩倚武夷山脉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地远天偏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这种地方正是历史的藏身之处。但现代化法力无边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近几年古镇也热闹起来了。不过令我吃惊的是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这里居然还完整地保留着二百年来声震闽西的印书世家邹氏的坊间与宅第。大大小小一百四十间房子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组成客家人典型的民居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九厅十八井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。在四堡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这种房子都是一半用于生活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一半用于印书。可是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无论陪同我的主人怎样指指点点地讲述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我也无法想象出往日那种奇异又儒雅的景象来。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倘若留意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那又细又弯高高翘起的檐角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鸟儿一样轻灵的木雕斗拱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敷彩的砖雕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带着画痕的粉墙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还残存一些历史的优雅。但挤在这老宅子里生活的人们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对此早已视而不见。历史走得太远了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连背影也看不到。高大的墙体全都糟朽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表面剥落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砖块粉化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地面的砖板至少在半个世纪前就全被踩碎了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门窗支离破碎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或者早已不伦不类地更换一新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杂物堆满所有角落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荒草野蔓纠缠其间。唯一可以见证这里曾是印坊的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是一些院子中央摆着的一种沉重的石缸。它是由整块青石雕出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岁月把它磨光。当年的印房用它来贮墨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如今里边堆着煤块或菜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上边盖着木板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有的弃而不用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积着半缸发黑和泛臭的雨水。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1967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生活在这拥挤的黏湿的腐朽的空间里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是一种煎熬。特别是电视屏幕上闪现着各种华屋和豪宅的时候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人们会巴望着逃脱出去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切盼现代化早日来到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把它们作为垃圾处理掉。这就是发明了印刷术的古国最后一个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必然的命运吗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应该说当地还是有些有心人的。他们将邹氏家族的祠堂改造为一座小型博物馆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展示着从四堡收集来的古版古书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以及裁纸、印书、切书、装订等种种工具。还将此地雕版的源起、沿革、历代作坊与相关人物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都做了调查和梳理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并在这小展馆中略述大概。可是当我问及现存书版的状况时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回答竟使我十分震惊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只有一套完整的书版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难道这块生育出千千万万图书的沃土已然资源耗尽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贫瘠得连几套书版也找不出来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其实并非如此。直到今天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无孔不入的古董贩子还在闽北和闽西各地进村入乡、走街串巷去搜罗古书古版。四堡人穷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自然就拿它们换钱。文化受到自己主人的轻视才是真正的悲哀。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四堡的雕版印刷肇始于何时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仍是一个谜。但它作为建安版的一个产地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自然属于中华雕版印刷史源头的范畴。特别是宋代汴京沦落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文化中心南移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印刷业便在福建西北这一片南国纸张的产地如鱼得水地遍地开花。明清两代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建安图书覆盖江南大地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这也正是四堡的极盛时代。可是到了</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西方的石印与铅印技术相继传入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四堡的雕版便走向衰落。从大文明的系统上说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中华文明传承未断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但在许许多多具体的文化脉络上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我们却常常感受到一种失落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9107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在龙岩、泉州和厦门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我都刻意去古董店考查建安书版的流散状况。在四堡见不到的书版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在这些商店里很容易见到。不过一位贩子对我说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你出大价钱也买不到明代的版子了。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我相信他的话。受制于经费的拮据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在这些文化沃土上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到处是古董贩子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反倒很少看到专家的身影。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堡现有的书坊不会坚持太久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残剩在民间的古版又会很快灭绝。照此说来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最终的结果是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我们这个曾经发明了印刷术的古国就不再有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活态的见证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可言了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谁救四堡呢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节选自《癸未手记》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历史上建安、建阳二县多次分合。印刷业兴盛时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建阳等地的印坊多沿用建安之名。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请根据本文概括四堡雕版及其文化衰落的原因。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Picture 311"/>
          <p:cNvPicPr/>
          <p:nvPr/>
        </p:nvPicPr>
        <p:blipFill>
          <a:blip r:embed="rId5" cstate="print"/>
          <a:stretch>
            <a:fillRect/>
          </a:stretch>
        </p:blipFill>
        <p:spPr>
          <a:xfrm>
            <a:off x="755576" y="3499227"/>
            <a:ext cx="353437" cy="353437"/>
          </a:xfrm>
          <a:prstGeom prst="rect">
            <a:avLst/>
          </a:prstGeom>
        </p:spPr>
      </p:pic>
      <p:pic>
        <p:nvPicPr>
          <p:cNvPr id="15" name="Picture 312"/>
          <p:cNvPicPr/>
          <p:nvPr/>
        </p:nvPicPr>
        <p:blipFill>
          <a:blip r:embed="rId6" cstate="print"/>
          <a:stretch>
            <a:fillRect/>
          </a:stretch>
        </p:blipFill>
        <p:spPr>
          <a:xfrm>
            <a:off x="755575" y="4653136"/>
            <a:ext cx="353437" cy="353437"/>
          </a:xfrm>
          <a:prstGeom prst="rect">
            <a:avLst/>
          </a:prstGeom>
        </p:spPr>
      </p:pic>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西方石印与铅印技术的冲击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现代商业文明的冲击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民间对先人文化遗产的漠视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政府和专家重视不够。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255</TotalTime>
  <Words>7073</Words>
  <Application>Microsoft Office PowerPoint</Application>
  <PresentationFormat>On-screen Show (4:3)</PresentationFormat>
  <Paragraphs>228</Paragraphs>
  <Slides>31</Slides>
  <Notes>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高优14新制作模板</vt:lpstr>
      <vt:lpstr>第四讲　归纳内容要点,概括作品主题</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2017-06-18T02:28:14Z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