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329" r:id="rId3"/>
    <p:sldId id="328" r:id="rId4"/>
    <p:sldId id="362" r:id="rId5"/>
    <p:sldId id="319" r:id="rId6"/>
    <p:sldId id="361" r:id="rId7"/>
    <p:sldId id="368" r:id="rId8"/>
    <p:sldId id="346" r:id="rId9"/>
    <p:sldId id="327" r:id="rId10"/>
    <p:sldId id="298" r:id="rId11"/>
    <p:sldId id="360" r:id="rId12"/>
    <p:sldId id="347" r:id="rId13"/>
    <p:sldId id="330" r:id="rId14"/>
    <p:sldId id="299" r:id="rId15"/>
    <p:sldId id="367" r:id="rId16"/>
    <p:sldId id="348" r:id="rId17"/>
    <p:sldId id="359" r:id="rId18"/>
    <p:sldId id="331" r:id="rId19"/>
    <p:sldId id="318" r:id="rId20"/>
    <p:sldId id="366" r:id="rId21"/>
    <p:sldId id="358" r:id="rId22"/>
    <p:sldId id="349" r:id="rId23"/>
    <p:sldId id="332" r:id="rId24"/>
    <p:sldId id="320" r:id="rId25"/>
    <p:sldId id="357" r:id="rId26"/>
    <p:sldId id="350" r:id="rId27"/>
    <p:sldId id="333" r:id="rId28"/>
    <p:sldId id="321" r:id="rId29"/>
    <p:sldId id="351" r:id="rId30"/>
    <p:sldId id="365" r:id="rId31"/>
    <p:sldId id="356" r:id="rId32"/>
    <p:sldId id="334" r:id="rId33"/>
    <p:sldId id="326" r:id="rId34"/>
    <p:sldId id="352" r:id="rId35"/>
    <p:sldId id="364" r:id="rId36"/>
    <p:sldId id="355" r:id="rId37"/>
    <p:sldId id="335" r:id="rId38"/>
    <p:sldId id="322" r:id="rId39"/>
    <p:sldId id="363" r:id="rId40"/>
    <p:sldId id="354" r:id="rId41"/>
    <p:sldId id="353" r:id="rId42"/>
    <p:sldId id="336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8.jpe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9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hyperlink" Target="&#40065;&#36805;&#25925;&#20065;.mp4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875" y="-4445"/>
            <a:ext cx="12197715" cy="6870700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1"/>
          <p:cNvSpPr txBox="1"/>
          <p:nvPr/>
        </p:nvSpPr>
        <p:spPr>
          <a:xfrm>
            <a:off x="-15875" y="4202430"/>
            <a:ext cx="12197080" cy="144526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14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故乡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/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06950" y="4970463"/>
            <a:ext cx="25781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矩形 81921"/>
          <p:cNvSpPr/>
          <p:nvPr/>
        </p:nvSpPr>
        <p:spPr>
          <a:xfrm>
            <a:off x="2059305" y="1498918"/>
            <a:ext cx="8072438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本文是以什么为线索行文的？请根据这个线索梳理本文的主要故事情节。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23" name="矩形 81922"/>
          <p:cNvSpPr/>
          <p:nvPr/>
        </p:nvSpPr>
        <p:spPr>
          <a:xfrm>
            <a:off x="3022283" y="4562317"/>
            <a:ext cx="6146800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“回故乡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在故乡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离故乡”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59" name="文本框 1"/>
          <p:cNvSpPr txBox="1"/>
          <p:nvPr/>
        </p:nvSpPr>
        <p:spPr>
          <a:xfrm>
            <a:off x="2892108" y="3052128"/>
            <a:ext cx="64071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线索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“我”在故乡的见闻感受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5842000" y="3825240"/>
            <a:ext cx="508000" cy="45243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8430" y="138430"/>
            <a:ext cx="3289935" cy="692785"/>
            <a:chOff x="218" y="187"/>
            <a:chExt cx="5181" cy="1091"/>
          </a:xfrm>
        </p:grpSpPr>
        <p:sp>
          <p:nvSpPr>
            <p:cNvPr id="34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97283" name="矩形 97282"/>
          <p:cNvSpPr/>
          <p:nvPr/>
        </p:nvSpPr>
        <p:spPr>
          <a:xfrm>
            <a:off x="2011998" y="733901"/>
            <a:ext cx="8199437" cy="1891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第一部分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）：描写了故乡的萧条景象和“我”见到故乡的复杂心情，并交代了“我”回故乡的目的。 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7284" name="矩形 97283"/>
          <p:cNvSpPr/>
          <p:nvPr/>
        </p:nvSpPr>
        <p:spPr>
          <a:xfrm>
            <a:off x="2012315" y="2867343"/>
            <a:ext cx="8823960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第二部分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77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）：写“我”回故乡的见闻与感受。 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7285" name="矩形 97284"/>
          <p:cNvSpPr/>
          <p:nvPr/>
        </p:nvSpPr>
        <p:spPr>
          <a:xfrm>
            <a:off x="2023745" y="3861753"/>
            <a:ext cx="892302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第三部分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78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88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）：写“我”离开故乡时的种种感触和矛盾心情。 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矩形 98306"/>
          <p:cNvSpPr/>
          <p:nvPr/>
        </p:nvSpPr>
        <p:spPr>
          <a:xfrm>
            <a:off x="2413318" y="1052830"/>
            <a:ext cx="7658100" cy="584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用一个字来表达故乡留给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的印象：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8309" name="文本框 98308"/>
          <p:cNvSpPr txBox="1"/>
          <p:nvPr/>
        </p:nvSpPr>
        <p:spPr>
          <a:xfrm>
            <a:off x="3135313" y="2370138"/>
            <a:ext cx="1952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故乡之变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8310" name="文本框 98309"/>
          <p:cNvSpPr txBox="1"/>
          <p:nvPr/>
        </p:nvSpPr>
        <p:spPr>
          <a:xfrm>
            <a:off x="3135630" y="4562158"/>
            <a:ext cx="2311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杨二嫂之变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8311" name="文本框 98310"/>
          <p:cNvSpPr txBox="1"/>
          <p:nvPr/>
        </p:nvSpPr>
        <p:spPr>
          <a:xfrm>
            <a:off x="7304405" y="2370138"/>
            <a:ext cx="1970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闰土之变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8312" name="文本框 98311"/>
          <p:cNvSpPr txBox="1"/>
          <p:nvPr/>
        </p:nvSpPr>
        <p:spPr>
          <a:xfrm>
            <a:off x="7097395" y="4562475"/>
            <a:ext cx="23844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“我”之变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4" name=" 184"/>
          <p:cNvSpPr/>
          <p:nvPr/>
        </p:nvSpPr>
        <p:spPr>
          <a:xfrm>
            <a:off x="5267759" y="2731150"/>
            <a:ext cx="1948815" cy="16967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变</a:t>
            </a:r>
            <a:endParaRPr kumimoji="0" lang="zh-CN" altLang="en-US" sz="6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8430" y="138430"/>
            <a:ext cx="3289935" cy="692785"/>
            <a:chOff x="218" y="187"/>
            <a:chExt cx="5181" cy="1091"/>
          </a:xfrm>
        </p:grpSpPr>
        <p:sp>
          <p:nvSpPr>
            <p:cNvPr id="26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/>
      <p:bldP spid="98310" grpId="0"/>
      <p:bldP spid="98311" grpId="0"/>
      <p:bldP spid="983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38430" y="138430"/>
            <a:ext cx="3289300" cy="692150"/>
            <a:chOff x="218" y="187"/>
            <a:chExt cx="5180" cy="1090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5362" name="矩形 99330"/>
          <p:cNvSpPr/>
          <p:nvPr/>
        </p:nvSpPr>
        <p:spPr>
          <a:xfrm>
            <a:off x="1755140" y="1199198"/>
            <a:ext cx="8651875" cy="5540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“我”记忆中的故乡与现在的故乡景色有什么不同？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334" name="右箭头 99333"/>
          <p:cNvSpPr/>
          <p:nvPr/>
        </p:nvSpPr>
        <p:spPr>
          <a:xfrm>
            <a:off x="5700713" y="3496628"/>
            <a:ext cx="790575" cy="217487"/>
          </a:xfrm>
          <a:prstGeom prst="rightArrow">
            <a:avLst>
              <a:gd name="adj1" fmla="val 50000"/>
              <a:gd name="adj2" fmla="val 9080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335" name="矩形 99334"/>
          <p:cNvSpPr/>
          <p:nvPr/>
        </p:nvSpPr>
        <p:spPr>
          <a:xfrm>
            <a:off x="2493645" y="5288915"/>
            <a:ext cx="22240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神异的图画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9336" name="文本框 99335"/>
          <p:cNvSpPr txBox="1"/>
          <p:nvPr/>
        </p:nvSpPr>
        <p:spPr>
          <a:xfrm>
            <a:off x="7496493" y="5344795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萧索的荒村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98308"/>
          <p:cNvSpPr txBox="1">
            <a:spLocks noChangeArrowheads="1"/>
          </p:cNvSpPr>
          <p:nvPr/>
        </p:nvSpPr>
        <p:spPr bwMode="auto">
          <a:xfrm>
            <a:off x="4869815" y="480060"/>
            <a:ext cx="2192338" cy="64770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故乡之变</a:t>
            </a:r>
            <a:endParaRPr kumimoji="0" lang="zh-CN" altLang="en-US" sz="3600" b="1" kern="1200" cap="none" spc="0" normalizeH="0" baseline="0" noProof="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8444" name="Picture 12" descr="http://res.yufuhui.com/pic/public/upload/paimai/2017-01-03/art_0bfdcee4-c835-4aca-8024-96c7fef32eb1.jpg"/>
          <p:cNvPicPr>
            <a:picLocks noChangeAspect="1" noChangeArrowheads="1"/>
          </p:cNvPicPr>
          <p:nvPr/>
        </p:nvPicPr>
        <p:blipFill>
          <a:blip r:embed="rId2" cstate="print"/>
          <a:srcRect l="4380" t="4745" r="4671" b="4523"/>
          <a:stretch>
            <a:fillRect/>
          </a:stretch>
        </p:blipFill>
        <p:spPr bwMode="auto">
          <a:xfrm>
            <a:off x="6872264" y="1865662"/>
            <a:ext cx="3534937" cy="3479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6" name="Picture 14" descr="http://www.pptbz.com/d/file/p/201612/small459c86442fcf219924740ed077676840.jpg"/>
          <p:cNvPicPr>
            <a:picLocks noChangeAspect="1" noChangeArrowheads="1"/>
          </p:cNvPicPr>
          <p:nvPr/>
        </p:nvPicPr>
        <p:blipFill>
          <a:blip r:embed="rId3" cstate="print"/>
          <a:srcRect l="6969" t="3596" r="4494" b="3721"/>
          <a:stretch>
            <a:fillRect/>
          </a:stretch>
        </p:blipFill>
        <p:spPr bwMode="auto">
          <a:xfrm>
            <a:off x="1899440" y="1865909"/>
            <a:ext cx="3412273" cy="3389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99334" grpId="0" bldLvl="0" animBg="1"/>
      <p:bldP spid="99335" grpId="0"/>
      <p:bldP spid="993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graphicFrame>
        <p:nvGraphicFramePr>
          <p:cNvPr id="100355" name="表格 100354"/>
          <p:cNvGraphicFramePr/>
          <p:nvPr/>
        </p:nvGraphicFramePr>
        <p:xfrm>
          <a:off x="1965325" y="1771650"/>
          <a:ext cx="8289925" cy="2762250"/>
        </p:xfrm>
        <a:graphic>
          <a:graphicData uri="http://schemas.openxmlformats.org/drawingml/2006/table">
            <a:tbl>
              <a:tblPr/>
              <a:tblGrid>
                <a:gridCol w="1866900"/>
                <a:gridCol w="3340100"/>
                <a:gridCol w="3082925"/>
              </a:tblGrid>
              <a:tr h="936625">
                <a:tc>
                  <a:txBody>
                    <a:bodyPr/>
                    <a:lstStyle/>
                    <a:p>
                      <a:pPr marL="0" lvl="0" indent="0" algn="ctr" defTabSz="914400">
                        <a:buNone/>
                      </a:pPr>
                      <a:r>
                        <a:rPr lang="zh-CN" altLang="en-US" sz="32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故乡之变</a:t>
                      </a:r>
                      <a:endParaRPr lang="zh-CN" altLang="en-US" sz="32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buNone/>
                      </a:pPr>
                      <a:r>
                        <a:rPr lang="zh-CN" altLang="en-US" sz="32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儿时的故乡</a:t>
                      </a:r>
                      <a:endParaRPr lang="zh-CN" altLang="en-US" sz="32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buNone/>
                      </a:pPr>
                      <a:r>
                        <a:rPr lang="zh-CN" altLang="en-US" sz="32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现在的故乡</a:t>
                      </a:r>
                      <a:endParaRPr lang="zh-CN" altLang="en-US" sz="32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25">
                <a:tc>
                  <a:txBody>
                    <a:bodyPr/>
                    <a:lstStyle/>
                    <a:p>
                      <a:pPr marL="0" lvl="0" indent="0" algn="ctr" defTabSz="914400">
                        <a:buNone/>
                      </a:pPr>
                      <a:r>
                        <a:rPr lang="zh-CN" altLang="en-US" sz="32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景色</a:t>
                      </a:r>
                      <a:endParaRPr lang="zh-CN" altLang="en-US" sz="32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buNone/>
                      </a:pPr>
                      <a:endParaRPr lang="zh-CN" altLang="en-US" sz="32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buNone/>
                      </a:pPr>
                      <a:endParaRPr lang="zh-CN" altLang="en-US" sz="32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376" name="文本框 100375"/>
          <p:cNvSpPr txBox="1"/>
          <p:nvPr/>
        </p:nvSpPr>
        <p:spPr>
          <a:xfrm>
            <a:off x="3967163" y="3103563"/>
            <a:ext cx="307975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神奇美丽、五彩缤纷、辽阔鲜活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377" name="文本框 100376"/>
          <p:cNvSpPr txBox="1"/>
          <p:nvPr/>
        </p:nvSpPr>
        <p:spPr>
          <a:xfrm>
            <a:off x="7383463" y="3055938"/>
            <a:ext cx="2727325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萧索沉寂、没有一些活气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76" grpId="0"/>
      <p:bldP spid="1003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7410" name="矩形 99330"/>
          <p:cNvSpPr/>
          <p:nvPr/>
        </p:nvSpPr>
        <p:spPr>
          <a:xfrm>
            <a:off x="2241550" y="770573"/>
            <a:ext cx="7840663" cy="10144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19455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现在的故乡景色，引起了作者哪些情思？从中你体会到了什么？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8213" y="2113598"/>
            <a:ext cx="8051800" cy="332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明确：</a:t>
            </a:r>
            <a:endParaRPr kumimoji="0" lang="en-US" altLang="zh-CN" sz="3000" b="1" kern="1200" cap="none" spc="0" normalizeH="0" baseline="0" noProof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indent="72009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……</a:t>
            </a:r>
            <a:r>
              <a:rPr kumimoji="0" lang="zh-CN" altLang="en-US" sz="30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我的心禁不住悲凉起来。</a:t>
            </a:r>
            <a:endParaRPr kumimoji="0" lang="en-US" altLang="zh-CN" sz="3000" b="1" kern="1200" cap="none" spc="0" normalizeH="0" baseline="0" noProof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indent="72009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阿！这不是我二十年来时时记起的故乡？</a:t>
            </a:r>
            <a:endParaRPr kumimoji="0" lang="en-US" altLang="zh-CN" sz="3000" b="1" kern="1200" cap="none" spc="0" normalizeH="0" baseline="0" noProof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indent="72009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我所记得的故乡全不如此</a:t>
            </a:r>
            <a:r>
              <a:rPr kumimoji="0" lang="en-US" altLang="zh-CN" sz="30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……</a:t>
            </a:r>
            <a:r>
              <a:rPr kumimoji="0" lang="zh-CN" altLang="en-US" sz="30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因为我这次回乡，本没有什么好心绪。</a:t>
            </a:r>
            <a:endParaRPr kumimoji="0" lang="zh-CN" altLang="en-US" sz="3000" b="1" kern="1200" cap="none" spc="0" normalizeH="0" baseline="0" noProof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8434" name="TextBox 1"/>
          <p:cNvSpPr txBox="1"/>
          <p:nvPr/>
        </p:nvSpPr>
        <p:spPr>
          <a:xfrm>
            <a:off x="2030730" y="610870"/>
            <a:ext cx="8129588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小说开头运用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环境描写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，便画出了一幅冷涩的故乡风景图，从而奠定了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黯淡的基调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烘托了悲凉的心情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。这阴沉死寂，既是写故乡的环境，也反映了故乡人的生活是压抑的，缺乏生机、活力与希望的，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蕴含对“故乡”为代表的旧中国的总体批判，也为后文的其他变化营造了环境。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9458" name="TextBox 1"/>
          <p:cNvSpPr txBox="1"/>
          <p:nvPr/>
        </p:nvSpPr>
        <p:spPr>
          <a:xfrm>
            <a:off x="2142490" y="1072515"/>
            <a:ext cx="7907338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面对故乡现在的景色，我的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情感激荡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起来，直接抒发情感“阿！这不是我二十年来时时记起的故乡”，但是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通过“我”的自我安慰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，将之前激荡的情感平息下来，还引出下文“我这次是专为别的而来的”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推动情节发展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。可谓将议论、抒情与叙事融合为一体。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3" name="左右箭头 106502"/>
          <p:cNvSpPr/>
          <p:nvPr/>
        </p:nvSpPr>
        <p:spPr>
          <a:xfrm>
            <a:off x="5269865" y="3162300"/>
            <a:ext cx="1524000" cy="533400"/>
          </a:xfrm>
          <a:prstGeom prst="leftRightArrow">
            <a:avLst>
              <a:gd name="adj1" fmla="val 50000"/>
              <a:gd name="adj2" fmla="val 5708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6504" name="文本框 106503"/>
          <p:cNvSpPr txBox="1"/>
          <p:nvPr/>
        </p:nvSpPr>
        <p:spPr>
          <a:xfrm>
            <a:off x="5561330" y="2672715"/>
            <a:ext cx="10699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对比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484" name="Picture 14" descr="http://www.86ps.com/sc/SW/34/AD083.JPG"/>
          <p:cNvPicPr>
            <a:picLocks noChangeAspect="1"/>
          </p:cNvPicPr>
          <p:nvPr/>
        </p:nvPicPr>
        <p:blipFill>
          <a:blip r:embed="rId2" cstate="print"/>
          <a:srcRect l="58771" t="6200" r="14861" b="4601"/>
          <a:stretch>
            <a:fillRect/>
          </a:stretch>
        </p:blipFill>
        <p:spPr>
          <a:xfrm>
            <a:off x="9215120" y="1567498"/>
            <a:ext cx="1371600" cy="374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106500" descr="hxx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53540" y="1567815"/>
            <a:ext cx="3098800" cy="3747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106501" descr="hxx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86028" y="1555750"/>
            <a:ext cx="1628775" cy="374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98308"/>
          <p:cNvSpPr txBox="1">
            <a:spLocks noChangeArrowheads="1"/>
          </p:cNvSpPr>
          <p:nvPr/>
        </p:nvSpPr>
        <p:spPr bwMode="auto">
          <a:xfrm>
            <a:off x="4498340" y="576263"/>
            <a:ext cx="2693988" cy="646113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杨二嫂之变</a:t>
            </a:r>
            <a:endParaRPr kumimoji="0" lang="zh-CN" altLang="en-US" sz="3600" b="1" kern="1200" cap="none" spc="0" normalizeH="0" baseline="0" noProof="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3" grpId="0" bldLvl="0" animBg="1"/>
      <p:bldP spid="106504" grpId="0" advAuto="100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1345" name="Group 145"/>
          <p:cNvGraphicFramePr>
            <a:graphicFrameLocks noGrp="1"/>
          </p:cNvGraphicFramePr>
          <p:nvPr/>
        </p:nvGraphicFramePr>
        <p:xfrm>
          <a:off x="1550353" y="335598"/>
          <a:ext cx="8776008" cy="5959817"/>
        </p:xfrm>
        <a:graphic>
          <a:graphicData uri="http://schemas.openxmlformats.org/drawingml/2006/table">
            <a:tbl>
              <a:tblPr/>
              <a:tblGrid>
                <a:gridCol w="970154"/>
                <a:gridCol w="869795"/>
                <a:gridCol w="5386039"/>
                <a:gridCol w="1550020"/>
              </a:tblGrid>
              <a:tr h="1198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二十年前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7288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039">
                <a:tc vMerge="1"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385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1056393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51318" name="Text Box 118"/>
          <p:cNvSpPr txBox="1"/>
          <p:nvPr/>
        </p:nvSpPr>
        <p:spPr>
          <a:xfrm>
            <a:off x="2548890" y="324485"/>
            <a:ext cx="58039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终日坐着”人称“豆腐西施”“擦着白粉，颧骨没有这么高，嘴唇也没有这么薄”“因为伊，这豆腐店的买卖非常好”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1322" name="Text Box 122"/>
          <p:cNvSpPr txBox="1"/>
          <p:nvPr/>
        </p:nvSpPr>
        <p:spPr>
          <a:xfrm>
            <a:off x="8727440" y="497523"/>
            <a:ext cx="194468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年轻漂亮安分守己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32" name="Text Box 124"/>
          <p:cNvSpPr txBox="1"/>
          <p:nvPr/>
        </p:nvSpPr>
        <p:spPr>
          <a:xfrm>
            <a:off x="3390265" y="1435735"/>
            <a:ext cx="4826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325" name="Text Box 125"/>
          <p:cNvSpPr txBox="1"/>
          <p:nvPr/>
        </p:nvSpPr>
        <p:spPr>
          <a:xfrm>
            <a:off x="3453765" y="1657985"/>
            <a:ext cx="50895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凸颧骨，薄嘴唇，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岁上下的女人站在我面前，两手搭在髀间，没有系裙，张着两脚，正像一个画图仪器里细脚伶仃的圆规。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1326" name="Text Box 126"/>
          <p:cNvSpPr txBox="1"/>
          <p:nvPr/>
        </p:nvSpPr>
        <p:spPr>
          <a:xfrm>
            <a:off x="8756015" y="2104073"/>
            <a:ext cx="1727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老丑而瘦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328" name="Text Box 128"/>
          <p:cNvSpPr txBox="1"/>
          <p:nvPr/>
        </p:nvSpPr>
        <p:spPr>
          <a:xfrm>
            <a:off x="3368040" y="3253423"/>
            <a:ext cx="526415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不认识了么？我还抱过你咧！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忘了？这真是贵人眼高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1333" name="Text Box 133"/>
          <p:cNvSpPr txBox="1"/>
          <p:nvPr/>
        </p:nvSpPr>
        <p:spPr>
          <a:xfrm>
            <a:off x="3312478" y="4005898"/>
            <a:ext cx="54530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阿呀呀，你放了道台了，还说不阔？你现在有三房姨太太；出门便是八抬的大轿，还说不阔？吓，什么都瞒不过我。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336" name="Text Box 136"/>
          <p:cNvSpPr txBox="1"/>
          <p:nvPr/>
        </p:nvSpPr>
        <p:spPr>
          <a:xfrm>
            <a:off x="3409315" y="5153660"/>
            <a:ext cx="52673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阿呀阿呀，真是愈有钱，便愈是一毫不肯放松，愈是一毫不肯放松，便愈有钱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1337" name="Text Box 137"/>
          <p:cNvSpPr txBox="1"/>
          <p:nvPr/>
        </p:nvSpPr>
        <p:spPr>
          <a:xfrm>
            <a:off x="9050655" y="3822065"/>
            <a:ext cx="11382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势利、尖酸、尖刻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39" name="TextBox 11"/>
          <p:cNvSpPr txBox="1"/>
          <p:nvPr/>
        </p:nvSpPr>
        <p:spPr>
          <a:xfrm>
            <a:off x="1699895" y="2497455"/>
            <a:ext cx="613410" cy="20526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二十年后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5090" y="1591310"/>
            <a:ext cx="676275" cy="18176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外貌描写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02865" y="3743960"/>
            <a:ext cx="676275" cy="17605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语言描写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13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13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5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13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8" grpId="0"/>
      <p:bldP spid="51322" grpId="0"/>
      <p:bldP spid="51325" grpId="0"/>
      <p:bldP spid="51326" grpId="0"/>
      <p:bldP spid="51328" grpId="0"/>
      <p:bldP spid="51333" grpId="0"/>
      <p:bldP spid="51336" grpId="0"/>
      <p:bldP spid="51337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4099" name="文本框 1"/>
          <p:cNvSpPr txBox="1"/>
          <p:nvPr/>
        </p:nvSpPr>
        <p:spPr>
          <a:xfrm>
            <a:off x="1689649" y="1159596"/>
            <a:ext cx="817562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把握主要情节，初步感知小说的叙事手法。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结合时代背景，分析人物形象。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结合议论、抒情性的文字，理解小说主旨。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2352" name="Group 128"/>
          <p:cNvGraphicFramePr>
            <a:graphicFrameLocks noGrp="1"/>
          </p:cNvGraphicFramePr>
          <p:nvPr/>
        </p:nvGraphicFramePr>
        <p:xfrm>
          <a:off x="1767523" y="407988"/>
          <a:ext cx="8787161" cy="5859725"/>
        </p:xfrm>
        <a:graphic>
          <a:graphicData uri="http://schemas.openxmlformats.org/drawingml/2006/table">
            <a:tbl>
              <a:tblPr/>
              <a:tblGrid>
                <a:gridCol w="574274"/>
                <a:gridCol w="816235"/>
                <a:gridCol w="4583475"/>
                <a:gridCol w="912713"/>
                <a:gridCol w="1900464"/>
              </a:tblGrid>
              <a:tr h="1148715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二十年后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390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8289">
                <a:tc vMerge="1"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0718">
                <a:tc vMerge="1"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1378095">
                <a:tc vMerge="1"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52323" name="Text Box 99"/>
          <p:cNvSpPr txBox="1"/>
          <p:nvPr/>
        </p:nvSpPr>
        <p:spPr>
          <a:xfrm>
            <a:off x="3270885" y="354648"/>
            <a:ext cx="53213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迅哥儿你阔了，搬动又笨重，你还要什么这些破烂木器，让我拿去罢。我们小户人家，用得着。 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2325" name="Text Box 101"/>
          <p:cNvSpPr txBox="1"/>
          <p:nvPr/>
        </p:nvSpPr>
        <p:spPr>
          <a:xfrm>
            <a:off x="8816023" y="689610"/>
            <a:ext cx="17287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贪婪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327" name="Text Box 103"/>
          <p:cNvSpPr txBox="1"/>
          <p:nvPr/>
        </p:nvSpPr>
        <p:spPr>
          <a:xfrm>
            <a:off x="3218498" y="1523048"/>
            <a:ext cx="55086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圆规一面愤愤的回转身，一面絮絮的说，慢慢向外走，顺便将我母亲的一副手套塞在裤腰里，出去了。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330" name="Text Box 106"/>
          <p:cNvSpPr txBox="1"/>
          <p:nvPr/>
        </p:nvSpPr>
        <p:spPr>
          <a:xfrm>
            <a:off x="8631873" y="1562735"/>
            <a:ext cx="171132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尖刻、贪婪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333" name="Text Box 109"/>
          <p:cNvSpPr txBox="1"/>
          <p:nvPr/>
        </p:nvSpPr>
        <p:spPr>
          <a:xfrm>
            <a:off x="2434273" y="2686685"/>
            <a:ext cx="524351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那豆腐西施的杨二嫂，自从我家收拾行李以来，本是每日必到的，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335" name="Text Box 111"/>
          <p:cNvSpPr txBox="1"/>
          <p:nvPr/>
        </p:nvSpPr>
        <p:spPr>
          <a:xfrm>
            <a:off x="2383473" y="3643948"/>
            <a:ext cx="511333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前天伊在灰堆里，掏出十多个碗碟来，议论之后，使定说是闰土埋着的，他可以在运灰的时候，一齐搬回家里去。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336" name="Text Box 112"/>
          <p:cNvSpPr txBox="1"/>
          <p:nvPr/>
        </p:nvSpPr>
        <p:spPr>
          <a:xfrm>
            <a:off x="7868285" y="3372485"/>
            <a:ext cx="79216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贼喊捉贼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338" name="Text Box 114"/>
          <p:cNvSpPr txBox="1"/>
          <p:nvPr/>
        </p:nvSpPr>
        <p:spPr>
          <a:xfrm>
            <a:off x="2412048" y="4964748"/>
            <a:ext cx="5489575" cy="1201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杨二嫂发现了这件事，自己很以为功，便拿了那狗气杀，飞也似的跑了，亏伊装着这么高底的小脚，竟跑得这样快。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339" name="Text Box 115"/>
          <p:cNvSpPr txBox="1"/>
          <p:nvPr/>
        </p:nvSpPr>
        <p:spPr>
          <a:xfrm>
            <a:off x="8671560" y="3567748"/>
            <a:ext cx="2341563" cy="1766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自私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贪婪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搬弄是非 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1873" y="540385"/>
            <a:ext cx="1125537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语言描写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6323" y="1634173"/>
            <a:ext cx="106997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动作描写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5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3" grpId="0"/>
      <p:bldP spid="52325" grpId="0"/>
      <p:bldP spid="52327" grpId="0"/>
      <p:bldP spid="52330" grpId="0"/>
      <p:bldP spid="52333" grpId="0"/>
      <p:bldP spid="52335" grpId="0"/>
      <p:bldP spid="52336" grpId="0"/>
      <p:bldP spid="52338" grpId="0"/>
      <p:bldP spid="52339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3" name="矩形 107522"/>
          <p:cNvSpPr/>
          <p:nvPr/>
        </p:nvSpPr>
        <p:spPr>
          <a:xfrm>
            <a:off x="1701800" y="634683"/>
            <a:ext cx="822960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通过肖像、语言、神态、动作的细节描写，表现了二十年后的杨二嫂</a:t>
            </a:r>
            <a:r>
              <a:rPr lang="zh-CN" altLang="en-US" sz="30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自私、尖刻、贪婪、势利、爱搬弄是非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的性格。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35125" y="2755583"/>
            <a:ext cx="420433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导致这种变化的原因：</a:t>
            </a:r>
            <a:endParaRPr lang="zh-CN" altLang="en-US" sz="3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5125" y="3400108"/>
            <a:ext cx="825182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农村经济衰败、生活的贫困、小市民势利贪婪（或市侩）的恶习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使她发生了这么大的变化。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 Box 10"/>
          <p:cNvSpPr txBox="1"/>
          <p:nvPr/>
        </p:nvSpPr>
        <p:spPr>
          <a:xfrm>
            <a:off x="1634808" y="5115560"/>
            <a:ext cx="6411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作者态度：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既可恨、可鄙又可怜。</a:t>
            </a:r>
            <a:endParaRPr lang="zh-CN" altLang="en-US" sz="28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3" name="左右箭头 106502"/>
          <p:cNvSpPr/>
          <p:nvPr/>
        </p:nvSpPr>
        <p:spPr>
          <a:xfrm>
            <a:off x="5022850" y="3162300"/>
            <a:ext cx="1524000" cy="533400"/>
          </a:xfrm>
          <a:prstGeom prst="leftRightArrow">
            <a:avLst>
              <a:gd name="adj1" fmla="val 50000"/>
              <a:gd name="adj2" fmla="val 5708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6504" name="文本框 106503"/>
          <p:cNvSpPr txBox="1"/>
          <p:nvPr/>
        </p:nvSpPr>
        <p:spPr>
          <a:xfrm>
            <a:off x="5250180" y="2465070"/>
            <a:ext cx="10699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对比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98308"/>
          <p:cNvSpPr txBox="1">
            <a:spLocks noChangeArrowheads="1"/>
          </p:cNvSpPr>
          <p:nvPr/>
        </p:nvSpPr>
        <p:spPr bwMode="auto">
          <a:xfrm>
            <a:off x="4437698" y="309245"/>
            <a:ext cx="2693988" cy="646113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闰土之变</a:t>
            </a:r>
            <a:endParaRPr kumimoji="0" lang="zh-CN" altLang="en-US" sz="3600" b="1" kern="1200" cap="none" spc="0" normalizeH="0" baseline="0" noProof="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09570" name="Picture 2" descr="http://i9.hexun.com/2017-01-12/1877081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109" y="1343970"/>
            <a:ext cx="3601845" cy="4259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9572" name="Picture 4" descr="http://img1.cache.netease.com/catchpic/5/5A/5A43B66CCD2DD806DB7F83516440C86B.jpg"/>
          <p:cNvPicPr>
            <a:picLocks noChangeAspect="1" noChangeArrowheads="1"/>
          </p:cNvPicPr>
          <p:nvPr/>
        </p:nvPicPr>
        <p:blipFill>
          <a:blip r:embed="rId3" cstate="print"/>
          <a:srcRect r="29737"/>
          <a:stretch>
            <a:fillRect/>
          </a:stretch>
        </p:blipFill>
        <p:spPr bwMode="auto">
          <a:xfrm>
            <a:off x="7132320" y="1427480"/>
            <a:ext cx="3312160" cy="4175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3" grpId="0" bldLvl="0" animBg="1"/>
      <p:bldP spid="1065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3118" name="Group 1134"/>
          <p:cNvGraphicFramePr>
            <a:graphicFrameLocks noGrp="1"/>
          </p:cNvGraphicFramePr>
          <p:nvPr/>
        </p:nvGraphicFramePr>
        <p:xfrm>
          <a:off x="1610360" y="380365"/>
          <a:ext cx="9094764" cy="5911118"/>
        </p:xfrm>
        <a:graphic>
          <a:graphicData uri="http://schemas.openxmlformats.org/drawingml/2006/table">
            <a:tbl>
              <a:tblPr/>
              <a:tblGrid>
                <a:gridCol w="880946"/>
                <a:gridCol w="3501483"/>
                <a:gridCol w="4712335"/>
              </a:tblGrid>
              <a:tr h="5213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变化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少年闰土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中年闰土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5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6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6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1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88" name="Text Box 1104"/>
          <p:cNvSpPr txBox="1"/>
          <p:nvPr/>
        </p:nvSpPr>
        <p:spPr>
          <a:xfrm>
            <a:off x="2412048" y="1163003"/>
            <a:ext cx="3646487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十一二岁，紫色圆脸，头戴小毡帽，颈上套一个银项圈，有一双红活圆实的手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91" name="Text Box 1107"/>
          <p:cNvSpPr txBox="1"/>
          <p:nvPr/>
        </p:nvSpPr>
        <p:spPr>
          <a:xfrm>
            <a:off x="6145848" y="885190"/>
            <a:ext cx="4373562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身材增加了一倍，脸色灰黄，很深的皱纹，眼睛周围肿得通红，头戴破毡帽，身上只一件极薄的棉衣，浑身瑟索着，手提一个纸包和一支长烟管，手又粗又笨而且开裂，像是松树皮了</a:t>
            </a:r>
            <a:endParaRPr lang="zh-CN" altLang="en-US" sz="2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94" name="Text Box 1110"/>
          <p:cNvSpPr txBox="1"/>
          <p:nvPr/>
        </p:nvSpPr>
        <p:spPr>
          <a:xfrm>
            <a:off x="2451735" y="2926715"/>
            <a:ext cx="36290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活泼刚健，动作干脆利落，说话脱口而出，朴质、生动；有智有勇，热情、纯真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95" name="Text Box 1111"/>
          <p:cNvSpPr txBox="1"/>
          <p:nvPr/>
        </p:nvSpPr>
        <p:spPr>
          <a:xfrm>
            <a:off x="6047423" y="3061653"/>
            <a:ext cx="4471987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说话吞吞吐吐，断断续续，谦恭而又含糊，显得迟钝麻木。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97" name="Text Box 1113"/>
          <p:cNvSpPr txBox="1"/>
          <p:nvPr/>
        </p:nvSpPr>
        <p:spPr>
          <a:xfrm>
            <a:off x="2473960" y="3985578"/>
            <a:ext cx="3640138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“只是不怕我”，送我贝壳和鸟毛，告诉我很多希奇的事。对“我”友好，热情，和“我”建立了纯真的友情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3099" name="Text Box 1115"/>
          <p:cNvSpPr txBox="1"/>
          <p:nvPr/>
        </p:nvSpPr>
        <p:spPr>
          <a:xfrm>
            <a:off x="6152198" y="4072890"/>
            <a:ext cx="41211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对“我”恭恭敬敬，称呼“我”为老爷，和“我”之间隔了一层可悲的厚障壁了</a:t>
            </a:r>
            <a:endParaRPr lang="zh-CN" altLang="en-US" sz="2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3100" name="Text Box 1116"/>
          <p:cNvSpPr txBox="1"/>
          <p:nvPr/>
        </p:nvSpPr>
        <p:spPr>
          <a:xfrm>
            <a:off x="2807335" y="5693728"/>
            <a:ext cx="3168650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天真活泼，无忧无虑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101" name="Text Box 1117"/>
          <p:cNvSpPr txBox="1"/>
          <p:nvPr/>
        </p:nvSpPr>
        <p:spPr>
          <a:xfrm>
            <a:off x="6069648" y="5455603"/>
            <a:ext cx="42941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悲哀、痛苦，生活压得他喘不过气；把幸福的希望寄托给神灵</a:t>
            </a:r>
            <a:endParaRPr lang="zh-CN" altLang="en-US" sz="2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380" y="1685925"/>
            <a:ext cx="9715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外貌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3380" y="3009265"/>
            <a:ext cx="104775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动作语态</a:t>
            </a:r>
            <a:endParaRPr lang="zh-CN" altLang="en-US" sz="280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75410" y="3999865"/>
            <a:ext cx="10922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88900" indent="268605" defTabSz="0">
              <a:spcBef>
                <a:spcPct val="20000"/>
              </a:spcBef>
              <a:tabLst>
                <a:tab pos="268605" algn="l"/>
              </a:tabLst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对“我” 态度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Box 13"/>
          <p:cNvSpPr txBox="1"/>
          <p:nvPr/>
        </p:nvSpPr>
        <p:spPr>
          <a:xfrm>
            <a:off x="1576705" y="5431473"/>
            <a:ext cx="103822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生活态度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88" grpId="0"/>
      <p:bldP spid="43091" grpId="0"/>
      <p:bldP spid="43094" grpId="0"/>
      <p:bldP spid="43095" grpId="0"/>
      <p:bldP spid="43097" grpId="0"/>
      <p:bldP spid="43099" grpId="0"/>
      <p:bldP spid="43100" grpId="0"/>
      <p:bldP spid="43101" grpId="0"/>
      <p:bldP spid="11" grpId="0"/>
      <p:bldP spid="12" grpId="0"/>
      <p:bldP spid="13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2004060" y="825183"/>
            <a:ext cx="7069138" cy="30943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indent="72009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+mn-cs"/>
              </a:rPr>
              <a:t>中年闰土：</a:t>
            </a: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饱经沧桑，困苦不堪，谦恭含糊、迟钝麻木，寄希望于神佛。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defTabSz="91440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Char char="•"/>
              <a:defRPr/>
            </a:pP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4490085" y="2791778"/>
            <a:ext cx="20970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变化原因？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7762" name="Picture 2" descr="http://www.wenming.cn/zt/2009-09/30/xin_41309063010130311982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2676" y="3781502"/>
            <a:ext cx="4070194" cy="2525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bldLvl="0" animBg="1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0" name="Rectangle 2"/>
          <p:cNvSpPr/>
          <p:nvPr/>
        </p:nvSpPr>
        <p:spPr>
          <a:xfrm>
            <a:off x="3916045" y="988695"/>
            <a:ext cx="590296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多子、饥荒、苛税、兵、匪、官、绅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371" name="Rectangle 3"/>
          <p:cNvSpPr/>
          <p:nvPr/>
        </p:nvSpPr>
        <p:spPr>
          <a:xfrm>
            <a:off x="3997008" y="1588770"/>
            <a:ext cx="269875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社会落后愚昧。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372" name="Rectangle 4"/>
          <p:cNvSpPr/>
          <p:nvPr/>
        </p:nvSpPr>
        <p:spPr>
          <a:xfrm>
            <a:off x="4030345" y="2347595"/>
            <a:ext cx="4852988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帝国主义侵略、封建社会制度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374" name="AutoShape 6"/>
          <p:cNvSpPr/>
          <p:nvPr/>
        </p:nvSpPr>
        <p:spPr>
          <a:xfrm>
            <a:off x="3787458" y="1150620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375" name="Text Box 7"/>
          <p:cNvSpPr txBox="1"/>
          <p:nvPr/>
        </p:nvSpPr>
        <p:spPr>
          <a:xfrm>
            <a:off x="2077720" y="1312545"/>
            <a:ext cx="1908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表面原因：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6" name="Text Box 8"/>
          <p:cNvSpPr txBox="1"/>
          <p:nvPr/>
        </p:nvSpPr>
        <p:spPr>
          <a:xfrm>
            <a:off x="2077720" y="2376170"/>
            <a:ext cx="17637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深层原因：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7" name="Text Box 9"/>
          <p:cNvSpPr txBox="1"/>
          <p:nvPr/>
        </p:nvSpPr>
        <p:spPr>
          <a:xfrm>
            <a:off x="2077403" y="3521075"/>
            <a:ext cx="789305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闰土的遭遇正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是当时广大受压迫、受剥削农民的具体写照。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8378" name="Text Box 10"/>
          <p:cNvSpPr txBox="1"/>
          <p:nvPr/>
        </p:nvSpPr>
        <p:spPr>
          <a:xfrm>
            <a:off x="2077403" y="5042535"/>
            <a:ext cx="630745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作者态度：</a:t>
            </a:r>
            <a:r>
              <a:rPr lang="zh-CN" altLang="en-US" sz="32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哀其不幸，怒其不争。</a:t>
            </a:r>
            <a:endParaRPr lang="zh-CN" altLang="en-US" sz="3200" b="1" dirty="0">
              <a:solidFill>
                <a:srgbClr val="FF006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/>
      <p:bldP spid="58372" grpId="0"/>
      <p:bldP spid="58374" grpId="0" bldLvl="0" animBg="1"/>
      <p:bldP spid="58375" grpId="0"/>
      <p:bldP spid="58376" grpId="0"/>
      <p:bldP spid="58377" grpId="0"/>
      <p:bldP spid="583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矩形 108546"/>
          <p:cNvSpPr/>
          <p:nvPr/>
        </p:nvSpPr>
        <p:spPr>
          <a:xfrm>
            <a:off x="2027555" y="737235"/>
            <a:ext cx="8137525" cy="1281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想一想：小说塑造主要人物“闰土”和次要人物“杨二嫂”有何作用？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8548" name="矩形 108547"/>
          <p:cNvSpPr/>
          <p:nvPr/>
        </p:nvSpPr>
        <p:spPr>
          <a:xfrm>
            <a:off x="1930400" y="2414906"/>
            <a:ext cx="8750300" cy="28613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充分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揭示了帝国主义和封建势力的残酷剥削和压迫，也披露了封建等级制度和等级观念的毒害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是使旧中国农村经济日趋破产、广大农民生活日趋贫困、纯真人性扭曲的总根源。 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98308"/>
          <p:cNvSpPr txBox="1">
            <a:spLocks noChangeArrowheads="1"/>
          </p:cNvSpPr>
          <p:nvPr/>
        </p:nvSpPr>
        <p:spPr bwMode="auto">
          <a:xfrm>
            <a:off x="4220528" y="272415"/>
            <a:ext cx="2693988" cy="646113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“我”之变</a:t>
            </a:r>
            <a:endParaRPr kumimoji="0" lang="zh-CN" altLang="en-US" sz="3600" b="1" kern="1200" cap="none" spc="0" normalizeH="0" baseline="0" noProof="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45603" y="1214755"/>
            <a:ext cx="14430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小时候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3065" y="2035493"/>
            <a:ext cx="16827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长大后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3088640" y="1214755"/>
            <a:ext cx="6998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地主家的少爷    天真、好奇、无忧无虑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3088640" y="2051685"/>
            <a:ext cx="67614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知识分子       异地谋生   辗转奔波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0724" name="Picture 4" descr="http://art.china.cn/photography/images/attachement/jpg/site8/20140909/00235ac4d3f01578c2b405.jpg"/>
          <p:cNvPicPr>
            <a:picLocks noChangeAspect="1" noChangeArrowheads="1"/>
          </p:cNvPicPr>
          <p:nvPr/>
        </p:nvPicPr>
        <p:blipFill>
          <a:blip r:embed="rId2" cstate="print"/>
          <a:srcRect b="6381"/>
          <a:stretch>
            <a:fillRect/>
          </a:stretch>
        </p:blipFill>
        <p:spPr bwMode="auto">
          <a:xfrm>
            <a:off x="2746589" y="2883412"/>
            <a:ext cx="5643059" cy="3479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TextBox 1"/>
          <p:cNvSpPr txBox="1"/>
          <p:nvPr/>
        </p:nvSpPr>
        <p:spPr>
          <a:xfrm>
            <a:off x="1632268" y="549910"/>
            <a:ext cx="64230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思考：如何理解“我”这个形象？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3273" y="1282700"/>
            <a:ext cx="8085137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明确：“我”不等同于鲁迅，属于鲁迅塑造的众多新式知识分子形象中，比较贴近鲁迅的一个。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585" y="2384743"/>
            <a:ext cx="8262938" cy="3449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“我”在文中起到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线索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的作用，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一方面是启蒙者，是故乡的批判者，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另一方面，小说也写出了这个人物的弱点，面对故乡，只看到一片死寂，看到普通人精神的麻木，但无法从这个社会内部找到变革的因素 ，从而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提不出解决问题的办法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，这是一种孤立的状态。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矩形 1"/>
          <p:cNvSpPr/>
          <p:nvPr/>
        </p:nvSpPr>
        <p:spPr>
          <a:xfrm>
            <a:off x="1958658" y="451485"/>
            <a:ext cx="82740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他自己也在精神上承受着这种孤立带来的巨大痛苦，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时时产生失落、动摇、幻灭的情绪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。小说对于启蒙者的这种困境，也进行了深刻的反思。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6258" name="Picture 2" descr="http://photocdn.sohu.com/20150805/mp25912744_1438766922373_1_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6780" y="2572896"/>
            <a:ext cx="5118410" cy="35906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5123" name="图片 88096" descr="401c4a55134a41a711d3bc411b56dd33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9600" y="1549083"/>
            <a:ext cx="5892800" cy="375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云形 2"/>
          <p:cNvSpPr/>
          <p:nvPr/>
        </p:nvSpPr>
        <p:spPr>
          <a:xfrm>
            <a:off x="7771765" y="4511675"/>
            <a:ext cx="2209800" cy="15824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98155" y="4826000"/>
            <a:ext cx="15690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92D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点击图片观看视频</a:t>
            </a:r>
            <a:endParaRPr lang="zh-CN" altLang="en-US" sz="2400">
              <a:solidFill>
                <a:srgbClr val="92D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TextBox 1"/>
          <p:cNvSpPr txBox="1"/>
          <p:nvPr/>
        </p:nvSpPr>
        <p:spPr>
          <a:xfrm>
            <a:off x="1875473" y="915670"/>
            <a:ext cx="844073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小说中最能体现“我”反思的语句是什么？说说你对它的理解。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75790" y="2418398"/>
            <a:ext cx="8074025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我想：希望本是无所谓有，无所谓无的。这正如地上的路；其实地上本来没有路，走的人多了，也便成了路。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/>
          <p:cNvSpPr txBox="1"/>
          <p:nvPr/>
        </p:nvSpPr>
        <p:spPr>
          <a:xfrm>
            <a:off x="1660525" y="904240"/>
            <a:ext cx="8871585" cy="4892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72009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+mn-cs"/>
              </a:rPr>
              <a:t>明确：</a:t>
            </a:r>
            <a:r>
              <a:rPr kumimoji="0" lang="zh-CN" altLang="zh-CN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+mn-cs"/>
              </a:rPr>
              <a:t>这句话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比喻确切、含义深刻</a:t>
            </a:r>
            <a:r>
              <a:rPr kumimoji="0" lang="zh-CN" altLang="zh-CN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+mn-cs"/>
              </a:rPr>
              <a:t>。强调了实践的意义。它告诉我们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只有希望而不去实践，等于没有希望</a:t>
            </a:r>
            <a:r>
              <a:rPr kumimoji="0" lang="zh-CN" altLang="zh-CN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+mn-cs"/>
              </a:rPr>
              <a:t>。路是由人走出来的，希望是要经过努力才能实现。作者以路作比，形象地说明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新生活要从斗争中获得</a:t>
            </a:r>
            <a:r>
              <a:rPr kumimoji="0" lang="zh-CN" altLang="zh-CN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+mn-cs"/>
              </a:rPr>
              <a:t>。这表现了踏平路上荆棘，争取新生活的勇气和信心。这一名言体现了十分重视实践意义的深刻哲理和积极进取的精神，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鼓舞人们为推翻旧社会创造新生活勇往直前，英勇奋斗。</a:t>
            </a:r>
            <a:endParaRPr kumimoji="0" lang="zh-CN" altLang="zh-CN" sz="28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818" name="TextBox 1"/>
          <p:cNvSpPr txBox="1"/>
          <p:nvPr/>
        </p:nvSpPr>
        <p:spPr>
          <a:xfrm>
            <a:off x="1951990" y="419735"/>
            <a:ext cx="76168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文中哪些语句体现了“我”的希望？说说你的理解。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4190" y="1540510"/>
            <a:ext cx="84407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我想：我竟与闰土隔绝到这地步了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他们应该有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新的生活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，为我们所未经生活过的。</a:t>
            </a:r>
            <a:endParaRPr lang="zh-CN" altLang="en-US" sz="30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Rectangle 1"/>
          <p:cNvSpPr/>
          <p:nvPr/>
        </p:nvSpPr>
        <p:spPr>
          <a:xfrm>
            <a:off x="1774190" y="2618105"/>
            <a:ext cx="8362950" cy="3322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19455" eaLnBrk="0" hangingPunct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明确：是我们未经生活过的，不同于“我”的辛苦展转、闰土的辛苦麻木、杨二嫂辛苦恣睢的生活。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实质上就是打倒帝国主义、封建主义，消除封建剥削造成的人与人之间的隔膜的生活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自由平等、幸福的生活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002473" y="1245870"/>
            <a:ext cx="83185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我在朦胧中，眼前展开一片海边碧绿的沙地来，上面深蓝色的天空中挂着一轮金黄的圆月。</a:t>
            </a:r>
            <a:endParaRPr lang="zh-CN" altLang="en-US" sz="30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02473" y="2687003"/>
            <a:ext cx="78740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结尾再现了记忆中的美丽画面，这是“我”的美好希望的象征，也是对新生活的想象、憧憬。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6866" name="矩形 137218"/>
          <p:cNvSpPr/>
          <p:nvPr/>
        </p:nvSpPr>
        <p:spPr>
          <a:xfrm>
            <a:off x="2132965" y="1313815"/>
            <a:ext cx="6621463" cy="584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讨论小说的艺术特色并分析其作用：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7220" name="文本框 137219"/>
          <p:cNvSpPr txBox="1"/>
          <p:nvPr/>
        </p:nvSpPr>
        <p:spPr>
          <a:xfrm>
            <a:off x="2132648" y="2249805"/>
            <a:ext cx="8199437" cy="3138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40000"/>
              </a:lnSpc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  <a:buChar char="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对比中刻画人物，表现主题；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40000"/>
              </a:lnSpc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  <a:buChar char="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运用景物描写渲染气氛，烘托人物思想感情；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40000"/>
              </a:lnSpc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  <a:buChar char="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运用典型的语言表现典型的形象，传神的肖像描写表现人物性格特征。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艺术探究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171" name="文本框 135170"/>
          <p:cNvSpPr txBox="1"/>
          <p:nvPr/>
        </p:nvSpPr>
        <p:spPr>
          <a:xfrm>
            <a:off x="897573" y="2600008"/>
            <a:ext cx="6477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5173" name="左大括号 135172"/>
          <p:cNvSpPr/>
          <p:nvPr/>
        </p:nvSpPr>
        <p:spPr>
          <a:xfrm>
            <a:off x="1545590" y="1376680"/>
            <a:ext cx="260350" cy="3977640"/>
          </a:xfrm>
          <a:prstGeom prst="leftBrace">
            <a:avLst>
              <a:gd name="adj1" fmla="val 30603"/>
              <a:gd name="adj2" fmla="val 50556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28190" y="1148080"/>
            <a:ext cx="945705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少年闰土和成年闰土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（农民命运的日益悲惨）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我和闰土的关系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（封建等级的鸿沟）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杨二嫂前后生活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（黑暗社会已病入膏肓）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故乡情景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（每况愈下的中国农村经济）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我和闰土的关系与宏儿水生的关系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（对未来生活的向往）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闰土和杨二嫂：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对闰土的崇敬与同情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/>
      <p:bldP spid="135173" grpId="0" bldLvl="0" animBg="1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8914" name="矩形 136194"/>
          <p:cNvSpPr/>
          <p:nvPr/>
        </p:nvSpPr>
        <p:spPr>
          <a:xfrm>
            <a:off x="1920875" y="904558"/>
            <a:ext cx="8350250" cy="3784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通过这些对比，揭示了辛亥革命后，在帝国主义和封建势力的残酷剥削和压迫下，农村日趋破败，农民生活每况愈下，纯真人性被扭曲的社会现实，表达了作者对人与人不再隔膜的“新的生活”的期盼，从而充分地表现了作品的主题。 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文本框 138242"/>
          <p:cNvSpPr txBox="1"/>
          <p:nvPr/>
        </p:nvSpPr>
        <p:spPr>
          <a:xfrm>
            <a:off x="3642360" y="804545"/>
            <a:ext cx="4511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景物描写的作用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8244" name="矩形 138243"/>
          <p:cNvSpPr/>
          <p:nvPr/>
        </p:nvSpPr>
        <p:spPr>
          <a:xfrm>
            <a:off x="1666875" y="1488440"/>
            <a:ext cx="8462963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景物描写主要是为了显示人物活动的环境，使读者身临其境。初步分析主要有以下几个作用：</a:t>
            </a:r>
            <a:r>
              <a:rPr lang="zh-CN" altLang="en-US" sz="3000" b="1" dirty="0">
                <a:latin typeface="宋体" panose="02010600030101010101" pitchFamily="2" charset="-122"/>
              </a:rPr>
              <a:t>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38245" name="文本框 138244"/>
          <p:cNvSpPr txBox="1"/>
          <p:nvPr/>
        </p:nvSpPr>
        <p:spPr>
          <a:xfrm>
            <a:off x="1797050" y="3075940"/>
            <a:ext cx="84883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①交代故事发生的时间、地点，揭示作品的时代背景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8246" name="文本框 138245"/>
          <p:cNvSpPr txBox="1"/>
          <p:nvPr/>
        </p:nvSpPr>
        <p:spPr>
          <a:xfrm>
            <a:off x="1797050" y="3717290"/>
            <a:ext cx="65992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②渲染气氛，烘托人物心情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8247" name="文本框 138246"/>
          <p:cNvSpPr txBox="1"/>
          <p:nvPr/>
        </p:nvSpPr>
        <p:spPr>
          <a:xfrm>
            <a:off x="1797050" y="4429125"/>
            <a:ext cx="62547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③展示人物性格，推动情节的发展 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8248" name="文本框 138247"/>
          <p:cNvSpPr txBox="1"/>
          <p:nvPr/>
        </p:nvSpPr>
        <p:spPr>
          <a:xfrm>
            <a:off x="1797050" y="5131435"/>
            <a:ext cx="61849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④借景抒情，情景交融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4" grpId="0"/>
      <p:bldP spid="138245" grpId="0"/>
      <p:bldP spid="138246" grpId="0"/>
      <p:bldP spid="138247" grpId="0"/>
      <p:bldP spid="13824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矩形 139266"/>
          <p:cNvSpPr/>
          <p:nvPr/>
        </p:nvSpPr>
        <p:spPr>
          <a:xfrm>
            <a:off x="1784350" y="945833"/>
            <a:ext cx="74882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运用景物描写渲染气氛，烘托人物感情。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9268" name="左大括号 139267"/>
          <p:cNvSpPr/>
          <p:nvPr/>
        </p:nvSpPr>
        <p:spPr>
          <a:xfrm>
            <a:off x="1784350" y="2197735"/>
            <a:ext cx="217488" cy="2689225"/>
          </a:xfrm>
          <a:prstGeom prst="leftBrace">
            <a:avLst>
              <a:gd name="adj1" fmla="val 17784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9269" name="文本框 139268"/>
          <p:cNvSpPr txBox="1"/>
          <p:nvPr/>
        </p:nvSpPr>
        <p:spPr>
          <a:xfrm>
            <a:off x="2001838" y="1940560"/>
            <a:ext cx="2063750" cy="3091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开头景物：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神异图画：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离乡景物：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9270" name="文本框 139269"/>
          <p:cNvSpPr txBox="1"/>
          <p:nvPr/>
        </p:nvSpPr>
        <p:spPr>
          <a:xfrm>
            <a:off x="3921125" y="2115185"/>
            <a:ext cx="56832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农村的衰败、“我”的悲凉心情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9271" name="文本框 139270"/>
          <p:cNvSpPr txBox="1"/>
          <p:nvPr/>
        </p:nvSpPr>
        <p:spPr>
          <a:xfrm>
            <a:off x="3921125" y="3032760"/>
            <a:ext cx="5959475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创造明朗愉快的气氛，烘托“我”对少年闰土的喜爱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9272" name="文本框 139271"/>
          <p:cNvSpPr txBox="1"/>
          <p:nvPr/>
        </p:nvSpPr>
        <p:spPr>
          <a:xfrm>
            <a:off x="3921125" y="4315460"/>
            <a:ext cx="5889625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创造静谧气氛，形成情景交融的深远意境。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9" grpId="0"/>
      <p:bldP spid="139270" grpId="0"/>
      <p:bldP spid="139271" grpId="0"/>
      <p:bldP spid="13927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69" name="矩形 140290"/>
          <p:cNvSpPr/>
          <p:nvPr/>
        </p:nvSpPr>
        <p:spPr>
          <a:xfrm>
            <a:off x="1687195" y="1332548"/>
            <a:ext cx="849630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小说着重刻画了一个受尽旧社会摧残剥削的劳苦农民闰土的形象，通过闰土悲惨遭遇的描述，生动地反映了辛亥革命前后旧中国农村日益破败的面貌，深刻地揭露了旧社会对农民从肉体到精神的严重残害，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表达了作者改造旧社会，创造新生活的强烈愿望和坚定信念。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8430" y="138430"/>
            <a:ext cx="3289935" cy="692785"/>
            <a:chOff x="218" y="187"/>
            <a:chExt cx="5181" cy="1091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/>
        </p:nvSpPr>
        <p:spPr>
          <a:xfrm>
            <a:off x="976393" y="1292634"/>
            <a:ext cx="6143674" cy="4228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【鲁迅】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1881—1936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年），原名周树人，字豫才，浙江绍兴人，著名文学家、思想家，五四新文化运动的重要参与者，中国现代文学的奠基人。毛泽东曾评价：“鲁迅的方向，就是中华民族新文化的方向。”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148" name="Picture 2" descr="http://img.mp.itc.cn/upload/20161231/f464a04dbc5046b48baf515b9c2806d3_th.jpeg"/>
          <p:cNvPicPr>
            <a:picLocks noChangeAspect="1"/>
          </p:cNvPicPr>
          <p:nvPr/>
        </p:nvPicPr>
        <p:blipFill>
          <a:blip r:embed="rId3" cstate="print"/>
          <a:srcRect l="9000"/>
          <a:stretch>
            <a:fillRect/>
          </a:stretch>
        </p:blipFill>
        <p:spPr>
          <a:xfrm>
            <a:off x="7377193" y="1601966"/>
            <a:ext cx="3797085" cy="3558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TextBox 4"/>
          <p:cNvSpPr txBox="1"/>
          <p:nvPr/>
        </p:nvSpPr>
        <p:spPr>
          <a:xfrm>
            <a:off x="4594860" y="1089025"/>
            <a:ext cx="19627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故乡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 184"/>
          <p:cNvSpPr/>
          <p:nvPr/>
        </p:nvSpPr>
        <p:spPr>
          <a:xfrm>
            <a:off x="4505000" y="2133707"/>
            <a:ext cx="1948815" cy="16967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变</a:t>
            </a:r>
            <a:endParaRPr kumimoji="0" lang="zh-CN" altLang="en-US" sz="6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7468" y="1962150"/>
            <a:ext cx="10493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故乡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3569018" y="2408238"/>
            <a:ext cx="892175" cy="31273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29155" y="2840038"/>
            <a:ext cx="1617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杨二嫂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3475355" y="3089275"/>
            <a:ext cx="962025" cy="1412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672080" y="3594100"/>
            <a:ext cx="12636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闰土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3649980" y="3535363"/>
            <a:ext cx="944563" cy="36036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159443" y="4259263"/>
            <a:ext cx="12636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4170680" y="3746500"/>
            <a:ext cx="612775" cy="55721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6470968" y="3111500"/>
            <a:ext cx="722313" cy="31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158355" y="2632075"/>
            <a:ext cx="2498725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创造新生活的愿望与信念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17770" y="3896360"/>
            <a:ext cx="52247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希望本无所谓有，无所谓无</a:t>
            </a:r>
            <a:endParaRPr lang="en-US" altLang="zh-CN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走的人多了，也便成了路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5" grpId="0"/>
      <p:bldP spid="18" grpId="0"/>
      <p:bldP spid="33" grpId="0"/>
      <p:bldP spid="3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矩形 110594"/>
          <p:cNvSpPr/>
          <p:nvPr/>
        </p:nvSpPr>
        <p:spPr>
          <a:xfrm>
            <a:off x="1938338" y="1397000"/>
            <a:ext cx="8353425" cy="166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spcBef>
                <a:spcPct val="2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发挥想象，续写宏儿和水生长大后见面的情景。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300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字左右。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8430" y="138430"/>
            <a:ext cx="3289935" cy="692785"/>
            <a:chOff x="218" y="187"/>
            <a:chExt cx="5181" cy="1091"/>
          </a:xfrm>
        </p:grpSpPr>
        <p:sp>
          <p:nvSpPr>
            <p:cNvPr id="26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随堂练习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1"/>
          <p:cNvSpPr txBox="1"/>
          <p:nvPr/>
        </p:nvSpPr>
        <p:spPr>
          <a:xfrm>
            <a:off x="1735773" y="707073"/>
            <a:ext cx="7820025" cy="481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【代表作】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第一篇白话小说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《狂人日记》；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小说集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呐喊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彷徨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散文诗集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野草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回忆性散文集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朝花夕拾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杂文集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《热风》《坟》《华盖集》等。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" name="矩形 92162"/>
          <p:cNvSpPr/>
          <p:nvPr/>
        </p:nvSpPr>
        <p:spPr>
          <a:xfrm>
            <a:off x="2021523" y="959485"/>
            <a:ext cx="8148637" cy="4939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1911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年，辛亥革命并没有改变中国的半殖民地半封建的社会性质，中国人民尤其是农民，境况日益恶化，过着饥寒交迫的生活。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1919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月，作者赴绍兴老家接母亲回北京，在那里耳闻目睹了离别多年的家乡的景象，以及家乡人、事的情况。作者依据这次回家的经历为题材，写了这篇小说。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背景介绍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2" name="文本框 128001"/>
          <p:cNvSpPr txBox="1"/>
          <p:nvPr/>
        </p:nvSpPr>
        <p:spPr>
          <a:xfrm>
            <a:off x="2676525" y="2027873"/>
            <a:ext cx="74104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阴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晦</a:t>
            </a:r>
            <a:r>
              <a:rPr kumimoji="0" lang="en-US" altLang="zh-CN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猹    祭祀    弶 </a:t>
            </a:r>
            <a:r>
              <a:rPr kumimoji="0" lang="zh-CN" altLang="en-US" sz="36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</a:t>
            </a:r>
            <a:endParaRPr kumimoji="0" lang="zh-CN" altLang="en-US" sz="3600" b="1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1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毡</a:t>
            </a:r>
            <a:r>
              <a:rPr kumimoji="0" lang="zh-CN" altLang="en-US" sz="36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帽</a:t>
            </a:r>
            <a:r>
              <a:rPr kumimoji="0" lang="zh-CN" altLang="en-US" sz="36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秕</a:t>
            </a:r>
            <a:r>
              <a:rPr kumimoji="0" lang="zh-CN" altLang="en-US" sz="36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谷</a:t>
            </a:r>
            <a:r>
              <a:rPr kumimoji="0" lang="zh-CN" altLang="en-US" sz="36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鹁鸪   </a:t>
            </a:r>
            <a:r>
              <a:rPr kumimoji="0" lang="zh-CN" altLang="en-US" sz="36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獾</a:t>
            </a:r>
            <a:r>
              <a:rPr kumimoji="0" lang="zh-CN" altLang="en-US" sz="36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猪</a:t>
            </a:r>
            <a:endParaRPr kumimoji="0" lang="zh-CN" altLang="en-US" sz="3600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9383" name="文本框 9382"/>
          <p:cNvSpPr txBox="1"/>
          <p:nvPr/>
        </p:nvSpPr>
        <p:spPr>
          <a:xfrm>
            <a:off x="4246245" y="1567895"/>
            <a:ext cx="969963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chá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8" name="文本框 9387"/>
          <p:cNvSpPr txBox="1"/>
          <p:nvPr/>
        </p:nvSpPr>
        <p:spPr>
          <a:xfrm>
            <a:off x="5925503" y="3117295"/>
            <a:ext cx="1385887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bó gū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2255" y="1567895"/>
            <a:ext cx="12414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huì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9400" y="1567895"/>
            <a:ext cx="14732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jì sì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2283" y="1567895"/>
            <a:ext cx="1360487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jiàng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12670" y="3117295"/>
            <a:ext cx="12192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zhān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45280" y="3117295"/>
            <a:ext cx="85725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bǐ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5343" y="3117295"/>
            <a:ext cx="12414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huān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1935" y="0"/>
            <a:ext cx="3289300" cy="692150"/>
            <a:chOff x="218" y="187"/>
            <a:chExt cx="5180" cy="1090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9383" grpId="0"/>
      <p:bldP spid="9388" grpId="0"/>
      <p:bldP spid="3" grpId="0"/>
      <p:bldP spid="5" grpId="0"/>
      <p:bldP spid="7" grpId="0"/>
      <p:bldP spid="8" grpId="0"/>
      <p:bldP spid="10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2" name="文本框 128001"/>
          <p:cNvSpPr txBox="1"/>
          <p:nvPr/>
        </p:nvSpPr>
        <p:spPr>
          <a:xfrm>
            <a:off x="2990215" y="2274570"/>
            <a:ext cx="741045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颧</a:t>
            </a:r>
            <a:r>
              <a:rPr kumimoji="0" lang="zh-CN" altLang="en-US" sz="32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骨</a:t>
            </a:r>
            <a:r>
              <a:rPr kumimoji="0" lang="en-US" altLang="zh-CN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髀</a:t>
            </a:r>
            <a:r>
              <a:rPr kumimoji="0" lang="zh-CN" altLang="en-US" sz="32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尖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kumimoji="0" lang="zh-CN" altLang="en-US" sz="32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大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抵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瑟</a:t>
            </a:r>
            <a:r>
              <a:rPr kumimoji="0" lang="zh-CN" altLang="en-US" sz="32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索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</a:t>
            </a:r>
            <a:endParaRPr kumimoji="0" lang="zh-CN" altLang="en-US" sz="3200" b="1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寒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噤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潺</a:t>
            </a:r>
            <a:r>
              <a:rPr kumimoji="0" lang="zh-CN" altLang="en-US" sz="32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潺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恣睢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kumimoji="0" lang="zh-CN" altLang="en-US" sz="3200" b="1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廿</a:t>
            </a:r>
            <a:r>
              <a:rPr kumimoji="0" lang="zh-CN" altLang="en-US" sz="32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年</a:t>
            </a:r>
            <a:endParaRPr kumimoji="0" lang="zh-CN" altLang="en-US" sz="3200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383" name="文本框 9382"/>
          <p:cNvSpPr txBox="1"/>
          <p:nvPr/>
        </p:nvSpPr>
        <p:spPr>
          <a:xfrm>
            <a:off x="4434840" y="1757045"/>
            <a:ext cx="693738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bì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88" name="文本框 9387"/>
          <p:cNvSpPr txBox="1"/>
          <p:nvPr/>
        </p:nvSpPr>
        <p:spPr>
          <a:xfrm>
            <a:off x="5804535" y="3244850"/>
            <a:ext cx="1573213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zì suī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9225" y="1757045"/>
            <a:ext cx="12414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quán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3955" y="1752600"/>
            <a:ext cx="6953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dǐ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520" y="1757045"/>
            <a:ext cx="769938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sè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4380" y="3203893"/>
            <a:ext cx="900113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jìn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94493" y="3244850"/>
            <a:ext cx="117475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chán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77393" y="3244850"/>
            <a:ext cx="12414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niàn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83" grpId="0"/>
      <p:bldP spid="9388" grpId="0"/>
      <p:bldP spid="3" grpId="0"/>
      <p:bldP spid="5" grpId="0"/>
      <p:bldP spid="7" grpId="0"/>
      <p:bldP spid="8" grpId="0"/>
      <p:bldP spid="10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0241" name="文本框 1"/>
          <p:cNvSpPr txBox="1"/>
          <p:nvPr/>
        </p:nvSpPr>
        <p:spPr>
          <a:xfrm>
            <a:off x="2245360" y="880428"/>
            <a:ext cx="49672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【阴晦】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阴沉，昏暗。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45360" y="1682115"/>
            <a:ext cx="74453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愕然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吃惊的样子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45360" y="2523490"/>
            <a:ext cx="63785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鄙夷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看不起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245360" y="4284028"/>
            <a:ext cx="79644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伶俐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机灵；灵活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245360" y="3366453"/>
            <a:ext cx="79644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惘然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心里好像失掉了什么东西的样子。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245360" y="5200015"/>
            <a:ext cx="79644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伶仃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形容瘦弱或细长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34" grpId="2"/>
      <p:bldP spid="34" grpId="3"/>
      <p:bldP spid="53" grpId="0"/>
      <p:bldP spid="54" grpId="0"/>
      <p:bldP spid="54" grpId="1"/>
      <p:bldP spid="54" grpId="2"/>
      <p:bldP spid="54" grpId="3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3975</Words>
  <Application>WPS 演示</Application>
  <PresentationFormat>自定义</PresentationFormat>
  <Paragraphs>404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3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