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950" r:id="rId2"/>
    <p:sldId id="1361" r:id="rId3"/>
    <p:sldId id="1379" r:id="rId4"/>
    <p:sldId id="1335" r:id="rId5"/>
    <p:sldId id="1386" r:id="rId6"/>
    <p:sldId id="1298" r:id="rId7"/>
    <p:sldId id="1326" r:id="rId8"/>
    <p:sldId id="1341" r:id="rId9"/>
    <p:sldId id="1331" r:id="rId10"/>
    <p:sldId id="1368" r:id="rId11"/>
    <p:sldId id="1369" r:id="rId12"/>
    <p:sldId id="1370" r:id="rId13"/>
    <p:sldId id="1415" r:id="rId14"/>
    <p:sldId id="1416" r:id="rId15"/>
    <p:sldId id="1417" r:id="rId16"/>
    <p:sldId id="1418" r:id="rId17"/>
    <p:sldId id="1419" r:id="rId18"/>
    <p:sldId id="1435" r:id="rId19"/>
    <p:sldId id="1420" r:id="rId20"/>
    <p:sldId id="1436" r:id="rId21"/>
    <p:sldId id="1421" r:id="rId22"/>
    <p:sldId id="1437" r:id="rId23"/>
    <p:sldId id="1438" r:id="rId24"/>
    <p:sldId id="1371" r:id="rId25"/>
    <p:sldId id="1439" r:id="rId26"/>
    <p:sldId id="1440" r:id="rId27"/>
    <p:sldId id="1441" r:id="rId28"/>
    <p:sldId id="1372" r:id="rId29"/>
    <p:sldId id="1442" r:id="rId30"/>
    <p:sldId id="1443" r:id="rId31"/>
    <p:sldId id="1390" r:id="rId32"/>
    <p:sldId id="1444" r:id="rId33"/>
    <p:sldId id="1391" r:id="rId34"/>
    <p:sldId id="1392" r:id="rId35"/>
    <p:sldId id="1394" r:id="rId36"/>
    <p:sldId id="1426" r:id="rId37"/>
    <p:sldId id="1395" r:id="rId38"/>
    <p:sldId id="1408" r:id="rId39"/>
    <p:sldId id="1407" r:id="rId40"/>
    <p:sldId id="1409" r:id="rId41"/>
    <p:sldId id="1410" r:id="rId42"/>
    <p:sldId id="1411" r:id="rId43"/>
    <p:sldId id="977" r:id="rId44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7" autoAdjust="0"/>
    <p:restoredTop sz="78756" autoAdjust="0"/>
  </p:normalViewPr>
  <p:slideViewPr>
    <p:cSldViewPr>
      <p:cViewPr varScale="1">
        <p:scale>
          <a:sx n="84" d="100"/>
          <a:sy n="84" d="100"/>
        </p:scale>
        <p:origin x="-82" y="-67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34" Type="http://schemas.openxmlformats.org/officeDocument/2006/relationships/image" Target="../media/image3.tiff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1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2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3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4.xml"/><Relationship Id="rId29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4.xml"/><Relationship Id="rId32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3.xml"/><Relationship Id="rId28" Type="http://schemas.openxmlformats.org/officeDocument/2006/relationships/slide" Target="slide38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7.xml"/><Relationship Id="rId30" Type="http://schemas.openxmlformats.org/officeDocument/2006/relationships/slide" Target="slide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28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35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4.xml"/><Relationship Id="rId29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4.xml"/><Relationship Id="rId32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3.xml"/><Relationship Id="rId28" Type="http://schemas.openxmlformats.org/officeDocument/2006/relationships/slide" Target="slide38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7.xml"/><Relationship Id="rId30" Type="http://schemas.openxmlformats.org/officeDocument/2006/relationships/slide" Target="slide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2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2" Type="http://schemas.openxmlformats.org/officeDocument/2006/relationships/notesSlide" Target="../notesSlides/notesSlide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1.xml"/><Relationship Id="rId28" Type="http://schemas.openxmlformats.org/officeDocument/2006/relationships/slide" Target="slide37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0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8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6" name="标题 2"/>
          <p:cNvSpPr txBox="1">
            <a:spLocks/>
          </p:cNvSpPr>
          <p:nvPr/>
        </p:nvSpPr>
        <p:spPr>
          <a:xfrm>
            <a:off x="2954821" y="3814217"/>
            <a:ext cx="9234779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教材文言文考点化复习　必修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5</a:t>
            </a:r>
            <a:endParaRPr lang="zh-CN" altLang="en-US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200" kern="100" dirty="0">
                <a:latin typeface="Times New Roman"/>
                <a:ea typeface="楷体_GB2312" pitchFamily="49" charset="-122"/>
                <a:cs typeface="Times New Roman"/>
              </a:rPr>
              <a:t>——</a:t>
            </a:r>
            <a:r>
              <a:rPr lang="zh-CN" altLang="zh-CN" sz="2200" kern="100" dirty="0">
                <a:latin typeface="Times New Roman"/>
                <a:ea typeface="楷体_GB2312" pitchFamily="49" charset="-122"/>
                <a:cs typeface="Times New Roman"/>
              </a:rPr>
              <a:t>《归去来兮辞并序》《滕王阁序》《逍遥游》《陈情表》</a:t>
            </a:r>
            <a:endParaRPr lang="zh-CN" altLang="en-US" sz="2200" kern="100" dirty="0">
              <a:latin typeface="Times New Roman"/>
              <a:ea typeface="楷体_GB2312" pitchFamily="49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不过数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仞：古代长度单位。一仞为八尺。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43479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期功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强近之亲，内无应门五尺之僮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外：指自己一房之外的亲族。古代以亲属关系的远近制定丧服的轻重。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期功：古代丧服的名称。期，穿一周年孝服的人。功，穿大功服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九个月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、小功服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五个月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的亲族。这都指关系比较近的亲属。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3744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-1203"/>
            <a:ext cx="11554015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太守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臣逵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孝廉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刺史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秀才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太守：又称郡守，州郡最高行政长官。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察举制：又称举荐制。中国古代选拔官吏的一种制度，它的确立是自汉武帝元光元年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开始的。是由地方长官在辖内随时考察、选取人才并推荐给上级或中央，经过试用考核再任命官职。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孝廉：汉代察举制的科目之一。孝廉是孝顺父母、办事廉正的意思。实际上察举多为世族大家垄断，互相吹捧，弄虚作假，当时有童谣讽刺：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举秀才，不知书；举孝廉，父别居。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刺史：原为巡察官名，东汉以后成为州郡最高军政长官，有时称太守。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秀才：汉代以来选拔人才的一种察举科目。这里是优秀人才的意思，与后代科举的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秀才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含义不同。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43914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33352"/>
            <a:ext cx="115540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诏书特下，拜臣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郎中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，寻蒙国恩，除臣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洗马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郎中：官名，始于战国，秦汉时为宫中的侍卫武官，晋至南北朝时为尚书曹司的长官。自唐至清成为尚书、侍郎以后的高级官员，分掌各司事务。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洗马：官名，太子的属官，掌管图书。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3251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东宫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东宫：指太子，因太子居东宫。太子指封建时代君主儿子中被确定继承君位的人。建储指确定储君，也即确定皇位的继承人，我国古代通常采用嫡长子继承制。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4379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皇天后土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实所共鉴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皇天后土：皇天，古代指天，天帝；后土，古代指地，土神。天地或天地神灵的总称。指天地。旧时迷信天地能主持公道，主宰万物。亦作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后土皇天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5240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臣生当陨首，死当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结草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该典故出自《左传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宣公十五年》：晋大夫魏武子临终时，嘱咐其子魏颗将其爱妾杀死殉葬，魏颗没有从命，而是把她嫁了出去。后来魏颗与秦将杜回作战，看见一位老人结草把杜回绊倒，杜回因此被擒。魏颗夜里梦见老人，老人自称是那名爱妾的父亲，特来报恩。后世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表示死后报恩。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359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二、理解常见文言实词在文中的含义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写出下列通假字的本字，并解释其义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宇　　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不委心任去留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所赖君子见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骖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上路　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雨霁，彩彻区明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7" name="矩形 36"/>
          <p:cNvSpPr/>
          <p:nvPr/>
        </p:nvSpPr>
        <p:spPr>
          <a:xfrm>
            <a:off x="5231110" y="1475700"/>
            <a:ext cx="663759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横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横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木，横木为门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为什么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预兆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整齐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的样子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消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消散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19" y="3635465"/>
            <a:ext cx="399331" cy="37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8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7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有鱼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不及大知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此小大之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而御六气之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征一国者　　　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夙遭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零丁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孤苦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7" name="矩形 36"/>
          <p:cNvSpPr/>
          <p:nvPr/>
        </p:nvSpPr>
        <p:spPr>
          <a:xfrm>
            <a:off x="4367014" y="189434"/>
            <a:ext cx="663759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识、智慧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变化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耐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可忧患的事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多指疾病死丧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伶仃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孤独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的样子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89846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7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解释下列句中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实词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生生所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，未见其术：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有四方之事：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程氏妹丧于武昌：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荒：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知来者之可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乘化以归尽：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识盈虚之有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7" name="矩形 36"/>
          <p:cNvSpPr/>
          <p:nvPr/>
        </p:nvSpPr>
        <p:spPr>
          <a:xfrm>
            <a:off x="2638822" y="837506"/>
            <a:ext cx="663759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凭借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恰逢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接近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补救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姑且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定数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22725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7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一、了解并掌握常见的古代文化知识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五湖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三江：泛指长江中下游。旧说古时长江流过彭蠡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今鄱阳湖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，分成三道入海，故称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五湖：泛指太湖区域的湖泊。一说，指太湖、鄱阳湖、青草湖、丹阳湖、洞庭湖，南昌在五湖之间。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7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8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0901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296301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彭泽之樽：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时维九月，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属三秋：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，命途多舛：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扶摇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而上者九万里：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野马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也，尘埃也：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数数然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行年四岁，舅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母志：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寻蒙国恩，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臣洗马：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7" name="矩形 36"/>
          <p:cNvSpPr/>
          <p:nvPr/>
        </p:nvSpPr>
        <p:spPr>
          <a:xfrm>
            <a:off x="3130015" y="265625"/>
            <a:ext cx="66375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超过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春夏秋冬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蹉跎，有坎坷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旋风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游动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的雾气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拼命追求的样子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改变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授予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官职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48081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7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1831" y="45418"/>
            <a:ext cx="11554015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古今异义词的古义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虽然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，犹有未树也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义：转折连词，用于上一个分句。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腹犹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果然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义：副词，表示事实与所说或所料相符；连词，假设事实与所说或所料相符。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又何知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义：虫子。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矩形 39"/>
          <p:cNvSpPr/>
          <p:nvPr/>
        </p:nvSpPr>
        <p:spPr>
          <a:xfrm>
            <a:off x="1473683" y="1125538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虽然这样。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58702" y="2853730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很饱的样子。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683" y="5157986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古代泛称动物。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53662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1831" y="234103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不行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义：不可以；不被允许，表示否定。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成立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义：表示达到某种程度；表示另提一事。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组织、机构等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筹备成功；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理论、意见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有根据。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矩形 39"/>
          <p:cNvSpPr/>
          <p:nvPr/>
        </p:nvSpPr>
        <p:spPr>
          <a:xfrm>
            <a:off x="1473683" y="901509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不能走路。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33723" y="2781722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833723" y="4077866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成人自立。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84195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1831" y="375406"/>
            <a:ext cx="1155401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区区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不能废远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人或事物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不重要。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辛苦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义：身心劳苦；客套话，用于求人做事。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矩形 39"/>
          <p:cNvSpPr/>
          <p:nvPr/>
        </p:nvSpPr>
        <p:spPr>
          <a:xfrm>
            <a:off x="1473683" y="981522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拳拳，形容自己的私情。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414686" y="2917733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辛酸苦楚。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6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43427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5418"/>
            <a:ext cx="1166529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解释下列多义词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34566" y="196835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乘</a:t>
            </a:r>
            <a:endParaRPr lang="zh-CN" altLang="en-US" sz="2800" dirty="0"/>
          </a:p>
        </p:txBody>
      </p:sp>
      <p:sp>
        <p:nvSpPr>
          <p:cNvPr id="61" name="左大括号 60"/>
          <p:cNvSpPr/>
          <p:nvPr/>
        </p:nvSpPr>
        <p:spPr>
          <a:xfrm>
            <a:off x="1198662" y="1110909"/>
            <a:ext cx="288032" cy="258775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414686" y="1040170"/>
            <a:ext cx="92845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公与之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，战于长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虚而入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化以归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尽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秦以区区之地，致万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势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</a:t>
            </a:r>
          </a:p>
        </p:txBody>
      </p:sp>
      <p:sp>
        <p:nvSpPr>
          <p:cNvPr id="63" name="矩形 62"/>
          <p:cNvSpPr/>
          <p:nvPr/>
        </p:nvSpPr>
        <p:spPr>
          <a:xfrm>
            <a:off x="2854846" y="1053530"/>
            <a:ext cx="78443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，驾车、乘车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动词，利用、凭借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，顺着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量词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，读</a:t>
            </a:r>
            <a:r>
              <a:rPr lang="en-US" altLang="zh-CN" sz="2800" kern="100" dirty="0">
                <a:solidFill>
                  <a:srgbClr val="C00000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en-US" altLang="zh-CN" sz="2800" kern="100" dirty="0" err="1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shènɡ</a:t>
            </a:r>
            <a:r>
              <a:rPr lang="en-US" altLang="zh-CN" sz="2800" kern="100" dirty="0">
                <a:solidFill>
                  <a:srgbClr val="C00000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，辆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4566" y="484867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策</a:t>
            </a:r>
            <a:endParaRPr lang="zh-CN" altLang="en-US" sz="2800" dirty="0"/>
          </a:p>
        </p:txBody>
      </p:sp>
      <p:sp>
        <p:nvSpPr>
          <p:cNvPr id="65" name="左大括号 64"/>
          <p:cNvSpPr/>
          <p:nvPr/>
        </p:nvSpPr>
        <p:spPr>
          <a:xfrm>
            <a:off x="1249761" y="4398628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465785" y="4221882"/>
            <a:ext cx="873387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宇内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扶老以流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憩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惠文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、武、昭襄蒙故业，因遗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策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</a:t>
            </a:r>
          </a:p>
        </p:txBody>
      </p:sp>
      <p:sp>
        <p:nvSpPr>
          <p:cNvPr id="67" name="矩形 66"/>
          <p:cNvSpPr/>
          <p:nvPr/>
        </p:nvSpPr>
        <p:spPr>
          <a:xfrm>
            <a:off x="3646934" y="4217359"/>
            <a:ext cx="64829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，马鞭子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动词，拄着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，计策、策略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9042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3" grpId="0" uiExpand="1" build="allAtOnce"/>
      <p:bldP spid="67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34566" y="196835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</a:t>
            </a:r>
            <a:endParaRPr lang="zh-CN" altLang="en-US" sz="2800" dirty="0"/>
          </a:p>
        </p:txBody>
      </p:sp>
      <p:sp>
        <p:nvSpPr>
          <p:cNvPr id="61" name="左大括号 60"/>
          <p:cNvSpPr/>
          <p:nvPr/>
        </p:nvSpPr>
        <p:spPr>
          <a:xfrm>
            <a:off x="1198662" y="1269554"/>
            <a:ext cx="288032" cy="194421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414686" y="1193023"/>
            <a:ext cx="92845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宾主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东南之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而寒潭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智者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</p:txBody>
      </p:sp>
      <p:sp>
        <p:nvSpPr>
          <p:cNvPr id="63" name="矩形 62"/>
          <p:cNvSpPr/>
          <p:nvPr/>
        </p:nvSpPr>
        <p:spPr>
          <a:xfrm>
            <a:off x="3579448" y="1193023"/>
            <a:ext cx="78443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全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，干了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全部用出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4566" y="4133119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效</a:t>
            </a:r>
            <a:endParaRPr lang="zh-CN" altLang="en-US" sz="2800" dirty="0"/>
          </a:p>
        </p:txBody>
      </p:sp>
      <p:sp>
        <p:nvSpPr>
          <p:cNvPr id="65" name="左大括号 64"/>
          <p:cNvSpPr/>
          <p:nvPr/>
        </p:nvSpPr>
        <p:spPr>
          <a:xfrm>
            <a:off x="1249761" y="3683071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465785" y="3506325"/>
            <a:ext cx="873387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故夫知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官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用兵之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7" name="矩形 66"/>
          <p:cNvSpPr/>
          <p:nvPr/>
        </p:nvSpPr>
        <p:spPr>
          <a:xfrm>
            <a:off x="3284680" y="3501802"/>
            <a:ext cx="64829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胜任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效果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、功效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献出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96395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3" grpId="0" uiExpand="1" build="allAtOnce"/>
      <p:bldP spid="67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34566" y="1845618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辩</a:t>
            </a:r>
            <a:endParaRPr lang="zh-CN" altLang="en-US" sz="2800" dirty="0"/>
          </a:p>
        </p:txBody>
      </p:sp>
      <p:sp>
        <p:nvSpPr>
          <p:cNvPr id="61" name="左大括号 60"/>
          <p:cNvSpPr/>
          <p:nvPr/>
        </p:nvSpPr>
        <p:spPr>
          <a:xfrm>
            <a:off x="1198662" y="1269554"/>
            <a:ext cx="288032" cy="194421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414686" y="1193023"/>
            <a:ext cx="92845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乎荣辱之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境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御六气之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</p:txBody>
      </p:sp>
      <p:sp>
        <p:nvSpPr>
          <p:cNvPr id="63" name="矩形 62"/>
          <p:cNvSpPr/>
          <p:nvPr/>
        </p:nvSpPr>
        <p:spPr>
          <a:xfrm>
            <a:off x="3219408" y="1193023"/>
            <a:ext cx="78443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，辨明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，变化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争论、辩论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4566" y="4133119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</a:t>
            </a:r>
            <a:endParaRPr lang="zh-CN" altLang="en-US" sz="2800" dirty="0"/>
          </a:p>
        </p:txBody>
      </p:sp>
      <p:sp>
        <p:nvSpPr>
          <p:cNvPr id="65" name="左大括号 64"/>
          <p:cNvSpPr/>
          <p:nvPr/>
        </p:nvSpPr>
        <p:spPr>
          <a:xfrm>
            <a:off x="1249761" y="3683071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465785" y="3506325"/>
            <a:ext cx="873387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猥以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贱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志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夫人之力不及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此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</p:txBody>
      </p:sp>
      <p:sp>
        <p:nvSpPr>
          <p:cNvPr id="67" name="矩形 66"/>
          <p:cNvSpPr/>
          <p:nvPr/>
        </p:nvSpPr>
        <p:spPr>
          <a:xfrm>
            <a:off x="2926854" y="3501802"/>
            <a:ext cx="64829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卑微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微小的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假如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没有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4303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3" grpId="0" uiExpand="1" build="allAtOnce"/>
      <p:bldP spid="67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34566" y="1845618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息</a:t>
            </a:r>
            <a:endParaRPr lang="zh-CN" altLang="en-US" sz="2800" dirty="0"/>
          </a:p>
        </p:txBody>
      </p:sp>
      <p:sp>
        <p:nvSpPr>
          <p:cNvPr id="61" name="左大括号 60"/>
          <p:cNvSpPr/>
          <p:nvPr/>
        </p:nvSpPr>
        <p:spPr>
          <a:xfrm>
            <a:off x="1198662" y="1269554"/>
            <a:ext cx="288032" cy="194421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414686" y="1193023"/>
            <a:ext cx="92845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生物之以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衰祚薄，晚有儿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以刘日薄西山，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奄奄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</p:txBody>
      </p:sp>
      <p:sp>
        <p:nvSpPr>
          <p:cNvPr id="63" name="矩形 62"/>
          <p:cNvSpPr/>
          <p:nvPr/>
        </p:nvSpPr>
        <p:spPr>
          <a:xfrm>
            <a:off x="4299528" y="1193023"/>
            <a:ext cx="64761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气息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呼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出和吸入的气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61205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3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378119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的活用类型并释义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眄庭柯以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颜：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孤舟：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所资：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园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涉以成趣：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倚南窗以寄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容膝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之易安：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扶老以流憩：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66" name="矩形 65"/>
          <p:cNvSpPr/>
          <p:nvPr/>
        </p:nvSpPr>
        <p:spPr>
          <a:xfrm>
            <a:off x="2566814" y="1045394"/>
            <a:ext cx="870817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愉快。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名词作动词，用桨划。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动词作名词，生活。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作状语，每天。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作名词，自得自足的心情。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作名词，容膝的小屋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作动词，拄着。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76275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378119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三江而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五湖：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雄州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列，俊采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驰：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具，二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梁鸿于海曲，岂乏明时：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而飞：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不过数仞而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云气：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而后乃今将图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奚以之九万里而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66" name="矩形 65"/>
          <p:cNvSpPr/>
          <p:nvPr/>
        </p:nvSpPr>
        <p:spPr>
          <a:xfrm>
            <a:off x="2422798" y="394777"/>
            <a:ext cx="907300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为襟，以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作状语，像雾一样，像星星一样。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作名词，美好的事物，困难的事情。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形容词作动词，振奋。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作动词，向下。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形容词作动词，穿越。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作动词，向南飞。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作状语，向南。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18357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钟鸣鼎食之家：指大家世族，因古代贵族吃饭时要鸣钟列鼎，鼎中盛食物。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7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8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9376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3839" y="378119"/>
            <a:ext cx="1155401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苍者，三餐而反：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一君，而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一国者：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郎署：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则刘病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笃：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故老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臣具以表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</p:txBody>
      </p:sp>
      <p:sp>
        <p:nvSpPr>
          <p:cNvPr id="66" name="矩形 65"/>
          <p:cNvSpPr/>
          <p:nvPr/>
        </p:nvSpPr>
        <p:spPr>
          <a:xfrm>
            <a:off x="2710830" y="405458"/>
            <a:ext cx="90730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作名词，景色迷茫的地方。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满意，使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信任。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名词作动词，做官。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作状语，一天天。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作名词，年老而有功德的旧臣。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听到。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57259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63836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三、理解常见文言虚词在文中的意义和用法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重点虚词系列练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指出下列句中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背，不知其几千里也：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徙于南冥也：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夭阏者：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二虫又何知：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众人匹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，不亦悲乎：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其翼若垂天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</p:txBody>
      </p:sp>
      <p:sp>
        <p:nvSpPr>
          <p:cNvPr id="62" name="矩形 61"/>
          <p:cNvSpPr/>
          <p:nvPr/>
        </p:nvSpPr>
        <p:spPr>
          <a:xfrm>
            <a:off x="3247617" y="2061642"/>
            <a:ext cx="824818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助词，用在主谓之间，取消句子独立性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人称代词，它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代词，此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人称代词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助词，的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9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9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97022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62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63836"/>
            <a:ext cx="1159328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及其所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既倦：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九万里而南为：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仰观宇宙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不知将军宽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至此也：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填然鼓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，目似瞑，意暇甚：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62" name="矩形 61"/>
          <p:cNvSpPr/>
          <p:nvPr/>
        </p:nvSpPr>
        <p:spPr>
          <a:xfrm>
            <a:off x="2743561" y="189434"/>
            <a:ext cx="824818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，向往、得到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，到、往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助词，定语后置的标志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结构助词，不译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人称代词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，活用为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音节助词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助词，宾语前置的标志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音节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54006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62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0161" y="-26590"/>
            <a:ext cx="1137158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四、理解与现代汉语不同的句式和用法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指出下列句子的句式特点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既自以心为形役：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复驾言兮焉求：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农人告余以春及：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望长安于日下：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纤歌凝而白云遏：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杨意不逢，抚凌云而自惜：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背负青天，而莫之夭阏者：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《齐谐》者，志怪者也：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</p:txBody>
      </p:sp>
      <p:sp>
        <p:nvSpPr>
          <p:cNvPr id="72" name="矩形 71"/>
          <p:cNvSpPr/>
          <p:nvPr/>
        </p:nvSpPr>
        <p:spPr>
          <a:xfrm>
            <a:off x="3214886" y="1197546"/>
            <a:ext cx="870817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焉求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求焉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宾短语后置句，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以春及告余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宾短语后置句，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于日下望长安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句，白云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不逢杨意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前置句，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之夭阏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阏夭之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9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9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66387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72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230620"/>
            <a:ext cx="11737304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五、理解并翻译文中的句子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将下列句子翻译成现代汉语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聊乘化以归尽，乐夫天命复奚疑！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1" name="矩形 60"/>
          <p:cNvSpPr/>
          <p:nvPr/>
        </p:nvSpPr>
        <p:spPr>
          <a:xfrm>
            <a:off x="360448" y="2133650"/>
            <a:ext cx="114953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姑且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顺随自然的变化，度到生命的尽头，乐天安命，还有什么可疑虑呢！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3" name="矩形 62"/>
          <p:cNvSpPr/>
          <p:nvPr/>
        </p:nvSpPr>
        <p:spPr>
          <a:xfrm>
            <a:off x="334564" y="3357786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归尽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等词的意义。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84196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3" grpId="0"/>
      <p:bldP spid="6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33450"/>
            <a:ext cx="11423389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老当益壮，宁移白首之心？穷且益坚，不坠青云之志。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1" name="矩形 60"/>
          <p:cNvSpPr/>
          <p:nvPr/>
        </p:nvSpPr>
        <p:spPr>
          <a:xfrm>
            <a:off x="334566" y="975258"/>
            <a:ext cx="114953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了更应当有壮志，哪能在白发苍苍的老年改变自己的心志？处境艰难反而更加坚强，不放弃远大崇高的志向。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3" name="矩形 62"/>
          <p:cNvSpPr/>
          <p:nvPr/>
        </p:nvSpPr>
        <p:spPr>
          <a:xfrm>
            <a:off x="334564" y="2197653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注意前一句为反问语气，后一句中的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青云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的比喻义。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8547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3" grpId="0"/>
      <p:bldP spid="6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261442"/>
            <a:ext cx="1142339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舍簪笏于百龄，奉晨昏于万里。非谢家之宝树，接孟氏之芳邻。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6" name="矩形 65"/>
          <p:cNvSpPr/>
          <p:nvPr/>
        </p:nvSpPr>
        <p:spPr>
          <a:xfrm>
            <a:off x="406574" y="903250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自己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宁愿舍弃一生的功名富贵，到万里以外去朝夕侍奉父亲。自己并不是像谢玄那样出色的人才，却能在今日的宴会上结识各位名士。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8" name="矩形 67"/>
          <p:cNvSpPr/>
          <p:nvPr/>
        </p:nvSpPr>
        <p:spPr>
          <a:xfrm>
            <a:off x="334564" y="2133650"/>
            <a:ext cx="1142339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簪笏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百龄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晨昏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等词的意义，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宝树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芳邻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属用典。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24270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68" grpId="0"/>
      <p:bldP spid="6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334564" y="446644"/>
            <a:ext cx="114492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野马也，尘埃也，生物之以息相吹也。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矩形 64"/>
          <p:cNvSpPr/>
          <p:nvPr/>
        </p:nvSpPr>
        <p:spPr>
          <a:xfrm>
            <a:off x="406574" y="1053530"/>
            <a:ext cx="113513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山野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中的雾气，空中的尘埃，都是生物用气息相吹拂的结果。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7" name="矩形 66"/>
          <p:cNvSpPr/>
          <p:nvPr/>
        </p:nvSpPr>
        <p:spPr>
          <a:xfrm>
            <a:off x="334564" y="1701602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野马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是喻体，须译出本体；句末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表示判断。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0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</a:p>
        </p:txBody>
      </p:sp>
      <p:sp>
        <p:nvSpPr>
          <p:cNvPr id="12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2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2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5263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65" grpId="0"/>
      <p:bldP spid="65" grpId="1"/>
      <p:bldP spid="67" grpId="0"/>
      <p:bldP spid="6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573886"/>
            <a:ext cx="1155401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若夫乘天地之正，而御六气之辩，以游无穷者，彼且恶乎待哉？故曰：至人无己，神人无功，圣人无名。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__________________________________________________________________________________________________________________________________________________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4365898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御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无己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无功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无名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等为关键词。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854541"/>
            <a:ext cx="11295168" cy="265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顺应天地万物之性，驾驭六气的变化，来漫游于无穷无尽宇宙的人，他们凭借什么呢？所以说：道德修养高的人忘掉自我而顺应万物，精神境界完全超脱物外的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神人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没有建功立业的偏见，圣明的人不去追求名誉和地位。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8861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4" grpId="0"/>
      <p:bldP spid="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外无期功强近之亲，内无应门五尺之僮，茕茕孑立，形影相吊。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外面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没有什么近亲，家里没有可以照应门户的童仆，孤单没有依靠地独自生活，只有自己的身体和影子互相安慰。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2277666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期功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孑立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</a:p>
        </p:txBody>
      </p:sp>
      <p:sp>
        <p:nvSpPr>
          <p:cNvPr id="9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42515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26166"/>
            <a:ext cx="11412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望长安于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日下：京城。古代以太阳比喻帝王，帝王所在处称为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。《世说新语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夙惠》：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晋明帝数岁，坐元帝膝上。有人从长安来，元帝因问明帝：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汝意谓长安何如日远？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日远，不闻人从日边来，居然可知。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元帝异之。明日集群臣宴会，告以此意，更重问之，乃答曰：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元帝失色曰：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尔何故异昨日之言邪？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举目见日，不见长安。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1641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六、默写常见的名句名篇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补写出下列名句名篇中的空缺部分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。实迷途其未远，觉今是而昨非。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。善万物之得时，感吾生之行休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《归去来兮辞并序》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6328" y="1701602"/>
            <a:ext cx="6328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已往之不谏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来者之可追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欣欣以向荣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泉涓涓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而始流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0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0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0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97192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9" grpId="0" uiExpand="1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30.________________________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，秋水共长天一色。渔舟唱晚，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，声断衡阳之浦。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老当益壮，宁移白首之心？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《滕王阁序》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0590" y="400935"/>
            <a:ext cx="101924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落霞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与孤鹜齐飞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响穷彭蠡之滨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雁阵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惊寒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且益坚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坠青云之志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0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0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0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2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3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3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6180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9" grpId="0" uiExpand="1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，茕茕孑立，形影相吊。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但以刘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，人命危浅，朝不虑夕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《陈情表》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31975" y="405458"/>
            <a:ext cx="7634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外无期功强近之亲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无应门五尺之僮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日薄西山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气息奄奄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9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0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5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8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9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0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1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2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3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24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25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47149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63" grpId="0" uiExpand="1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94560"/>
            <a:ext cx="11593288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贪泉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而觉爽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贪泉：古代传说广州有水名贪泉，人喝了这里的水就会变得贪婪。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3365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830" y="143579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已逝，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桑榆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东隅：指日出的地方，表示早。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桑榆：指日落的地方，表示晚。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7925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40449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勃，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微命，一介书生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三尺：衣带下垂的长度，指幼小。古时服饰制度规定束在腰间的绅的长度，因地位不同而有所区别，士规定为三尺。古人称成人为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七尺之躯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，称不大懂事的小孩儿为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三尺童儿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2669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22135"/>
            <a:ext cx="1153864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请缨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，等终军之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弱冠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；有怀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投笔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，慕宗悫之长风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请缨：请求皇帝赐给长缨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。后用此指投军报国。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弱冠：指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岁，古代以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岁为弱年，行冠礼，为成年人。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投笔：指投笔从军。后人把班超投笔于地、参军作战的故事叫作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投笔从戎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，比喻弃文从武，有志报国。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35221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朝菌不知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晦朔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晦：阴历每月最后一日。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朔：阴历每月的第一日。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270670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502961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735252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967543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99834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432125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4416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6707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6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128998" y="6321129"/>
            <a:ext cx="25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6128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66558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6987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27416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845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88274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18703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49132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561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99908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404199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08490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012781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7317072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621363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925654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29945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8534236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838527" y="6321129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9142818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9447109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9751400" y="6310114"/>
            <a:ext cx="324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98622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9870</TotalTime>
  <Words>4696</Words>
  <Application>Microsoft Office PowerPoint</Application>
  <PresentationFormat>自定义</PresentationFormat>
  <Paragraphs>1671</Paragraphs>
  <Slides>43</Slides>
  <Notes>39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2534</cp:revision>
  <dcterms:modified xsi:type="dcterms:W3CDTF">2018-03-31T05:59:33Z</dcterms:modified>
</cp:coreProperties>
</file>