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58" r:id="rId1"/>
  </p:sldMasterIdLst>
  <p:notesMasterIdLst>
    <p:notesMasterId r:id="rId16"/>
  </p:notesMasterIdLst>
  <p:handoutMasterIdLst>
    <p:handoutMasterId r:id="rId17"/>
  </p:handoutMasterIdLst>
  <p:sldIdLst>
    <p:sldId id="523" r:id="rId2"/>
    <p:sldId id="718" r:id="rId3"/>
    <p:sldId id="749" r:id="rId4"/>
    <p:sldId id="760" r:id="rId5"/>
    <p:sldId id="759" r:id="rId6"/>
    <p:sldId id="750" r:id="rId7"/>
    <p:sldId id="761" r:id="rId8"/>
    <p:sldId id="762" r:id="rId9"/>
    <p:sldId id="763" r:id="rId10"/>
    <p:sldId id="764" r:id="rId11"/>
    <p:sldId id="755" r:id="rId12"/>
    <p:sldId id="775" r:id="rId13"/>
    <p:sldId id="776" r:id="rId14"/>
    <p:sldId id="777" r:id="rId1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黑体" panose="02010609060101010101" pitchFamily="49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29">
          <p15:clr>
            <a:srgbClr val="A4A3A4"/>
          </p15:clr>
        </p15:guide>
        <p15:guide id="2" pos="52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24">
          <p15:clr>
            <a:srgbClr val="A4A3A4"/>
          </p15:clr>
        </p15:guide>
        <p15:guide id="2" pos="215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D60093"/>
    <a:srgbClr val="FF6600"/>
    <a:srgbClr val="FF7C80"/>
    <a:srgbClr val="FF0066"/>
    <a:srgbClr val="09CBE5"/>
    <a:srgbClr val="FF3300"/>
    <a:srgbClr val="FF505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4660"/>
  </p:normalViewPr>
  <p:slideViewPr>
    <p:cSldViewPr>
      <p:cViewPr varScale="1">
        <p:scale>
          <a:sx n="113" d="100"/>
          <a:sy n="113" d="100"/>
        </p:scale>
        <p:origin x="312" y="90"/>
      </p:cViewPr>
      <p:guideLst>
        <p:guide orient="horz" pos="2529"/>
        <p:guide pos="52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724"/>
        <p:guide pos="215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40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2018/12/11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29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504079"/>
      </p:ext>
    </p:extLst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49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49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0"/>
            <a:ext cx="4286250" cy="889609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9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9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2018/12/11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2018/12/11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2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49" r:id="rId13"/>
    <p:sldLayoutId id="2147483650" r:id="rId14"/>
    <p:sldLayoutId id="2147483651" r:id="rId15"/>
    <p:sldLayoutId id="2147483652" r:id="rId16"/>
    <p:sldLayoutId id="2147483653" r:id="rId17"/>
    <p:sldLayoutId id="2147483654" r:id="rId18"/>
    <p:sldLayoutId id="2147483655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-35" t="2808" r="35" b="130"/>
          <a:stretch>
            <a:fillRect/>
          </a:stretch>
        </p:blipFill>
        <p:spPr>
          <a:xfrm>
            <a:off x="0" y="-29078"/>
            <a:ext cx="9143365" cy="5202555"/>
          </a:xfrm>
          <a:prstGeom prst="rect">
            <a:avLst/>
          </a:prstGeom>
        </p:spPr>
      </p:pic>
      <p:sp>
        <p:nvSpPr>
          <p:cNvPr id="2" name="TextBox 9"/>
          <p:cNvSpPr txBox="1"/>
          <p:nvPr/>
        </p:nvSpPr>
        <p:spPr>
          <a:xfrm>
            <a:off x="86995" y="100943"/>
            <a:ext cx="12045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 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18355" y="2615565"/>
            <a:ext cx="309054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人教三年级下册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2231390" y="1270635"/>
            <a:ext cx="5645785" cy="92202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这样想象真有趣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2422"/>
          <a:stretch>
            <a:fillRect/>
          </a:stretch>
        </p:blipFill>
        <p:spPr>
          <a:xfrm flipH="1">
            <a:off x="211455" y="1634622"/>
            <a:ext cx="2120900" cy="26904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58035" y="2144527"/>
            <a:ext cx="632968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8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要求：</a:t>
            </a:r>
          </a:p>
          <a:p>
            <a:pPr indent="304800"/>
            <a:r>
              <a:rPr sz="28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（1）选一种动物作为主角，大胆想 </a:t>
            </a:r>
          </a:p>
          <a:p>
            <a:pPr indent="304800"/>
            <a:r>
              <a:rPr sz="28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象，编一个童话故事。</a:t>
            </a:r>
          </a:p>
          <a:p>
            <a:pPr indent="304800"/>
            <a:r>
              <a:rPr sz="28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（2）想象要奇特，故事要有趣。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8575" y="75062"/>
            <a:ext cx="4649470" cy="841375"/>
            <a:chOff x="45" y="118"/>
            <a:chExt cx="7322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502" y="398"/>
              <a:ext cx="486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写作要求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5671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矩形标注 1"/>
          <p:cNvSpPr/>
          <p:nvPr/>
        </p:nvSpPr>
        <p:spPr>
          <a:xfrm>
            <a:off x="2332355" y="1129162"/>
            <a:ext cx="4480560" cy="923290"/>
          </a:xfrm>
          <a:prstGeom prst="wedgeRectCallout">
            <a:avLst>
              <a:gd name="adj1" fmla="val -57225"/>
              <a:gd name="adj2" fmla="val 5372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0"/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同学们想象的真好，赶快顺着你的思路写下去吧！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8575" y="75062"/>
            <a:ext cx="5120005" cy="841375"/>
            <a:chOff x="45" y="118"/>
            <a:chExt cx="8063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502" y="511"/>
              <a:ext cx="560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润色修改，品读欣赏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8053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0" name="文本框 99"/>
          <p:cNvSpPr txBox="1"/>
          <p:nvPr/>
        </p:nvSpPr>
        <p:spPr>
          <a:xfrm>
            <a:off x="1333500" y="1584457"/>
            <a:ext cx="72942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展示</a:t>
            </a:r>
            <a:r>
              <a:rPr lang="zh-CN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同学作文，说说自己喜欢同学  </a:t>
            </a:r>
          </a:p>
          <a:p>
            <a:pPr indent="306070"/>
            <a:r>
              <a:rPr lang="zh-CN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写的什么内容，什么地方需要修改？</a:t>
            </a:r>
            <a:endParaRPr lang="zh-CN" altLang="en-US" sz="3200" b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3500" y="2927482"/>
            <a:ext cx="72942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sz="32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sz="3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学生修改自己的作文，准备誊写。</a:t>
            </a:r>
          </a:p>
        </p:txBody>
      </p:sp>
      <p:sp>
        <p:nvSpPr>
          <p:cNvPr id="159" name=" 159"/>
          <p:cNvSpPr/>
          <p:nvPr/>
        </p:nvSpPr>
        <p:spPr>
          <a:xfrm>
            <a:off x="866140" y="1742572"/>
            <a:ext cx="722902" cy="288290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 159"/>
          <p:cNvSpPr/>
          <p:nvPr/>
        </p:nvSpPr>
        <p:spPr>
          <a:xfrm>
            <a:off x="866140" y="3074802"/>
            <a:ext cx="722902" cy="288290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159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0865" y="125730"/>
            <a:ext cx="78359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有了龟壳的小兔子</a:t>
            </a:r>
          </a:p>
          <a:p>
            <a:pPr algn="ctr"/>
            <a:endParaRPr lang="zh-CN" altLang="en-US" sz="2000"/>
          </a:p>
          <a:p>
            <a:r>
              <a:rPr lang="zh-CN" altLang="en-US"/>
              <a:t> 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小兔子在上次长跑比赛中输给了小乌龟，很不甘心。天黑躺在床上，它觉得自己没有赢过小乌龟，是因为它没有小乌龟那样的壳。那个壳看起来又大又圆，像一个轮子。小乌龟一定是把它竖起来，一路飞快地滚向终点的。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我要是有小乌龟那样的壳该多好啊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小兔子一边想着，一边进入了梦乡。</a:t>
            </a: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第二天早上，小兔子惊奇地发现，它的背上长了一个又圆又大的壳，和小乌龟的一模一样！小兔子真高兴。它想：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这样我准能赢过小乌龟了！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2800" y="494665"/>
            <a:ext cx="734123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它又约小乌龟来比赛长跑。狮子大王做裁判，规定从这个山顶出发，谁先到达对面的山顶，谁就是胜利者。其他的小动物们都来看比赛了。</a:t>
            </a: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比赛开始了。小乌龟还是跟上次一样慢慢地爬着。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小兔子竖起它的壳，像卡车轮子一样，飞快地向前滚去，一转眼就把小乌龟甩没影了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到了山脚下，小兔子想：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这次我准能赢。这壳真是好用，不过我得先休息一会，等小乌龟过来，再超过它。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小兔子打算用两次超过小乌龟，来让小乌龟心服口服。</a:t>
            </a: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1215" y="245745"/>
            <a:ext cx="715708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小乌龟慢慢地爬下坡来，又爬上坡去。小兔子在小乌龟向对面山顶爬的时候，就竖起了壳，准备追上小乌龟。可是又大又圆的壳怎么能向山坡滚动呢？</a:t>
            </a:r>
          </a:p>
          <a:p>
            <a:r>
              <a:rPr lang="zh-CN" altLang="en-US"/>
              <a:t>    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没办法，它只能像小乌龟一样，背起壳向对面山顶爬。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啊，这个壳太沉啦，我要爬不动了！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小兔子越想，壳就越沉，终于，小兔子真的再也爬不动了，累倒在半山腰上。小乌龟呢？它慢悠悠、慢悠悠地爬到了对面山顶，又成为了第一名。</a:t>
            </a: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你说小兔子么输呢？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925962"/>
            <a:ext cx="4002405" cy="3384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65905" y="833887"/>
            <a:ext cx="4786630" cy="34766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indent="304800"/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你喜欢听</a:t>
            </a: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有趣的故事吗？在听故事时，我们会全神贯注地投入故事情节中，并从中得到很多启示或道理。</a:t>
            </a:r>
          </a:p>
          <a:p>
            <a:pPr indent="304800"/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    其实，讲故事不仅能锻炼我们的语言能力，还能增强我们的理解力和记忆力。</a:t>
            </a:r>
          </a:p>
          <a:p>
            <a:pPr indent="304800"/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   所以，今天我们来举办一场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有趣的故事会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吧！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2422"/>
          <a:stretch>
            <a:fillRect/>
          </a:stretch>
        </p:blipFill>
        <p:spPr>
          <a:xfrm flipH="1">
            <a:off x="211455" y="1634622"/>
            <a:ext cx="2120900" cy="26904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03755" y="1521592"/>
            <a:ext cx="632968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8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如果母鸡能在天空中飞翔，如果蚂蚁的个头比树还大，如果老鹰变得胆小如鼠，如果蜗牛能健步如飞……它们的经历一定很奇特，它们的故事一定很有趣。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8575" y="75062"/>
            <a:ext cx="4558030" cy="841375"/>
            <a:chOff x="45" y="118"/>
            <a:chExt cx="7178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790" y="307"/>
              <a:ext cx="443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激发想象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6692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2422"/>
          <a:stretch>
            <a:fillRect/>
          </a:stretch>
        </p:blipFill>
        <p:spPr>
          <a:xfrm flipH="1">
            <a:off x="211455" y="1634622"/>
            <a:ext cx="2120900" cy="26904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61540" y="1634622"/>
            <a:ext cx="63296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8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在想象的世界里，什么都可能发生，一切都变得那么奇妙。下面这些图片一定会激发你无穷的想象。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8575" y="75062"/>
            <a:ext cx="4558030" cy="841375"/>
            <a:chOff x="45" y="118"/>
            <a:chExt cx="7178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790" y="307"/>
              <a:ext cx="443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明确内容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6692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" y="1082172"/>
            <a:ext cx="4348480" cy="395986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4670425" y="1669547"/>
            <a:ext cx="37852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8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任选一幅图，展开想象，在小组里说一说它们会发生什么事情。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8575" y="75062"/>
            <a:ext cx="4558030" cy="841375"/>
            <a:chOff x="45" y="118"/>
            <a:chExt cx="7178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790" y="307"/>
              <a:ext cx="443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小组讨论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6692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8575" y="75062"/>
            <a:ext cx="4649470" cy="841375"/>
            <a:chOff x="45" y="118"/>
            <a:chExt cx="7322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502" y="398"/>
              <a:ext cx="486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小组代表展示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7145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80" y="1082172"/>
            <a:ext cx="4348480" cy="395986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4807585" y="1747017"/>
            <a:ext cx="37852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8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你准备选择哪种动物，写哪些内容？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8575" y="75062"/>
            <a:ext cx="4649470" cy="841375"/>
            <a:chOff x="45" y="118"/>
            <a:chExt cx="7322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502" y="398"/>
              <a:ext cx="486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小组代表展示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7145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40844" t="53993"/>
          <a:stretch>
            <a:fillRect/>
          </a:stretch>
        </p:blipFill>
        <p:spPr>
          <a:xfrm>
            <a:off x="361315" y="1441582"/>
            <a:ext cx="3884930" cy="2751455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4417695" y="898022"/>
            <a:ext cx="457708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400" b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假如蜗牛没有了壳，它一定能长出健壮的腿，生出有力的翅膀，也一定是能爬、能走、甚至能飞的动物，也就有可能变成健壮的、能与别的动物一决雌雄的强牛，或许还能变成飞牛，或真正的天牛，在辽阔的长天独自凌空起舞，拥有更丰富、更广大的生存空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8575" y="75062"/>
            <a:ext cx="4649470" cy="841375"/>
            <a:chOff x="45" y="118"/>
            <a:chExt cx="7322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502" y="398"/>
              <a:ext cx="486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全班交流评价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7145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40844" t="53993"/>
          <a:stretch>
            <a:fillRect/>
          </a:stretch>
        </p:blipFill>
        <p:spPr>
          <a:xfrm>
            <a:off x="361315" y="1441582"/>
            <a:ext cx="3884930" cy="2751455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3999865" y="1682247"/>
            <a:ext cx="48552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你觉得他（她）说得怎么样？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572000" y="2720472"/>
            <a:ext cx="3847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304800"/>
            <a:r>
              <a:rPr lang="zh-CN" sz="2800" b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想象很合理、自然。</a:t>
            </a:r>
            <a:endParaRPr lang="zh-CN" altLang="en-US" sz="2800" b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8575" y="75062"/>
            <a:ext cx="4649470" cy="841375"/>
            <a:chOff x="45" y="118"/>
            <a:chExt cx="7322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502" y="398"/>
              <a:ext cx="486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小组代表展示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7145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56870" y="1189487"/>
            <a:ext cx="8224520" cy="891540"/>
            <a:chOff x="1809" y="1909"/>
            <a:chExt cx="11616" cy="1404"/>
          </a:xfrm>
        </p:grpSpPr>
        <p:sp>
          <p:nvSpPr>
            <p:cNvPr id="8" name="文本框 7"/>
            <p:cNvSpPr txBox="1"/>
            <p:nvPr/>
          </p:nvSpPr>
          <p:spPr>
            <a:xfrm>
              <a:off x="1809" y="1909"/>
              <a:ext cx="11616" cy="1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en-US" altLang="zh-CN" sz="2800" b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r>
                <a:rPr sz="2400" b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假如母鸡能在天空中飞翔，它一定会越飞越高，要飞到云端，和老鹰比试比试。</a:t>
              </a:r>
            </a:p>
          </p:txBody>
        </p:sp>
        <p:sp>
          <p:nvSpPr>
            <p:cNvPr id="159" name=" 159"/>
            <p:cNvSpPr/>
            <p:nvPr/>
          </p:nvSpPr>
          <p:spPr>
            <a:xfrm>
              <a:off x="1809" y="2097"/>
              <a:ext cx="1021" cy="454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9740" y="2176912"/>
            <a:ext cx="8224520" cy="1260475"/>
            <a:chOff x="1809" y="1909"/>
            <a:chExt cx="11616" cy="1985"/>
          </a:xfrm>
        </p:grpSpPr>
        <p:sp>
          <p:nvSpPr>
            <p:cNvPr id="4" name="文本框 3"/>
            <p:cNvSpPr txBox="1"/>
            <p:nvPr/>
          </p:nvSpPr>
          <p:spPr>
            <a:xfrm>
              <a:off x="1809" y="1909"/>
              <a:ext cx="11616" cy="19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en-US" altLang="zh-CN" sz="2800" b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r>
                <a:rPr sz="2400" b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假如蚂蚁的个头比树大，那它就是一个巨人，是</a:t>
              </a:r>
              <a:r>
                <a:rPr lang="zh-CN" sz="2400" b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个</a:t>
              </a:r>
              <a:r>
                <a:rPr sz="2400" b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巨型搬运工。它能和小伙伴一起把楼房搬迁，把大汽车一起“哎呦哎呦”地抗在肩上……</a:t>
              </a:r>
            </a:p>
          </p:txBody>
        </p:sp>
        <p:sp>
          <p:nvSpPr>
            <p:cNvPr id="5" name=" 159"/>
            <p:cNvSpPr/>
            <p:nvPr/>
          </p:nvSpPr>
          <p:spPr>
            <a:xfrm>
              <a:off x="1809" y="2097"/>
              <a:ext cx="1021" cy="454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9740" y="3528827"/>
            <a:ext cx="8224520" cy="891540"/>
            <a:chOff x="1809" y="1909"/>
            <a:chExt cx="11616" cy="1404"/>
          </a:xfrm>
        </p:grpSpPr>
        <p:sp>
          <p:nvSpPr>
            <p:cNvPr id="12" name="文本框 11"/>
            <p:cNvSpPr txBox="1"/>
            <p:nvPr/>
          </p:nvSpPr>
          <p:spPr>
            <a:xfrm>
              <a:off x="1809" y="1909"/>
              <a:ext cx="11616" cy="1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en-US" altLang="zh-CN" sz="2800" b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r>
                <a:rPr sz="2400" b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假如老鹰变得胆小如鼠，老鼠就敢吃老鹰，而不是老鹰抓老鼠。甚至公鸡都敢和老鹰展开搏斗……</a:t>
              </a:r>
            </a:p>
          </p:txBody>
        </p:sp>
        <p:sp>
          <p:nvSpPr>
            <p:cNvPr id="13" name=" 159"/>
            <p:cNvSpPr/>
            <p:nvPr/>
          </p:nvSpPr>
          <p:spPr>
            <a:xfrm>
              <a:off x="1809" y="2097"/>
              <a:ext cx="1021" cy="454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838</Words>
  <Application>Microsoft Office PowerPoint</Application>
  <PresentationFormat>全屏显示(16:9)</PresentationFormat>
  <Paragraphs>45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Calibri</vt:lpstr>
      <vt:lpstr>楷体</vt:lpstr>
      <vt:lpstr>微软雅黑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141</cp:revision>
  <dcterms:created xsi:type="dcterms:W3CDTF">2017-03-17T02:28:00Z</dcterms:created>
  <dcterms:modified xsi:type="dcterms:W3CDTF">2018-12-11T02:47:01Z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