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4102" r:id="rId1"/>
  </p:sldMasterIdLst>
  <p:notesMasterIdLst>
    <p:notesMasterId r:id="rId21"/>
  </p:notesMasterIdLst>
  <p:handoutMasterIdLst>
    <p:handoutMasterId r:id="rId22"/>
  </p:handoutMasterIdLst>
  <p:sldIdLst>
    <p:sldId id="257" r:id="rId2"/>
    <p:sldId id="258" r:id="rId3"/>
    <p:sldId id="266" r:id="rId4"/>
    <p:sldId id="259" r:id="rId5"/>
    <p:sldId id="260" r:id="rId6"/>
    <p:sldId id="261" r:id="rId7"/>
    <p:sldId id="276" r:id="rId8"/>
    <p:sldId id="271" r:id="rId9"/>
    <p:sldId id="272" r:id="rId10"/>
    <p:sldId id="268" r:id="rId11"/>
    <p:sldId id="269" r:id="rId12"/>
    <p:sldId id="277" r:id="rId13"/>
    <p:sldId id="278" r:id="rId14"/>
    <p:sldId id="279" r:id="rId15"/>
    <p:sldId id="280" r:id="rId16"/>
    <p:sldId id="281" r:id="rId17"/>
    <p:sldId id="270" r:id="rId18"/>
    <p:sldId id="262" r:id="rId19"/>
    <p:sldId id="263" r:id="rId20"/>
  </p:sldIdLst>
  <p:sldSz cx="12192000" cy="6858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方正美黑_GBK" panose="03000509000000000000" pitchFamily="65" charset="-122"/>
      <p:regular r:id="rId27"/>
    </p:embeddedFont>
    <p:embeddedFont>
      <p:font typeface="黑体" panose="02010609060101010101" pitchFamily="49" charset="-122"/>
      <p:regular r:id="rId28"/>
    </p:embeddedFont>
    <p:embeddedFont>
      <p:font typeface="楷体_GB2312" panose="02010609030101010101" pitchFamily="49" charset="-122"/>
      <p:regular r:id="rId29"/>
    </p:embeddedFont>
    <p:embeddedFont>
      <p:font typeface="隶书" panose="02010509060101010101" pitchFamily="49" charset="-122"/>
      <p:regular r:id="rId30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CC0000"/>
    <a:srgbClr val="000000"/>
    <a:srgbClr val="FF0066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7" autoAdjust="0"/>
    <p:restoredTop sz="98267" autoAdjust="0"/>
  </p:normalViewPr>
  <p:slideViewPr>
    <p:cSldViewPr>
      <p:cViewPr varScale="1">
        <p:scale>
          <a:sx n="63" d="100"/>
          <a:sy n="63" d="100"/>
        </p:scale>
        <p:origin x="72" y="10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0" d="100"/>
          <a:sy n="100" d="100"/>
        </p:scale>
        <p:origin x="2592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DF0D0FC-54E1-4916-AF83-8829E0C52F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74733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6F476C7-B2C4-4202-AA2A-E09FB6AF4ADC}" type="datetimeFigureOut">
              <a:rPr lang="zh-CN" altLang="en-US"/>
              <a:pPr>
                <a:defRPr/>
              </a:pPr>
              <a:t>2017/7/20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CEC8EB9-2181-4084-9D25-570454779B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9221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0" y="189286"/>
            <a:ext cx="12192000" cy="569915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6711950"/>
            <a:ext cx="12192000" cy="146050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5006804" y="228457"/>
            <a:ext cx="2373712" cy="493712"/>
          </a:xfrm>
          <a:prstGeom prst="rect">
            <a:avLst/>
          </a:prstGeom>
          <a:noFill/>
        </p:spPr>
        <p:txBody>
          <a:bodyPr wrap="none">
            <a:prstTxWarp prst="textInflate">
              <a:avLst>
                <a:gd name="adj" fmla="val 1403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dirty="0" smtClean="0">
                <a:ln w="0"/>
                <a:solidFill>
                  <a:schemeClr val="bg1"/>
                </a:solidFill>
                <a:latin typeface="Arial" panose="020B0604020202020204" pitchFamily="34" charset="0"/>
              </a:rPr>
              <a:t>四清导航 </a:t>
            </a:r>
            <a:endParaRPr lang="zh-CN" altLang="en-US" sz="5400" dirty="0">
              <a:ln w="0"/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8493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0" y="189286"/>
            <a:ext cx="12192000" cy="569915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6711950"/>
            <a:ext cx="12192000" cy="146050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5006804" y="228457"/>
            <a:ext cx="2373712" cy="493712"/>
          </a:xfrm>
          <a:prstGeom prst="rect">
            <a:avLst/>
          </a:prstGeom>
          <a:noFill/>
        </p:spPr>
        <p:txBody>
          <a:bodyPr wrap="none">
            <a:prstTxWarp prst="textInflate">
              <a:avLst>
                <a:gd name="adj" fmla="val 1403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dirty="0" smtClean="0">
                <a:ln w="0"/>
                <a:solidFill>
                  <a:schemeClr val="bg1"/>
                </a:solidFill>
                <a:latin typeface="Arial" panose="020B0604020202020204" pitchFamily="34" charset="0"/>
              </a:rPr>
              <a:t>四清导航 </a:t>
            </a:r>
            <a:endParaRPr lang="zh-CN" altLang="en-US" sz="5400" dirty="0">
              <a:ln w="0"/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807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 userDrawn="1"/>
        </p:nvSpPr>
        <p:spPr bwMode="auto">
          <a:xfrm>
            <a:off x="6553200" y="5562600"/>
            <a:ext cx="417770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400" dirty="0" smtClean="0">
                <a:solidFill>
                  <a:prstClr val="black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</a:rPr>
              <a:t>配语文版</a:t>
            </a:r>
            <a:endParaRPr lang="zh-CN" altLang="en-US" sz="4400" dirty="0">
              <a:solidFill>
                <a:prstClr val="black"/>
              </a:solidFill>
              <a:latin typeface="方正美黑_GBK" panose="03000509000000000000" pitchFamily="65" charset="-122"/>
              <a:ea typeface="方正美黑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61425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0" y="189286"/>
            <a:ext cx="12192000" cy="569915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6711950"/>
            <a:ext cx="12192000" cy="146050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5006804" y="228457"/>
            <a:ext cx="2373712" cy="493712"/>
          </a:xfrm>
          <a:prstGeom prst="rect">
            <a:avLst/>
          </a:prstGeom>
          <a:noFill/>
        </p:spPr>
        <p:txBody>
          <a:bodyPr wrap="none">
            <a:prstTxWarp prst="textInflate">
              <a:avLst>
                <a:gd name="adj" fmla="val 1403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dirty="0" smtClean="0">
                <a:ln w="0"/>
                <a:solidFill>
                  <a:schemeClr val="bg1"/>
                </a:solidFill>
                <a:latin typeface="Arial" panose="020B0604020202020204" pitchFamily="34" charset="0"/>
              </a:rPr>
              <a:t>四清导航 </a:t>
            </a:r>
            <a:endParaRPr lang="zh-CN" altLang="en-US" sz="5400" dirty="0">
              <a:ln w="0"/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748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0" y="189286"/>
            <a:ext cx="12192000" cy="569915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6711950"/>
            <a:ext cx="12192000" cy="146050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5006804" y="228457"/>
            <a:ext cx="2373712" cy="493712"/>
          </a:xfrm>
          <a:prstGeom prst="rect">
            <a:avLst/>
          </a:prstGeom>
          <a:noFill/>
        </p:spPr>
        <p:txBody>
          <a:bodyPr wrap="none">
            <a:prstTxWarp prst="textInflate">
              <a:avLst>
                <a:gd name="adj" fmla="val 1403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dirty="0" smtClean="0">
                <a:ln w="0"/>
                <a:solidFill>
                  <a:schemeClr val="bg1"/>
                </a:solidFill>
                <a:latin typeface="Arial" panose="020B0604020202020204" pitchFamily="34" charset="0"/>
              </a:rPr>
              <a:t>四清导航 </a:t>
            </a:r>
            <a:endParaRPr lang="zh-CN" altLang="en-US" sz="5400" dirty="0">
              <a:ln w="0"/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178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0" y="189286"/>
            <a:ext cx="12192000" cy="569915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6711950"/>
            <a:ext cx="12192000" cy="146050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5006804" y="228457"/>
            <a:ext cx="2373712" cy="493712"/>
          </a:xfrm>
          <a:prstGeom prst="rect">
            <a:avLst/>
          </a:prstGeom>
          <a:noFill/>
        </p:spPr>
        <p:txBody>
          <a:bodyPr wrap="none">
            <a:prstTxWarp prst="textInflate">
              <a:avLst>
                <a:gd name="adj" fmla="val 1403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dirty="0" smtClean="0">
                <a:ln w="0"/>
                <a:solidFill>
                  <a:schemeClr val="bg1"/>
                </a:solidFill>
                <a:latin typeface="Arial" panose="020B0604020202020204" pitchFamily="34" charset="0"/>
              </a:rPr>
              <a:t>四清导航 </a:t>
            </a:r>
            <a:endParaRPr lang="zh-CN" altLang="en-US" sz="5400" dirty="0">
              <a:ln w="0"/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16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0" y="189286"/>
            <a:ext cx="12192000" cy="569915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6711950"/>
            <a:ext cx="12192000" cy="146050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5006804" y="228457"/>
            <a:ext cx="2373712" cy="493712"/>
          </a:xfrm>
          <a:prstGeom prst="rect">
            <a:avLst/>
          </a:prstGeom>
          <a:noFill/>
        </p:spPr>
        <p:txBody>
          <a:bodyPr wrap="none">
            <a:prstTxWarp prst="textInflate">
              <a:avLst>
                <a:gd name="adj" fmla="val 1403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dirty="0" smtClean="0">
                <a:ln w="0"/>
                <a:solidFill>
                  <a:schemeClr val="bg1"/>
                </a:solidFill>
                <a:latin typeface="Arial" panose="020B0604020202020204" pitchFamily="34" charset="0"/>
              </a:rPr>
              <a:t>四清导航 </a:t>
            </a:r>
            <a:endParaRPr lang="zh-CN" altLang="en-US" sz="5400" dirty="0">
              <a:ln w="0"/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908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0" y="189286"/>
            <a:ext cx="12192000" cy="569915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6711950"/>
            <a:ext cx="12192000" cy="146050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5006804" y="228457"/>
            <a:ext cx="2373712" cy="493712"/>
          </a:xfrm>
          <a:prstGeom prst="rect">
            <a:avLst/>
          </a:prstGeom>
          <a:noFill/>
        </p:spPr>
        <p:txBody>
          <a:bodyPr wrap="none">
            <a:prstTxWarp prst="textInflate">
              <a:avLst>
                <a:gd name="adj" fmla="val 1403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dirty="0" smtClean="0">
                <a:ln w="0"/>
                <a:solidFill>
                  <a:schemeClr val="bg1"/>
                </a:solidFill>
                <a:latin typeface="Arial" panose="020B0604020202020204" pitchFamily="34" charset="0"/>
              </a:rPr>
              <a:t>四清导航 </a:t>
            </a:r>
            <a:endParaRPr lang="zh-CN" altLang="en-US" sz="5400" dirty="0">
              <a:ln w="0"/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848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0" y="189286"/>
            <a:ext cx="12192000" cy="569915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6711950"/>
            <a:ext cx="12192000" cy="146050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5006804" y="228457"/>
            <a:ext cx="2373712" cy="493712"/>
          </a:xfrm>
          <a:prstGeom prst="rect">
            <a:avLst/>
          </a:prstGeom>
          <a:noFill/>
        </p:spPr>
        <p:txBody>
          <a:bodyPr wrap="none">
            <a:prstTxWarp prst="textInflate">
              <a:avLst>
                <a:gd name="adj" fmla="val 1403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dirty="0" smtClean="0">
                <a:ln w="0"/>
                <a:solidFill>
                  <a:schemeClr val="bg1"/>
                </a:solidFill>
                <a:latin typeface="Arial" panose="020B0604020202020204" pitchFamily="34" charset="0"/>
              </a:rPr>
              <a:t>四清导航 </a:t>
            </a:r>
            <a:endParaRPr lang="zh-CN" altLang="en-US" sz="5400" dirty="0">
              <a:ln w="0"/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445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0" y="189286"/>
            <a:ext cx="12192000" cy="569915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6711950"/>
            <a:ext cx="12192000" cy="146050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5006804" y="228457"/>
            <a:ext cx="2373712" cy="493712"/>
          </a:xfrm>
          <a:prstGeom prst="rect">
            <a:avLst/>
          </a:prstGeom>
          <a:noFill/>
        </p:spPr>
        <p:txBody>
          <a:bodyPr wrap="none">
            <a:prstTxWarp prst="textInflate">
              <a:avLst>
                <a:gd name="adj" fmla="val 1403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dirty="0" smtClean="0">
                <a:ln w="0"/>
                <a:solidFill>
                  <a:schemeClr val="bg1"/>
                </a:solidFill>
                <a:latin typeface="Arial" panose="020B0604020202020204" pitchFamily="34" charset="0"/>
              </a:rPr>
              <a:t>四清导航 </a:t>
            </a:r>
            <a:endParaRPr lang="zh-CN" altLang="en-US" sz="5400" dirty="0">
              <a:ln w="0"/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137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0" y="189286"/>
            <a:ext cx="12192000" cy="569915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6711950"/>
            <a:ext cx="12192000" cy="146050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5006804" y="228457"/>
            <a:ext cx="2373712" cy="493712"/>
          </a:xfrm>
          <a:prstGeom prst="rect">
            <a:avLst/>
          </a:prstGeom>
          <a:noFill/>
        </p:spPr>
        <p:txBody>
          <a:bodyPr wrap="none">
            <a:prstTxWarp prst="textInflate">
              <a:avLst>
                <a:gd name="adj" fmla="val 1403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dirty="0" smtClean="0">
                <a:ln w="0"/>
                <a:solidFill>
                  <a:schemeClr val="bg1"/>
                </a:solidFill>
                <a:latin typeface="Arial" panose="020B0604020202020204" pitchFamily="34" charset="0"/>
              </a:rPr>
              <a:t>四清导航 </a:t>
            </a:r>
            <a:endParaRPr lang="zh-CN" altLang="en-US" sz="5400" dirty="0">
              <a:ln w="0"/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717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0" y="189286"/>
            <a:ext cx="12192000" cy="569915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6711950"/>
            <a:ext cx="12192000" cy="146050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5006804" y="228457"/>
            <a:ext cx="2373712" cy="493712"/>
          </a:xfrm>
          <a:prstGeom prst="rect">
            <a:avLst/>
          </a:prstGeom>
          <a:noFill/>
        </p:spPr>
        <p:txBody>
          <a:bodyPr wrap="none">
            <a:prstTxWarp prst="textInflate">
              <a:avLst>
                <a:gd name="adj" fmla="val 1403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dirty="0" smtClean="0">
                <a:ln w="0"/>
                <a:solidFill>
                  <a:schemeClr val="bg1"/>
                </a:solidFill>
                <a:latin typeface="Arial" panose="020B0604020202020204" pitchFamily="34" charset="0"/>
              </a:rPr>
              <a:t>四清导航 </a:t>
            </a:r>
            <a:endParaRPr lang="zh-CN" altLang="en-US" sz="5400" dirty="0">
              <a:ln w="0"/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595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3" name="矩形 42"/>
          <p:cNvSpPr/>
          <p:nvPr userDrawn="1"/>
        </p:nvSpPr>
        <p:spPr>
          <a:xfrm>
            <a:off x="3317875" y="657225"/>
            <a:ext cx="8874125" cy="192088"/>
          </a:xfrm>
          <a:prstGeom prst="rect">
            <a:avLst/>
          </a:prstGeom>
          <a:solidFill>
            <a:srgbClr val="9BBB59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1"/>
          <p:cNvSpPr txBox="1">
            <a:spLocks noChangeArrowheads="1"/>
          </p:cNvSpPr>
          <p:nvPr userDrawn="1"/>
        </p:nvSpPr>
        <p:spPr bwMode="auto">
          <a:xfrm>
            <a:off x="8792936" y="776288"/>
            <a:ext cx="306410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9600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语文</a:t>
            </a:r>
            <a:endParaRPr lang="zh-CN" altLang="en-US" sz="9600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 flipV="1">
            <a:off x="7664824" y="3259698"/>
            <a:ext cx="3539077" cy="1150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8" name="矩形 7"/>
          <p:cNvSpPr/>
          <p:nvPr userDrawn="1"/>
        </p:nvSpPr>
        <p:spPr>
          <a:xfrm>
            <a:off x="263353" y="332656"/>
            <a:ext cx="2952327" cy="692321"/>
          </a:xfrm>
          <a:prstGeom prst="rect">
            <a:avLst/>
          </a:prstGeom>
          <a:noFill/>
        </p:spPr>
        <p:txBody>
          <a:bodyPr wrap="none">
            <a:prstTxWarp prst="textInflate">
              <a:avLst>
                <a:gd name="adj" fmla="val 1403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dirty="0" smtClean="0">
                <a:ln w="0"/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四清</a:t>
            </a:r>
            <a:r>
              <a:rPr lang="zh-CN" altLang="en-US" sz="540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latin typeface="Arial" panose="020B0604020202020204" pitchFamily="34" charset="0"/>
              </a:rPr>
              <a:t>导航</a:t>
            </a:r>
            <a:endParaRPr lang="zh-CN" altLang="en-US" sz="540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669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7" r:id="rId2"/>
    <p:sldLayoutId id="2147484108" r:id="rId3"/>
    <p:sldLayoutId id="2147484109" r:id="rId4"/>
    <p:sldLayoutId id="2147484110" r:id="rId5"/>
    <p:sldLayoutId id="2147484111" r:id="rId6"/>
    <p:sldLayoutId id="2147484112" r:id="rId7"/>
    <p:sldLayoutId id="2147484113" r:id="rId8"/>
    <p:sldLayoutId id="2147484114" r:id="rId9"/>
    <p:sldLayoutId id="2147484115" r:id="rId10"/>
    <p:sldLayoutId id="2147484106" r:id="rId11"/>
    <p:sldLayoutId id="2147484116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3353" y="332656"/>
            <a:ext cx="2952327" cy="692321"/>
          </a:xfrm>
          <a:prstGeom prst="rect">
            <a:avLst/>
          </a:prstGeom>
          <a:noFill/>
        </p:spPr>
        <p:txBody>
          <a:bodyPr wrap="none">
            <a:prstTxWarp prst="textInflate">
              <a:avLst>
                <a:gd name="adj" fmla="val 1403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dirty="0" smtClean="0">
                <a:ln w="0"/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四清</a:t>
            </a:r>
            <a:r>
              <a:rPr lang="zh-CN" altLang="en-US" sz="540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latin typeface="Arial" panose="020B0604020202020204" pitchFamily="34" charset="0"/>
              </a:rPr>
              <a:t>导航</a:t>
            </a:r>
            <a:endParaRPr lang="zh-CN" altLang="en-US" sz="540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latin typeface="Arial" panose="020B0604020202020204" pitchFamily="34" charset="0"/>
            </a:endParaRP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7026191" y="2547923"/>
            <a:ext cx="417770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4400" dirty="0" smtClean="0">
                <a:solidFill>
                  <a:prstClr val="black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</a:rPr>
              <a:t>6.</a:t>
            </a:r>
            <a:r>
              <a:rPr lang="zh-CN" altLang="en-US" sz="4400" dirty="0" smtClean="0">
                <a:solidFill>
                  <a:prstClr val="black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</a:rPr>
              <a:t> 清兵卫与葫芦</a:t>
            </a:r>
            <a:endParaRPr lang="zh-CN" altLang="en-US" sz="4400" dirty="0">
              <a:solidFill>
                <a:prstClr val="black"/>
              </a:solidFill>
              <a:latin typeface="方正美黑_GBK" panose="03000509000000000000" pitchFamily="65" charset="-122"/>
              <a:ea typeface="方正美黑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40687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30日日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568" y="1139499"/>
            <a:ext cx="6763636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183568" y="2057400"/>
            <a:ext cx="91796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．下列词语中加点字的形、音全对的一项是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)(5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．热衷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zhōng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巷子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xiàng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呵斥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kē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熠熠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yì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endParaRPr lang="en-US" altLang="zh-CN" kern="100" dirty="0" smtClean="0">
              <a:latin typeface="Times New Roman" panose="02020603050405020304" pitchFamily="18" charset="0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．隐瞒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mán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便宜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pián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摩擦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mó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名玲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líng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endParaRPr lang="en-US" altLang="zh-CN" kern="100" dirty="0" smtClean="0">
              <a:latin typeface="Times New Roman" panose="02020603050405020304" pitchFamily="18" charset="0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．干涉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shè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没收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mò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训斥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xùn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校对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jiào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endParaRPr lang="en-US" altLang="zh-CN" kern="100" dirty="0" smtClean="0">
              <a:latin typeface="Times New Roman" panose="02020603050405020304" pitchFamily="18" charset="0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．模样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mó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薪水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xīn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嘀咕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dí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茶卤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lǔ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36957" y="477276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48200" y="479613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29000" y="475702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15978" y="478800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60757" y="403413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663439" y="400323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429000" y="403413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362200" y="403860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517957" y="327213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917757" y="327660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546157" y="327660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403157" y="327782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347936" y="253207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105400" y="251460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622357" y="258633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2379821" y="257943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30979" y="2070408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449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阅读之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686" y="1062380"/>
            <a:ext cx="6926897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90600" y="1797620"/>
            <a:ext cx="10287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忽　略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夕阳斜照在玻璃窗上，再反射到阳台上的瓷砖上，幻出一片红红亮亮的光芒，很美，很好。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孩子跪坐在椅子上，痴痴地望着阳台上沐浴着夕阳的花盆，无限美好的夕阳毫不吝啬地把光芒洒向花盆中的紫罗兰，使得本来就很美的紫罗兰更添了几分韵致。但孩子的心思全不在这里，他只顾痴痴地看着花盆中紫罗兰叶下几根嫩嫩绿绿的小瓜苗。这是孩子几天前吃西瓜时好玩似的随意吐进花盆中的，没想到竟会长出瓜苗来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孩子满心欢喜地看着，不禁叫出了声：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要是瓜苗慢慢地长出小西瓜来，那该多好啊！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接着孩子咯咯地笑了，满眼的憧憬。</a:t>
            </a:r>
            <a:endParaRPr lang="zh-CN" altLang="zh-CN" kern="100" dirty="0">
              <a:effectLst/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30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0600" y="1219200"/>
            <a:ext cx="10058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孩子的母亲见了，走过来，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看什么呢？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孩子忙把母亲拉到花盆前，开心地说：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妈妈，看，花盆里长了好多小苗苗！以后它们会长成大苗苗，结小西瓜给我吃的。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母亲皱了皱眉头，笑了笑，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傻瓜，那些瓜苗过几天就会死的，根本长不出西瓜。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孩子咬了咬嘴唇，接着笑了，睁大着明亮的眼睛，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会的，小瓜苗会长成西瓜的，我会天天照顾好它们的。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母亲笑着摇了摇头，转身就到厨房里去了，忽略了孩子表现出的坚定与信心。</a:t>
            </a:r>
            <a:endParaRPr lang="zh-CN" altLang="zh-CN" kern="100" dirty="0">
              <a:effectLst/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30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0600" y="1524000"/>
            <a:ext cx="10134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天下午，孩子从学前班回来后，照例跑向阳台，奔向花盆。顿时孩子傻了眼，花盆中只有那株紫罗兰在夕阳下耀武扬威地炫耀着。孩子揉了揉眼睛，怀疑自己看错了，但事实如此，嫩嫩绿绿的小瓜苗不见了。孩子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哇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地一声哭了。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随后，孩子哽咽着问母亲：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妈妈，小瓜苗怎么没了？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被我拔了，这有什么好哭的，那些瓜苗长在花盆里，影响紫罗兰的生长，那些小东西，别管了。你也是，就知道哭。乖，别哭了。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母亲笑着责备孩子的淘气，拿出手帕擦了擦孩子的眼睛。</a:t>
            </a:r>
            <a:endParaRPr lang="zh-CN" altLang="zh-CN" kern="100" dirty="0">
              <a:effectLst/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21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0600" y="1219200"/>
            <a:ext cx="10058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此后，孩子的眼睛总爱往花盆里瞟，并且想过把那株讨厌的紫罗兰给拔了，孩子也几次用手捏住它，但终究没拔。这也是一个生命呀，孩子想。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几天后，孩子画了一张画，画中是一个大大的花盆，花盆里有一棵小小的瓜苗，嫩嫩的，绿绿的，旁边写了一行小字：我虽小，但我也是一个生命。老师惊讶于他的想法，给了他满分。孩子把画拿给母亲看，母亲看了看分数，笑道：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不错啊，真厉害，得了个满分。妈妈待会儿带你去上街，给你买冰淇淋。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kern="100" dirty="0">
              <a:effectLst/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0600" y="4038600"/>
            <a:ext cx="10058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夕阳斜照在玻璃窗上，再反射到阳台的瓷砖上，幻出一片红红亮亮的光芒，很美，很好。</a:t>
            </a:r>
            <a:endParaRPr lang="zh-CN" altLang="zh-CN" kern="100" dirty="0">
              <a:effectLst/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85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2000" y="990600"/>
            <a:ext cx="10287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．文中写孩子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痴痴地望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满心欢喜地看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满眼的憧憬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，表现了孩子对小瓜苗的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________________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之情。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．文中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孩子的画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表现了孩子怎样的情感？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．文章结尾处的景物描写与开头相同，这样安排有什么作用？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2800" y="1371600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喜欢、关爱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58308" y="222950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热爱生命、珍爱生命。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29470" y="3371968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首尾呼应，升华了主题。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707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8200" y="1219200"/>
            <a:ext cx="982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文中对母亲的神态和动作描写，表现了她对孩子的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忽略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，请在文中找出两处并画上横线。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母亲为什么会有这样的忽略？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3000" y="2895600"/>
            <a:ext cx="922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(1)a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母亲笑着摇了摇头，转身就到厨房里去了，忽略了孩子表现出的坚定与信心。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母亲笑着责备孩子的淘气，拿出手帕擦了擦孩子的眼睛。　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43000" y="4172189"/>
            <a:ext cx="9525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母亲只关心孩子的成绩，不关心孩子的情感教育和生命教育。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415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国学经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855" y="1161533"/>
            <a:ext cx="6926897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355615" y="1949506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治国之道，必先富民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凡治国之道，必先富民。民富则易治也，民贫则难治也。奚以</a:t>
            </a:r>
            <a:r>
              <a:rPr lang="zh-CN" altLang="zh-CN" kern="100" baseline="300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知其然也？民富则安乡重家，安乡重家则敬上畏罪，敬上畏罪则易治也。民贫则危乡轻家，危乡轻家则敢陵</a:t>
            </a:r>
            <a:r>
              <a:rPr lang="zh-CN" altLang="zh-CN" kern="100" baseline="300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上犯禁，敢陵上犯禁则难治也。故治国常富，而乱国常贫。是以善为国者，必先富民，然后治之。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选自《管子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治国第四十八》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en-US" altLang="zh-CN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奚以：凭什么。</a:t>
            </a:r>
            <a:r>
              <a:rPr lang="en-US" altLang="zh-CN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陵：侵犯，这里指违抗命令。</a:t>
            </a:r>
            <a:endParaRPr lang="zh-CN" altLang="zh-CN" kern="100" dirty="0">
              <a:effectLst/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6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6800" y="762000"/>
            <a:ext cx="6096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16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．解释下列句中加点的词。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必先富民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endParaRPr lang="en-US" altLang="zh-CN" kern="100" dirty="0" smtClean="0">
              <a:latin typeface="Times New Roman" panose="02020603050405020304" pitchFamily="18" charset="0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民富则易治也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endParaRPr lang="en-US" altLang="zh-CN" kern="100" dirty="0" smtClean="0">
              <a:latin typeface="Times New Roman" panose="02020603050405020304" pitchFamily="18" charset="0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(3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奚以知其然也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endParaRPr lang="en-US" altLang="zh-CN" kern="100" dirty="0" smtClean="0">
              <a:latin typeface="Times New Roman" panose="02020603050405020304" pitchFamily="18" charset="0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4)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民贫则危乡轻家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7970" algn="just">
              <a:spcAft>
                <a:spcPts val="0"/>
              </a:spcAft>
            </a:pPr>
            <a:endParaRPr lang="en-US" altLang="zh-CN" b="1" kern="100" dirty="0" smtClean="0">
              <a:latin typeface="Times New Roman" panose="02020603050405020304" pitchFamily="18" charset="0"/>
              <a:cs typeface="Courier New" panose="02070309020205020404" pitchFamily="49" charset="0"/>
            </a:endParaRPr>
          </a:p>
          <a:p>
            <a:pPr indent="267970" algn="just">
              <a:spcAft>
                <a:spcPts val="0"/>
              </a:spcAft>
            </a:pPr>
            <a:r>
              <a:rPr lang="en-US" altLang="zh-CN" b="1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17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．翻译句子。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(6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凡治国之道，必先富民。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是以善为国者，必先富民，然后治之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03157" y="127048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07957" y="199358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12757" y="274715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17557" y="350073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228498" y="114695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富裕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182308" y="186218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182308" y="261250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287559" y="336283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轻视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297512" y="4786348"/>
            <a:ext cx="75805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但凡治理国家的方法，必须首先使百姓富裕起来。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313338" y="5632971"/>
            <a:ext cx="101044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因此善于治理国家的人一定先让老百姓富裕，然后再进一步治理国家。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776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0600" y="1143000"/>
            <a:ext cx="8153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18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．试简要分析文章论证的思路和妙处。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71600" y="1828800"/>
            <a:ext cx="9220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文章为说明</a:t>
            </a:r>
            <a:r>
              <a:rPr lang="en-US" altLang="zh-CN" kern="1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凡治国之道，必先富民</a:t>
            </a:r>
            <a:r>
              <a:rPr lang="en-US" altLang="zh-CN" kern="1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的道理采用了对比论证的方法，用民富与民贫的不同情况作对比，最后总结</a:t>
            </a:r>
            <a:r>
              <a:rPr lang="en-US" altLang="zh-CN" kern="1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治国常富，乱国常贫</a:t>
            </a:r>
            <a:r>
              <a:rPr lang="en-US" altLang="zh-CN" kern="1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，进而得出</a:t>
            </a:r>
            <a:r>
              <a:rPr lang="en-US" altLang="zh-CN" kern="1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必先富民，然后治之</a:t>
            </a:r>
            <a:r>
              <a:rPr lang="zh-CN" altLang="zh-CN" kern="1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的道理，便于人们理解和接受。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39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堂堂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787" y="1095433"/>
            <a:ext cx="6763636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219200" y="1981200"/>
            <a:ext cx="8382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．注音或写汉字。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热</a:t>
            </a:r>
            <a:r>
              <a:rPr lang="en-US" altLang="zh-CN" kern="100" dirty="0" err="1">
                <a:latin typeface="Times New Roman" panose="02020603050405020304" pitchFamily="18" charset="0"/>
                <a:cs typeface="Courier New" panose="02070309020205020404" pitchFamily="49" charset="0"/>
              </a:rPr>
              <a:t>zhōng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茶卤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光彩熠熠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endParaRPr lang="en-US" altLang="zh-CN" kern="100" dirty="0" smtClean="0">
              <a:latin typeface="Times New Roman" panose="02020603050405020304" pitchFamily="18" charset="0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err="1" smtClean="0">
                <a:latin typeface="Times New Roman" panose="02020603050405020304" pitchFamily="18" charset="0"/>
                <a:cs typeface="Courier New" panose="02070309020205020404" pitchFamily="49" charset="0"/>
              </a:rPr>
              <a:t>luò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绳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  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       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廊檐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      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呵斥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急匆匆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    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摩擦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      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战战兢兢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哆嗦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        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唠叨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      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砸碎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endParaRPr lang="en-US" altLang="zh-CN" kern="100" dirty="0" smtClean="0">
              <a:latin typeface="Times New Roman" panose="02020603050405020304" pitchFamily="18" charset="0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err="1" smtClean="0">
                <a:latin typeface="Times New Roman" panose="02020603050405020304" pitchFamily="18" charset="0"/>
                <a:cs typeface="Courier New" panose="02070309020205020404" pitchFamily="49" charset="0"/>
              </a:rPr>
              <a:t>guāi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觉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  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     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隐瞒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  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      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嘀咕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91200" y="541020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9557" y="541020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32157" y="471993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92378" y="472440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705600" y="396016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905000" y="471139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079557" y="395793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209800" y="395793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096000" y="327213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079557" y="327213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670357" y="251013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038600" y="251013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784157" y="236220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衷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452542" y="2362200"/>
            <a:ext cx="5004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kern="100" dirty="0" err="1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lǔ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198043" y="2362200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err="1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yì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133600" y="311973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络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460557" y="3072142"/>
            <a:ext cx="6286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err="1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yán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6488730" y="3106368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err="1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chì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2494013" y="3834630"/>
            <a:ext cx="7825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err="1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cōng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551558" y="3836195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err="1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cā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096855" y="3824674"/>
            <a:ext cx="6623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err="1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jīng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2245042" y="4549525"/>
            <a:ext cx="6896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kern="100" dirty="0" err="1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suo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4491037" y="4549525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err="1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láo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6588443" y="458313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err="1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zá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2282629" y="527473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乖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4329099" y="5313578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kern="100" dirty="0" err="1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mán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6600993" y="5313578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err="1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dí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823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4000" y="114300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．多音字注音，形近字组词。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(8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35053" y="354741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　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350" y="3019536"/>
            <a:ext cx="13573450" cy="15174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7620" y="2773392"/>
            <a:ext cx="12970694" cy="19309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2852183"/>
            <a:ext cx="12441428" cy="185213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485250" y="3276600"/>
            <a:ext cx="6815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zuò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485249" y="3846046"/>
            <a:ext cx="6815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zuō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929904" y="296940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火炉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945144" y="352235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保护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945143" y="406228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鲈鱼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12684" y="301953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狭小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412683" y="353133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三峡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8443163" y="404976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侠客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84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6800" y="1676400"/>
            <a:ext cx="9067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．下列句子中加点成语使用有误的一项是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)(5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．汤普生夫人的举动止住了孩子们的笑声，全场鸦雀无声。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．母亲一走进花丛，那些花就手舞足蹈，像见到了亲人。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．走在上学的路上，我经常萍水相逢一些老朋友。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．沿着晃动的梯子，我小心翼翼地爬上了沾满灰尘的小阁楼。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15200" y="167640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770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2000" y="990600"/>
            <a:ext cx="10439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．下面语段有两个病句，请找出来并加以改正。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有关医学人士与心理学家认为，一些青少年长期迷恋上网，会患上一种病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——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网络成瘾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这种病的主要症状有：精神依赖、茶饭不思、记忆力减退和焦躁不安等。</a:t>
            </a:r>
            <a:r>
              <a:rPr lang="zh-CN" altLang="zh-CN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一些家长没有意识到这是一种病，反而采用了简单粗暴的方式阻止孩子不上网。</a:t>
            </a:r>
            <a:r>
              <a:rPr lang="zh-CN" altLang="zh-CN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④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为此，专家建议，我们在强化网络监管的同时，也要有效的寻找治疗疾病的方法。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________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句，修改：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__________________________________________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________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句，修改：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__________________________________________</a:t>
            </a:r>
            <a:endParaRPr lang="zh-CN" altLang="zh-CN" kern="100" dirty="0">
              <a:effectLst/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33600" y="320040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43400" y="3169920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否定不当，删去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阻止孩子不上网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33599" y="357592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73878" y="3545443"/>
            <a:ext cx="66751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语序不当，应将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有效的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调至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寻找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893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" y="762000"/>
            <a:ext cx="11353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．下列填入句子最恰当的一项是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)(5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一位父亲对孩子说：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我能告诉你人生的真谛，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__________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；我能告诉你真挚的友谊，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__________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；我能告诉你怎样分辨是非，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____________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；我能告诉你如何生活得更有意义，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____________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但不能替你物色朋友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但不能给你永恒的生命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但不能替你赢得声誉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但不能替你做出选择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③④①②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③①④②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④①③②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  </a:t>
            </a:r>
            <a:r>
              <a:rPr lang="en-US" altLang="zh-CN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              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②③①④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6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．下面是一段青春励志宣言，请你仿照画线部分，将后面的句子补充完整。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青春的岁月不会一帆风顺。</a:t>
            </a:r>
            <a:r>
              <a:rPr lang="zh-CN" altLang="zh-CN" u="sng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或许青春的道路常遇荆棘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u="sng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但我们有足够的信心开拓自己的人生之路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u="sng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或许青春的天空时有阴霾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u="sng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但我们有足够的勇气追求自己的一片蓝天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；或许青春的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____________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，但我们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______________________________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kern="100" dirty="0">
              <a:effectLst/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34000" y="76200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43200" y="5486400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航船历经风浪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15905" y="5532834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有足够的力量驶向自己的理想彼岸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937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4400" y="775899"/>
            <a:ext cx="91242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7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．我们现实生活中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孩子大多没有清兵卫那样的遭遇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 algn="just">
              <a:spcAft>
                <a:spcPts val="0"/>
              </a:spcAft>
            </a:pP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而是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像右边漫画所描绘的那样，请你对此发表自己的看法。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7970" algn="just">
              <a:spcAft>
                <a:spcPts val="0"/>
              </a:spcAft>
            </a:pP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1026" name="Picture 2" descr="补习班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514600"/>
            <a:ext cx="2590800" cy="307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507026" y="274320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：现在的父母给了孩子太多的压力，这样会适得其反，使孩子不能产生兴趣，甚至厌学。希望家长恰当地培养孩子的兴趣。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662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课内精读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990600"/>
            <a:ext cx="729887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62000" y="1676400"/>
            <a:ext cx="107523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阅读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从此，他片刻也不离这个葫芦，还带到学校里去。终于因为在上课的时候偷偷地藏在桌子底下摩擦，给级任教员看见了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清兵卫只是脸色发青，不敢作声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，回答问题。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8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．选文写清兵卫上课偷偷地在桌子底下摩擦葫芦有何用意？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(6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  <a:tabLst>
                <a:tab pos="119062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	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7970" algn="just">
              <a:spcAft>
                <a:spcPts val="0"/>
              </a:spcAft>
            </a:pPr>
            <a:endParaRPr lang="en-US" altLang="zh-CN" b="1" kern="100" dirty="0" smtClean="0">
              <a:latin typeface="Times New Roman" panose="02020603050405020304" pitchFamily="18" charset="0"/>
              <a:cs typeface="Courier New" panose="02070309020205020404" pitchFamily="49" charset="0"/>
            </a:endParaRPr>
          </a:p>
          <a:p>
            <a:pPr indent="267970" algn="just">
              <a:spcAft>
                <a:spcPts val="0"/>
              </a:spcAft>
            </a:pPr>
            <a:endParaRPr lang="en-US" altLang="zh-CN" b="1" kern="100" dirty="0">
              <a:latin typeface="Times New Roman" panose="02020603050405020304" pitchFamily="18" charset="0"/>
              <a:cs typeface="Courier New" panose="02070309020205020404" pitchFamily="49" charset="0"/>
            </a:endParaRPr>
          </a:p>
          <a:p>
            <a:pPr indent="267970" algn="just">
              <a:spcAft>
                <a:spcPts val="0"/>
              </a:spcAft>
            </a:pPr>
            <a:r>
              <a:rPr lang="en-US" altLang="zh-CN" b="1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9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他脸无人色地回到家里，靠在火炉边发呆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这句话写出了清兵卫的什么心态？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3000" y="3153728"/>
            <a:ext cx="10134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浓墨重彩地写清兵卫对葫芦的兴趣，他最会欣赏葫芦了，他被教员没收去的葫芦居然能卖极高的价钱，这说明他有独到的审美能力和创造能力。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偷偷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说明清兵卫的爱好不被别人理解，只能小心呵护着，也表现出一种无奈。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95400" y="5369718"/>
            <a:ext cx="9677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表现了清兵卫痛失葫芦后痛苦无奈的心情，也揭示了粗暴和专制的严重后果。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0113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0600" y="1066800"/>
            <a:ext cx="60465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．清兵卫的父亲是一个怎样的人？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(6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5400" y="1905000"/>
            <a:ext cx="9296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尊重孩子的选择与爱好，对孩子痴迷葫芦采取了反对、压制的手段，粗暴地砸碎了清兵卫的宝贝葫芦，教育方式简单粗暴。清兵卫的父亲是一贯粗暴的封建家长的代表。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426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1834</TotalTime>
  <Words>1571</Words>
  <Paragraphs>174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Courier New</vt:lpstr>
      <vt:lpstr>Calibri</vt:lpstr>
      <vt:lpstr>方正美黑_GBK</vt:lpstr>
      <vt:lpstr>Times New Roman</vt:lpstr>
      <vt:lpstr>黑体</vt:lpstr>
      <vt:lpstr>Arial</vt:lpstr>
      <vt:lpstr>楷体_GB2312</vt:lpstr>
      <vt:lpstr>宋体</vt:lpstr>
      <vt:lpstr>隶书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李南风</cp:lastModifiedBy>
  <cp:lastPrinted>1601-01-01T00:00:00Z</cp:lastPrinted>
  <dcterms:created xsi:type="dcterms:W3CDTF">2015-03-09T07:57:25Z</dcterms:created>
  <dcterms:modified xsi:type="dcterms:W3CDTF">2018-11-10T20:56:59Z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