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64" r:id="rId2"/>
    <p:sldId id="322" r:id="rId3"/>
    <p:sldId id="323" r:id="rId4"/>
    <p:sldId id="321" r:id="rId5"/>
    <p:sldId id="320" r:id="rId6"/>
    <p:sldId id="266" r:id="rId7"/>
    <p:sldId id="267" r:id="rId8"/>
    <p:sldId id="324" r:id="rId9"/>
    <p:sldId id="268" r:id="rId10"/>
    <p:sldId id="269" r:id="rId11"/>
    <p:sldId id="270" r:id="rId12"/>
    <p:sldId id="271" r:id="rId13"/>
    <p:sldId id="272" r:id="rId14"/>
    <p:sldId id="285" r:id="rId15"/>
    <p:sldId id="284" r:id="rId16"/>
    <p:sldId id="286" r:id="rId17"/>
    <p:sldId id="287" r:id="rId18"/>
    <p:sldId id="288" r:id="rId19"/>
    <p:sldId id="274" r:id="rId20"/>
    <p:sldId id="265" r:id="rId21"/>
    <p:sldId id="300" r:id="rId22"/>
    <p:sldId id="273" r:id="rId23"/>
    <p:sldId id="263" r:id="rId24"/>
    <p:sldId id="257" r:id="rId25"/>
    <p:sldId id="301" r:id="rId26"/>
    <p:sldId id="258" r:id="rId27"/>
    <p:sldId id="259" r:id="rId28"/>
    <p:sldId id="313" r:id="rId29"/>
    <p:sldId id="260" r:id="rId30"/>
    <p:sldId id="310" r:id="rId31"/>
    <p:sldId id="261" r:id="rId32"/>
    <p:sldId id="262" r:id="rId33"/>
    <p:sldId id="327" r:id="rId34"/>
    <p:sldId id="314" r:id="rId35"/>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60" autoAdjust="0"/>
  </p:normalViewPr>
  <p:slideViewPr>
    <p:cSldViewPr>
      <p:cViewPr varScale="1">
        <p:scale>
          <a:sx n="99" d="100"/>
          <a:sy n="99" d="100"/>
        </p:scale>
        <p:origin x="-732" y="-96"/>
      </p:cViewPr>
      <p:guideLst>
        <p:guide orient="horz" pos="2268"/>
        <p:guide pos="291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1027">
            <a:extLst>
              <a:ext uri="{FF2B5EF4-FFF2-40B4-BE49-F238E27FC236}"/>
            </a:extLst>
          </p:cNvPr>
          <p:cNvSpPr>
            <a:spLocks noGrp="1"/>
          </p:cNvSpPr>
          <p:nvPr>
            <p:ph type="dt" sz="half" idx="10"/>
          </p:nvPr>
        </p:nvSpPr>
        <p:spPr>
          <a:ln/>
        </p:spPr>
        <p:txBody>
          <a:bodyPr/>
          <a:lstStyle>
            <a:lvl1pPr>
              <a:defRPr/>
            </a:lvl1pPr>
          </a:lstStyle>
          <a:p>
            <a:pPr>
              <a:defRPr/>
            </a:pPr>
            <a:endParaRPr lang="zh-CN" altLang="en-US"/>
          </a:p>
        </p:txBody>
      </p:sp>
      <p:sp>
        <p:nvSpPr>
          <p:cNvPr id="5" name="页脚占位符 1028">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6" name="灯片编号占位符 1029">
            <a:extLst>
              <a:ext uri="{FF2B5EF4-FFF2-40B4-BE49-F238E27FC236}"/>
            </a:extLst>
          </p:cNvPr>
          <p:cNvSpPr>
            <a:spLocks noGrp="1"/>
          </p:cNvSpPr>
          <p:nvPr>
            <p:ph type="sldNum" sz="quarter" idx="12"/>
          </p:nvPr>
        </p:nvSpPr>
        <p:spPr>
          <a:ln/>
        </p:spPr>
        <p:txBody>
          <a:bodyPr/>
          <a:lstStyle>
            <a:lvl1pPr>
              <a:defRPr/>
            </a:lvl1pPr>
          </a:lstStyle>
          <a:p>
            <a:pPr>
              <a:defRPr/>
            </a:pPr>
            <a:fld id="{926F525E-C0BB-4C4D-A14C-2E23AB8CE55A}" type="slidenum">
              <a:rPr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a:extLst>
              <a:ext uri="{FF2B5EF4-FFF2-40B4-BE49-F238E27FC236}"/>
            </a:extLst>
          </p:cNvPr>
          <p:cNvSpPr>
            <a:spLocks noGrp="1"/>
          </p:cNvSpPr>
          <p:nvPr>
            <p:ph type="dt" sz="half" idx="10"/>
          </p:nvPr>
        </p:nvSpPr>
        <p:spPr>
          <a:ln/>
        </p:spPr>
        <p:txBody>
          <a:bodyPr/>
          <a:lstStyle>
            <a:lvl1pPr>
              <a:defRPr/>
            </a:lvl1pPr>
          </a:lstStyle>
          <a:p>
            <a:pPr>
              <a:defRPr/>
            </a:pPr>
            <a:endParaRPr lang="zh-CN" altLang="en-US"/>
          </a:p>
        </p:txBody>
      </p:sp>
      <p:sp>
        <p:nvSpPr>
          <p:cNvPr id="5" name="页脚占位符 1028">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6" name="灯片编号占位符 1029">
            <a:extLst>
              <a:ext uri="{FF2B5EF4-FFF2-40B4-BE49-F238E27FC236}"/>
            </a:extLst>
          </p:cNvPr>
          <p:cNvSpPr>
            <a:spLocks noGrp="1"/>
          </p:cNvSpPr>
          <p:nvPr>
            <p:ph type="sldNum" sz="quarter" idx="12"/>
          </p:nvPr>
        </p:nvSpPr>
        <p:spPr>
          <a:ln/>
        </p:spPr>
        <p:txBody>
          <a:bodyPr/>
          <a:lstStyle>
            <a:lvl1pPr>
              <a:defRPr/>
            </a:lvl1pPr>
          </a:lstStyle>
          <a:p>
            <a:pPr>
              <a:defRPr/>
            </a:pPr>
            <a:fld id="{5B0C4114-0559-4974-A8A9-539BAAA2643C}" type="slidenum">
              <a:rPr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050" name="标题 1025"/>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1026"/>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a:extLst>
              <a:ext uri="{FF2B5EF4-FFF2-40B4-BE49-F238E27FC236}"/>
            </a:extLst>
          </p:cNvPr>
          <p:cNvSpPr>
            <a:spLocks noGrp="1"/>
          </p:cNvSpPr>
          <p:nvPr>
            <p:ph type="dt" sz="half" idx="2"/>
          </p:nvPr>
        </p:nvSpPr>
        <p:spPr>
          <a:xfrm>
            <a:off x="457200" y="6245225"/>
            <a:ext cx="2133600" cy="476250"/>
          </a:xfrm>
          <a:prstGeom prst="rect">
            <a:avLst/>
          </a:prstGeom>
          <a:noFill/>
          <a:ln w="9525">
            <a:noFill/>
          </a:ln>
        </p:spPr>
        <p:txBody>
          <a:bodyPr/>
          <a:lstStyle>
            <a:lvl1pPr eaLnBrk="1" hangingPunct="1">
              <a:buFont typeface="Arial" panose="020B0604020202020204" pitchFamily="34" charset="0"/>
              <a:buNone/>
              <a:defRPr sz="1400" noProof="1"/>
            </a:lvl1pPr>
          </a:lstStyle>
          <a:p>
            <a:pPr>
              <a:defRPr/>
            </a:pPr>
            <a:endParaRPr lang="zh-CN" altLang="en-US"/>
          </a:p>
        </p:txBody>
      </p:sp>
      <p:sp>
        <p:nvSpPr>
          <p:cNvPr id="1029" name="页脚占位符 1028">
            <a:extLst>
              <a:ext uri="{FF2B5EF4-FFF2-40B4-BE49-F238E27FC236}"/>
            </a:extLst>
          </p:cNvPr>
          <p:cNvSpPr>
            <a:spLocks noGrp="1"/>
          </p:cNvSpPr>
          <p:nvPr>
            <p:ph type="ftr" sz="quarter" idx="3"/>
          </p:nvPr>
        </p:nvSpPr>
        <p:spPr>
          <a:xfrm>
            <a:off x="3124200" y="6245225"/>
            <a:ext cx="2895600" cy="476250"/>
          </a:xfrm>
          <a:prstGeom prst="rect">
            <a:avLst/>
          </a:prstGeom>
          <a:noFill/>
          <a:ln w="9525">
            <a:noFill/>
          </a:ln>
        </p:spPr>
        <p:txBody>
          <a:bodyPr/>
          <a:lstStyle>
            <a:lvl1pPr algn="ctr" eaLnBrk="1" hangingPunct="1">
              <a:buFont typeface="Arial" panose="020B0604020202020204" pitchFamily="34" charset="0"/>
              <a:buNone/>
              <a:defRPr sz="1400" noProof="1"/>
            </a:lvl1pPr>
          </a:lstStyle>
          <a:p>
            <a:pPr>
              <a:defRPr/>
            </a:pPr>
            <a:endParaRPr lang="zh-CN" altLang="en-US"/>
          </a:p>
        </p:txBody>
      </p:sp>
      <p:sp>
        <p:nvSpPr>
          <p:cNvPr id="1030" name="灯片编号占位符 1029">
            <a:extLst>
              <a:ext uri="{FF2B5EF4-FFF2-40B4-BE49-F238E27FC236}"/>
            </a:extLst>
          </p:cNvPr>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eaLnBrk="1" hangingPunct="1">
              <a:buFont typeface="Arial" pitchFamily="34" charset="0"/>
              <a:buNone/>
              <a:defRPr sz="1400" noProof="1" smtClean="0"/>
            </a:lvl1pPr>
          </a:lstStyle>
          <a:p>
            <a:pPr>
              <a:defRPr/>
            </a:pPr>
            <a:fld id="{8DFF319D-CBD7-4824-A448-F1362CB4BF89}" type="slidenum">
              <a:rPr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标题 3073"/>
          <p:cNvSpPr>
            <a:spLocks noGrp="1" noChangeArrowheads="1"/>
          </p:cNvSpPr>
          <p:nvPr>
            <p:ph type="ctrTitle"/>
          </p:nvPr>
        </p:nvSpPr>
        <p:spPr>
          <a:xfrm>
            <a:off x="685800" y="1219200"/>
            <a:ext cx="7772400" cy="1470025"/>
          </a:xfrm>
        </p:spPr>
        <p:txBody>
          <a:bodyPr anchor="ctr"/>
          <a:lstStyle/>
          <a:p>
            <a:pPr eaLnBrk="1" hangingPunct="1"/>
            <a:r>
              <a:rPr lang="zh-CN" altLang="zh-CN" sz="6000" b="1" smtClean="0"/>
              <a:t>小作文专题</a:t>
            </a:r>
            <a:endParaRPr lang="zh-CN" altLang="zh-CN" sz="4400" b="1"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标题 1"/>
          <p:cNvSpPr>
            <a:spLocks noGrp="1" noChangeArrowheads="1"/>
          </p:cNvSpPr>
          <p:nvPr>
            <p:ph type="title"/>
          </p:nvPr>
        </p:nvSpPr>
        <p:spPr>
          <a:xfrm>
            <a:off x="-415925" y="544513"/>
            <a:ext cx="8229600" cy="1143000"/>
          </a:xfrm>
        </p:spPr>
        <p:txBody>
          <a:bodyPr/>
          <a:lstStyle/>
          <a:p>
            <a:pPr eaLnBrk="1" hangingPunct="1"/>
            <a:r>
              <a:rPr lang="zh-CN" altLang="en-US" smtClean="0"/>
              <a:t>请据此建构金字塔图</a:t>
            </a:r>
            <a:br>
              <a:rPr lang="zh-CN" altLang="en-US" smtClean="0"/>
            </a:br>
            <a:endParaRPr lang="zh-CN" altLang="en-US" smtClean="0"/>
          </a:p>
        </p:txBody>
      </p:sp>
      <p:sp>
        <p:nvSpPr>
          <p:cNvPr id="4" name="矩形 3">
            <a:extLst>
              <a:ext uri="{FF2B5EF4-FFF2-40B4-BE49-F238E27FC236}"/>
            </a:extLst>
          </p:cNvPr>
          <p:cNvSpPr/>
          <p:nvPr/>
        </p:nvSpPr>
        <p:spPr>
          <a:xfrm>
            <a:off x="3663950" y="1146175"/>
            <a:ext cx="2057400" cy="733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2400" b="1" noProof="1">
                <a:solidFill>
                  <a:srgbClr val="FF0000"/>
                </a:solidFill>
              </a:rPr>
              <a:t>要多读</a:t>
            </a:r>
            <a:r>
              <a:rPr lang="en-US" altLang="zh-CN" sz="2400" b="1" noProof="1">
                <a:solidFill>
                  <a:srgbClr val="FF0000"/>
                </a:solidFill>
              </a:rPr>
              <a:t>“</a:t>
            </a:r>
            <a:r>
              <a:rPr lang="zh-CN" altLang="en-US" sz="2400" b="1" noProof="1">
                <a:solidFill>
                  <a:srgbClr val="FF0000"/>
                </a:solidFill>
              </a:rPr>
              <a:t>无用</a:t>
            </a:r>
            <a:r>
              <a:rPr lang="en-US" altLang="zh-CN" sz="2400" b="1" noProof="1">
                <a:solidFill>
                  <a:srgbClr val="FF0000"/>
                </a:solidFill>
              </a:rPr>
              <a:t>”</a:t>
            </a:r>
            <a:r>
              <a:rPr lang="zh-CN" altLang="en-US" sz="2400" b="1" noProof="1">
                <a:solidFill>
                  <a:srgbClr val="FF0000"/>
                </a:solidFill>
              </a:rPr>
              <a:t>的文学书</a:t>
            </a:r>
          </a:p>
        </p:txBody>
      </p:sp>
      <p:sp>
        <p:nvSpPr>
          <p:cNvPr id="6" name="矩形 5">
            <a:extLst>
              <a:ext uri="{FF2B5EF4-FFF2-40B4-BE49-F238E27FC236}"/>
            </a:extLst>
          </p:cNvPr>
          <p:cNvSpPr/>
          <p:nvPr/>
        </p:nvSpPr>
        <p:spPr>
          <a:xfrm>
            <a:off x="1527175" y="3062288"/>
            <a:ext cx="2136775" cy="733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目前存在问题，重工具书不重文学书</a:t>
            </a:r>
          </a:p>
        </p:txBody>
      </p:sp>
      <p:sp>
        <p:nvSpPr>
          <p:cNvPr id="7" name="矩形 6">
            <a:extLst>
              <a:ext uri="{FF2B5EF4-FFF2-40B4-BE49-F238E27FC236}"/>
            </a:extLst>
          </p:cNvPr>
          <p:cNvSpPr/>
          <p:nvPr/>
        </p:nvSpPr>
        <p:spPr>
          <a:xfrm>
            <a:off x="6435725" y="3062288"/>
            <a:ext cx="1377950" cy="733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b="1" noProof="1">
                <a:solidFill>
                  <a:srgbClr val="FF0000"/>
                </a:solidFill>
              </a:rPr>
              <a:t>“</a:t>
            </a:r>
            <a:r>
              <a:rPr lang="zh-CN" altLang="en-US" b="1" noProof="1">
                <a:solidFill>
                  <a:srgbClr val="FF0000"/>
                </a:solidFill>
              </a:rPr>
              <a:t>无用</a:t>
            </a:r>
            <a:r>
              <a:rPr lang="en-US" altLang="zh-CN" b="1" noProof="1">
                <a:solidFill>
                  <a:srgbClr val="FF0000"/>
                </a:solidFill>
              </a:rPr>
              <a:t>”</a:t>
            </a:r>
            <a:r>
              <a:rPr lang="zh-CN" altLang="en-US" b="1" noProof="1">
                <a:solidFill>
                  <a:srgbClr val="FF0000"/>
                </a:solidFill>
              </a:rPr>
              <a:t>有大用</a:t>
            </a:r>
          </a:p>
        </p:txBody>
      </p:sp>
      <p:sp>
        <p:nvSpPr>
          <p:cNvPr id="8" name="矩形 7">
            <a:extLst>
              <a:ext uri="{FF2B5EF4-FFF2-40B4-BE49-F238E27FC236}"/>
            </a:extLst>
          </p:cNvPr>
          <p:cNvSpPr/>
          <p:nvPr/>
        </p:nvSpPr>
        <p:spPr>
          <a:xfrm>
            <a:off x="128588" y="4748213"/>
            <a:ext cx="1833562"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短期内成绩提高，业绩增加等实际好处</a:t>
            </a:r>
          </a:p>
        </p:txBody>
      </p:sp>
      <p:sp>
        <p:nvSpPr>
          <p:cNvPr id="9" name="矩形 8">
            <a:extLst>
              <a:ext uri="{FF2B5EF4-FFF2-40B4-BE49-F238E27FC236}"/>
            </a:extLst>
          </p:cNvPr>
          <p:cNvSpPr/>
          <p:nvPr/>
        </p:nvSpPr>
        <p:spPr>
          <a:xfrm>
            <a:off x="4840288" y="4406900"/>
            <a:ext cx="11811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进入文化殿堂，吸取文化成果</a:t>
            </a:r>
          </a:p>
        </p:txBody>
      </p:sp>
      <p:sp>
        <p:nvSpPr>
          <p:cNvPr id="10" name="矩形 9">
            <a:extLst>
              <a:ext uri="{FF2B5EF4-FFF2-40B4-BE49-F238E27FC236}"/>
            </a:extLst>
          </p:cNvPr>
          <p:cNvSpPr/>
          <p:nvPr/>
        </p:nvSpPr>
        <p:spPr>
          <a:xfrm>
            <a:off x="6327775" y="4406900"/>
            <a:ext cx="11811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让人们心灵丰盈，人生充满情趣</a:t>
            </a:r>
          </a:p>
        </p:txBody>
      </p:sp>
      <p:sp>
        <p:nvSpPr>
          <p:cNvPr id="11" name="矩形 10">
            <a:extLst>
              <a:ext uri="{FF2B5EF4-FFF2-40B4-BE49-F238E27FC236}"/>
            </a:extLst>
          </p:cNvPr>
          <p:cNvSpPr/>
          <p:nvPr/>
        </p:nvSpPr>
        <p:spPr>
          <a:xfrm>
            <a:off x="7815263" y="4406900"/>
            <a:ext cx="1179512"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培养审美情趣，诗意地栖居</a:t>
            </a:r>
          </a:p>
        </p:txBody>
      </p:sp>
      <p:sp>
        <p:nvSpPr>
          <p:cNvPr id="13" name="矩形 12">
            <a:extLst>
              <a:ext uri="{FF2B5EF4-FFF2-40B4-BE49-F238E27FC236}"/>
            </a:extLst>
          </p:cNvPr>
          <p:cNvSpPr/>
          <p:nvPr/>
        </p:nvSpPr>
        <p:spPr>
          <a:xfrm>
            <a:off x="2135188" y="4760913"/>
            <a:ext cx="2398712"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长此以往，人会变成只有死知识、无文化、无精神的畸形人。</a:t>
            </a:r>
          </a:p>
        </p:txBody>
      </p:sp>
      <p:cxnSp>
        <p:nvCxnSpPr>
          <p:cNvPr id="14" name="肘形连接符 13">
            <a:extLst>
              <a:ext uri="{FF2B5EF4-FFF2-40B4-BE49-F238E27FC236}"/>
            </a:extLst>
          </p:cNvPr>
          <p:cNvCxnSpPr>
            <a:stCxn id="4" idx="2"/>
            <a:endCxn id="6" idx="0"/>
          </p:cNvCxnSpPr>
          <p:nvPr/>
        </p:nvCxnSpPr>
        <p:spPr>
          <a:xfrm rot="5400000">
            <a:off x="3052763" y="1422400"/>
            <a:ext cx="1182688" cy="2097087"/>
          </a:xfrm>
          <a:prstGeom prst="bentConnector3">
            <a:avLst>
              <a:gd name="adj1" fmla="val 49973"/>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5" name="肘形连接符 14">
            <a:extLst>
              <a:ext uri="{FF2B5EF4-FFF2-40B4-BE49-F238E27FC236}"/>
            </a:extLst>
          </p:cNvPr>
          <p:cNvCxnSpPr>
            <a:stCxn id="4" idx="2"/>
            <a:endCxn id="7" idx="0"/>
          </p:cNvCxnSpPr>
          <p:nvPr/>
        </p:nvCxnSpPr>
        <p:spPr>
          <a:xfrm rot="5400000" flipV="1">
            <a:off x="5317331" y="1254919"/>
            <a:ext cx="1182688" cy="2432050"/>
          </a:xfrm>
          <a:prstGeom prst="bentConnector3">
            <a:avLst>
              <a:gd name="adj1" fmla="val 49973"/>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16" name="肘形连接符 15">
            <a:extLst>
              <a:ext uri="{FF2B5EF4-FFF2-40B4-BE49-F238E27FC236}"/>
            </a:extLst>
          </p:cNvPr>
          <p:cNvCxnSpPr>
            <a:cxnSpLocks/>
            <a:stCxn id="6" idx="2"/>
            <a:endCxn id="8" idx="0"/>
          </p:cNvCxnSpPr>
          <p:nvPr/>
        </p:nvCxnSpPr>
        <p:spPr>
          <a:xfrm rot="5400000">
            <a:off x="1344613" y="3497263"/>
            <a:ext cx="952500" cy="1549400"/>
          </a:xfrm>
          <a:prstGeom prst="bentConnector3">
            <a:avLst>
              <a:gd name="adj1" fmla="val 50000"/>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7" name="肘形连接符 16">
            <a:extLst>
              <a:ext uri="{FF2B5EF4-FFF2-40B4-BE49-F238E27FC236}"/>
            </a:extLst>
          </p:cNvPr>
          <p:cNvCxnSpPr>
            <a:cxnSpLocks/>
            <a:stCxn id="6" idx="2"/>
            <a:endCxn id="8" idx="0"/>
          </p:cNvCxnSpPr>
          <p:nvPr/>
        </p:nvCxnSpPr>
        <p:spPr>
          <a:xfrm rot="5400000">
            <a:off x="1344613" y="3497263"/>
            <a:ext cx="952500" cy="1549400"/>
          </a:xfrm>
          <a:prstGeom prst="bentConnector3">
            <a:avLst>
              <a:gd name="adj1" fmla="val 50000"/>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9" name="肘形连接符 28">
            <a:extLst>
              <a:ext uri="{FF2B5EF4-FFF2-40B4-BE49-F238E27FC236}"/>
            </a:extLst>
          </p:cNvPr>
          <p:cNvCxnSpPr>
            <a:stCxn id="7" idx="2"/>
            <a:endCxn id="9" idx="0"/>
          </p:cNvCxnSpPr>
          <p:nvPr/>
        </p:nvCxnSpPr>
        <p:spPr>
          <a:xfrm rot="5400000">
            <a:off x="5972175" y="3254376"/>
            <a:ext cx="611187" cy="1693862"/>
          </a:xfrm>
          <a:prstGeom prst="bentConnector3">
            <a:avLst>
              <a:gd name="adj1" fmla="val 50000"/>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30" name="肘形连接符 29">
            <a:extLst>
              <a:ext uri="{FF2B5EF4-FFF2-40B4-BE49-F238E27FC236}"/>
            </a:extLst>
          </p:cNvPr>
          <p:cNvCxnSpPr>
            <a:stCxn id="7" idx="2"/>
            <a:endCxn id="11" idx="0"/>
          </p:cNvCxnSpPr>
          <p:nvPr/>
        </p:nvCxnSpPr>
        <p:spPr>
          <a:xfrm>
            <a:off x="7019925" y="4106863"/>
            <a:ext cx="1385888" cy="300037"/>
          </a:xfrm>
          <a:prstGeom prst="bentConnector2">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32" name="直接箭头连接符 31">
            <a:extLst>
              <a:ext uri="{FF2B5EF4-FFF2-40B4-BE49-F238E27FC236}"/>
            </a:extLst>
          </p:cNvPr>
          <p:cNvCxnSpPr>
            <a:stCxn id="7" idx="2"/>
            <a:endCxn id="10" idx="0"/>
          </p:cNvCxnSpPr>
          <p:nvPr/>
        </p:nvCxnSpPr>
        <p:spPr>
          <a:xfrm>
            <a:off x="6915150" y="4132263"/>
            <a:ext cx="3175" cy="274637"/>
          </a:xfrm>
          <a:prstGeom prst="straightConnector1">
            <a:avLst/>
          </a:prstGeom>
          <a:ln>
            <a:tailEnd type="arrow" w="med" len="med"/>
          </a:ln>
        </p:spPr>
        <p:style>
          <a:lnRef idx="1">
            <a:schemeClr val="accent4"/>
          </a:lnRef>
          <a:fillRef idx="0">
            <a:schemeClr val="accent4"/>
          </a:fillRef>
          <a:effectRef idx="0">
            <a:schemeClr val="accent4"/>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标题 1"/>
          <p:cNvSpPr>
            <a:spLocks noGrp="1" noChangeArrowheads="1"/>
          </p:cNvSpPr>
          <p:nvPr>
            <p:ph type="title"/>
          </p:nvPr>
        </p:nvSpPr>
        <p:spPr/>
        <p:txBody>
          <a:bodyPr/>
          <a:lstStyle/>
          <a:p>
            <a:pPr eaLnBrk="1" hangingPunct="1"/>
            <a:r>
              <a:rPr lang="zh-CN" altLang="zh-CN" b="1" smtClean="0">
                <a:solidFill>
                  <a:srgbClr val="FF0000"/>
                </a:solidFill>
                <a:latin typeface="微软雅黑" pitchFamily="34" charset="-122"/>
                <a:ea typeface="微软雅黑" pitchFamily="34" charset="-122"/>
              </a:rPr>
              <a:t>环节二：复盘</a:t>
            </a:r>
            <a:endParaRPr lang="zh-CN" altLang="en-US" smtClean="0"/>
          </a:p>
        </p:txBody>
      </p:sp>
      <p:sp>
        <p:nvSpPr>
          <p:cNvPr id="13315" name="内容占位符 2"/>
          <p:cNvSpPr>
            <a:spLocks noGrp="1" noChangeArrowheads="1"/>
          </p:cNvSpPr>
          <p:nvPr>
            <p:ph idx="1"/>
          </p:nvPr>
        </p:nvSpPr>
        <p:spPr>
          <a:xfrm>
            <a:off x="0" y="1165225"/>
            <a:ext cx="8712200" cy="4525963"/>
          </a:xfrm>
        </p:spPr>
        <p:txBody>
          <a:bodyPr/>
          <a:lstStyle/>
          <a:p>
            <a:pPr eaLnBrk="1" hangingPunct="1">
              <a:lnSpc>
                <a:spcPct val="150000"/>
              </a:lnSpc>
            </a:pPr>
            <a:r>
              <a:rPr lang="zh-CN" altLang="en-US" sz="2400" b="1" dirty="0" smtClean="0"/>
              <a:t>【题目</a:t>
            </a:r>
            <a:r>
              <a:rPr lang="en-US" altLang="zh-CN" sz="2400" b="1" dirty="0" smtClean="0"/>
              <a:t>2</a:t>
            </a:r>
            <a:r>
              <a:rPr lang="zh-CN" altLang="en-US" sz="2400" b="1" dirty="0" smtClean="0"/>
              <a:t>】阅读下面的材料，根据要求写一篇不少于800字的文章。</a:t>
            </a:r>
          </a:p>
          <a:p>
            <a:pPr eaLnBrk="1" hangingPunct="1">
              <a:lnSpc>
                <a:spcPct val="150000"/>
              </a:lnSpc>
            </a:pPr>
            <a:r>
              <a:rPr lang="zh-CN" altLang="en-US" sz="2400" b="1" dirty="0" smtClean="0"/>
              <a:t>       在上海地铁上，一男子因随地吐痰遭到指责后，竟不停地用污言秽语和指责他的乘客对骂，一黑衣壮汉忍不住，拨开人群走到“吐痰男”跟前踢去一脚，吐痰男顿时安静下来，一语不发，此时，有出来劝架的乘客指责“黑衣男”：“打人是不对的。”更多的人则认可黑衣男的做法。这段视频被上传到网络后，引起更大范围、更多角度的讨论。</a:t>
            </a:r>
          </a:p>
          <a:p>
            <a:pPr eaLnBrk="1" hangingPunct="1"/>
            <a:r>
              <a:rPr lang="zh-CN" altLang="en-US" sz="2800" b="1" dirty="0" smtClean="0"/>
              <a:t>    </a:t>
            </a:r>
            <a:r>
              <a:rPr lang="zh-CN" altLang="en-US" sz="2800" b="1" dirty="0" smtClean="0">
                <a:solidFill>
                  <a:srgbClr val="FF0000"/>
                </a:solidFill>
              </a:rPr>
              <a:t>对于以上事情你怎么看？</a:t>
            </a:r>
            <a:endParaRPr lang="zh-CN" altLang="en-US" b="1" dirty="0" smtClean="0"/>
          </a:p>
          <a:p>
            <a:pPr eaLnBrk="1" hangingPunct="1"/>
            <a:endParaRPr lang="zh-CN" altLang="en-US"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标题 1"/>
          <p:cNvSpPr>
            <a:spLocks noGrp="1" noChangeArrowheads="1"/>
          </p:cNvSpPr>
          <p:nvPr>
            <p:ph type="title"/>
          </p:nvPr>
        </p:nvSpPr>
        <p:spPr>
          <a:xfrm>
            <a:off x="395288" y="-14288"/>
            <a:ext cx="8229600" cy="1143001"/>
          </a:xfrm>
        </p:spPr>
        <p:txBody>
          <a:bodyPr/>
          <a:lstStyle/>
          <a:p>
            <a:pPr eaLnBrk="1" hangingPunct="1"/>
            <a:r>
              <a:rPr lang="zh-CN" altLang="en-US" smtClean="0"/>
              <a:t>片段例文</a:t>
            </a:r>
          </a:p>
        </p:txBody>
      </p:sp>
      <p:sp>
        <p:nvSpPr>
          <p:cNvPr id="9218" name="内容占位符 2"/>
          <p:cNvSpPr>
            <a:spLocks noGrp="1" noChangeArrowheads="1"/>
          </p:cNvSpPr>
          <p:nvPr>
            <p:ph idx="1"/>
          </p:nvPr>
        </p:nvSpPr>
        <p:spPr>
          <a:xfrm>
            <a:off x="-107950" y="1052513"/>
            <a:ext cx="8856663" cy="4525962"/>
          </a:xfrm>
        </p:spPr>
        <p:txBody>
          <a:bodyPr/>
          <a:lstStyle/>
          <a:p>
            <a:pPr eaLnBrk="1" hangingPunct="1">
              <a:lnSpc>
                <a:spcPct val="150000"/>
              </a:lnSpc>
            </a:pPr>
            <a:r>
              <a:rPr lang="en-US" altLang="zh-CN" sz="2000" dirty="0" smtClean="0"/>
              <a:t> </a:t>
            </a:r>
            <a:r>
              <a:rPr lang="en-US" altLang="zh-CN" sz="2000" b="1" dirty="0" smtClean="0"/>
              <a:t>       </a:t>
            </a:r>
            <a:r>
              <a:rPr lang="zh-CN" altLang="en-US" sz="1800" b="1" dirty="0" smtClean="0">
                <a:solidFill>
                  <a:srgbClr val="FF0000"/>
                </a:solidFill>
              </a:rPr>
              <a:t>前段时间，地铁</a:t>
            </a:r>
            <a:r>
              <a:rPr lang="en-US" altLang="zh-CN" sz="1800" b="1" dirty="0" smtClean="0">
                <a:solidFill>
                  <a:srgbClr val="FF0000"/>
                </a:solidFill>
              </a:rPr>
              <a:t>“</a:t>
            </a:r>
            <a:r>
              <a:rPr lang="zh-CN" altLang="en-US" sz="1800" b="1" dirty="0" smtClean="0">
                <a:solidFill>
                  <a:srgbClr val="FF0000"/>
                </a:solidFill>
              </a:rPr>
              <a:t>渣男</a:t>
            </a:r>
            <a:r>
              <a:rPr lang="en-US" altLang="zh-CN" sz="1800" b="1" dirty="0" smtClean="0">
                <a:solidFill>
                  <a:srgbClr val="FF0000"/>
                </a:solidFill>
              </a:rPr>
              <a:t>”</a:t>
            </a:r>
            <a:r>
              <a:rPr lang="zh-CN" altLang="en-US" sz="1800" b="1" dirty="0" smtClean="0">
                <a:solidFill>
                  <a:srgbClr val="FF0000"/>
                </a:solidFill>
              </a:rPr>
              <a:t>被打的新闻在各大媒体上走红。在我看来，这是他自作自受，自食恶果。</a:t>
            </a:r>
          </a:p>
          <a:p>
            <a:pPr eaLnBrk="1" hangingPunct="1">
              <a:lnSpc>
                <a:spcPct val="150000"/>
              </a:lnSpc>
            </a:pPr>
            <a:r>
              <a:rPr lang="zh-CN" altLang="en-US" sz="1800" b="1" dirty="0" smtClean="0">
                <a:solidFill>
                  <a:srgbClr val="FF0000"/>
                </a:solidFill>
              </a:rPr>
              <a:t>        地铁是一个公共场所，它是一个对外开放的空间。作为社会的一员，在公共场所理应遵守公德，而他随地吐痰的行为不仅有损自身形象，更是不讲文明的表现。在被乘客指责后不仅没有丝毫抱歉和悔意，反而恶言相向，以致最终激怒</a:t>
            </a:r>
            <a:r>
              <a:rPr lang="en-US" altLang="zh-CN" sz="1800" b="1" dirty="0" smtClean="0">
                <a:solidFill>
                  <a:srgbClr val="FF0000"/>
                </a:solidFill>
              </a:rPr>
              <a:t>“</a:t>
            </a:r>
            <a:r>
              <a:rPr lang="zh-CN" altLang="en-US" sz="1800" b="1" dirty="0" smtClean="0">
                <a:solidFill>
                  <a:srgbClr val="FF0000"/>
                </a:solidFill>
              </a:rPr>
              <a:t>黑衣男</a:t>
            </a:r>
            <a:r>
              <a:rPr lang="en-US" altLang="zh-CN" sz="1800" b="1" dirty="0" smtClean="0">
                <a:solidFill>
                  <a:srgbClr val="FF0000"/>
                </a:solidFill>
              </a:rPr>
              <a:t>”</a:t>
            </a:r>
            <a:r>
              <a:rPr lang="zh-CN" altLang="en-US" sz="1800" b="1" dirty="0" smtClean="0">
                <a:solidFill>
                  <a:srgbClr val="FF0000"/>
                </a:solidFill>
              </a:rPr>
              <a:t>，白白挨了拳头。这完全是没有素质，违背公德而自食苦果。</a:t>
            </a:r>
          </a:p>
          <a:p>
            <a:pPr eaLnBrk="1" hangingPunct="1">
              <a:lnSpc>
                <a:spcPct val="150000"/>
              </a:lnSpc>
            </a:pPr>
            <a:r>
              <a:rPr lang="zh-CN" altLang="en-US" sz="1800" b="1" dirty="0" smtClean="0">
                <a:solidFill>
                  <a:srgbClr val="FF0000"/>
                </a:solidFill>
              </a:rPr>
              <a:t>        网友和媒体纷纷为</a:t>
            </a:r>
            <a:r>
              <a:rPr lang="en-US" altLang="zh-CN" sz="1800" b="1" dirty="0" smtClean="0">
                <a:solidFill>
                  <a:srgbClr val="FF0000"/>
                </a:solidFill>
              </a:rPr>
              <a:t>“</a:t>
            </a:r>
            <a:r>
              <a:rPr lang="zh-CN" altLang="en-US" sz="1800" b="1" dirty="0" smtClean="0">
                <a:solidFill>
                  <a:srgbClr val="FF0000"/>
                </a:solidFill>
              </a:rPr>
              <a:t>黑衣男</a:t>
            </a:r>
            <a:r>
              <a:rPr lang="en-US" altLang="zh-CN" sz="1800" b="1" dirty="0" smtClean="0">
                <a:solidFill>
                  <a:srgbClr val="FF0000"/>
                </a:solidFill>
              </a:rPr>
              <a:t>”</a:t>
            </a:r>
            <a:r>
              <a:rPr lang="zh-CN" altLang="en-US" sz="1800" b="1" dirty="0" smtClean="0">
                <a:solidFill>
                  <a:srgbClr val="FF0000"/>
                </a:solidFill>
              </a:rPr>
              <a:t>的</a:t>
            </a:r>
            <a:r>
              <a:rPr lang="en-US" altLang="zh-CN" sz="1800" b="1" dirty="0" smtClean="0">
                <a:solidFill>
                  <a:srgbClr val="FF0000"/>
                </a:solidFill>
              </a:rPr>
              <a:t>“</a:t>
            </a:r>
            <a:r>
              <a:rPr lang="zh-CN" altLang="en-US" sz="1800" b="1" dirty="0" smtClean="0">
                <a:solidFill>
                  <a:srgbClr val="FF0000"/>
                </a:solidFill>
              </a:rPr>
              <a:t>拔刀相助</a:t>
            </a:r>
            <a:r>
              <a:rPr lang="en-US" altLang="zh-CN" sz="1800" b="1" dirty="0" smtClean="0">
                <a:solidFill>
                  <a:srgbClr val="FF0000"/>
                </a:solidFill>
              </a:rPr>
              <a:t>”</a:t>
            </a:r>
            <a:r>
              <a:rPr lang="zh-CN" altLang="en-US" sz="1800" b="1" dirty="0" smtClean="0">
                <a:solidFill>
                  <a:srgbClr val="FF0000"/>
                </a:solidFill>
              </a:rPr>
              <a:t>叫好，在我看来，这代表了广大普通民众的情感和态度。上海是一个国际化大都市，地铁车厢非常整洁，它是一个城市对外的宣传窗口，作为身处其中的一员，自然有义务保持车厢的整洁。</a:t>
            </a:r>
            <a:r>
              <a:rPr lang="en-US" altLang="zh-CN" sz="1800" b="1" dirty="0" smtClean="0">
                <a:solidFill>
                  <a:srgbClr val="FF0000"/>
                </a:solidFill>
              </a:rPr>
              <a:t>“</a:t>
            </a:r>
            <a:r>
              <a:rPr lang="zh-CN" altLang="en-US" sz="1800" b="1" dirty="0" smtClean="0">
                <a:solidFill>
                  <a:srgbClr val="FF0000"/>
                </a:solidFill>
              </a:rPr>
              <a:t>渣男</a:t>
            </a:r>
            <a:r>
              <a:rPr lang="en-US" altLang="zh-CN" sz="1800" b="1" dirty="0" smtClean="0">
                <a:solidFill>
                  <a:srgbClr val="FF0000"/>
                </a:solidFill>
              </a:rPr>
              <a:t>”</a:t>
            </a:r>
            <a:r>
              <a:rPr lang="zh-CN" altLang="en-US" sz="1800" b="1" dirty="0" smtClean="0">
                <a:solidFill>
                  <a:srgbClr val="FF0000"/>
                </a:solidFill>
              </a:rPr>
              <a:t>在地铁吐痰有违公众的</a:t>
            </a:r>
            <a:r>
              <a:rPr lang="en-US" altLang="zh-CN" sz="1800" b="1" dirty="0" smtClean="0">
                <a:solidFill>
                  <a:srgbClr val="FF0000"/>
                </a:solidFill>
              </a:rPr>
              <a:t>“</a:t>
            </a:r>
            <a:r>
              <a:rPr lang="zh-CN" altLang="en-US" sz="1800" b="1" dirty="0" smtClean="0">
                <a:solidFill>
                  <a:srgbClr val="FF0000"/>
                </a:solidFill>
              </a:rPr>
              <a:t>爱上海，保持地铁车厢整洁</a:t>
            </a:r>
            <a:r>
              <a:rPr lang="en-US" altLang="zh-CN" sz="1800" b="1" dirty="0" smtClean="0">
                <a:solidFill>
                  <a:srgbClr val="FF0000"/>
                </a:solidFill>
              </a:rPr>
              <a:t>”</a:t>
            </a:r>
            <a:r>
              <a:rPr lang="zh-CN" altLang="en-US" sz="1800" b="1" dirty="0" smtClean="0">
                <a:solidFill>
                  <a:srgbClr val="FF0000"/>
                </a:solidFill>
              </a:rPr>
              <a:t>的意愿，所以，</a:t>
            </a:r>
            <a:r>
              <a:rPr lang="en-US" altLang="zh-CN" sz="1800" b="1" dirty="0" smtClean="0">
                <a:solidFill>
                  <a:srgbClr val="FF0000"/>
                </a:solidFill>
              </a:rPr>
              <a:t>“</a:t>
            </a:r>
            <a:r>
              <a:rPr lang="zh-CN" altLang="en-US" sz="1800" b="1" dirty="0" smtClean="0">
                <a:solidFill>
                  <a:srgbClr val="FF0000"/>
                </a:solidFill>
              </a:rPr>
              <a:t>渣男</a:t>
            </a:r>
            <a:r>
              <a:rPr lang="en-US" altLang="zh-CN" sz="1800" b="1" dirty="0" smtClean="0">
                <a:solidFill>
                  <a:srgbClr val="FF0000"/>
                </a:solidFill>
              </a:rPr>
              <a:t>”</a:t>
            </a:r>
            <a:r>
              <a:rPr lang="zh-CN" altLang="en-US" sz="1800" b="1" dirty="0" smtClean="0">
                <a:solidFill>
                  <a:srgbClr val="FF0000"/>
                </a:solidFill>
              </a:rPr>
              <a:t>事件走红媒体，大家纷纷为</a:t>
            </a:r>
            <a:r>
              <a:rPr lang="en-US" altLang="zh-CN" sz="1800" b="1" dirty="0" smtClean="0">
                <a:solidFill>
                  <a:srgbClr val="FF0000"/>
                </a:solidFill>
              </a:rPr>
              <a:t>“</a:t>
            </a:r>
            <a:r>
              <a:rPr lang="zh-CN" altLang="en-US" sz="1800" b="1" dirty="0" smtClean="0">
                <a:solidFill>
                  <a:srgbClr val="FF0000"/>
                </a:solidFill>
              </a:rPr>
              <a:t>黑衣男</a:t>
            </a:r>
            <a:r>
              <a:rPr lang="en-US" altLang="zh-CN" sz="1800" b="1" dirty="0" smtClean="0">
                <a:solidFill>
                  <a:srgbClr val="FF0000"/>
                </a:solidFill>
              </a:rPr>
              <a:t>”</a:t>
            </a:r>
            <a:r>
              <a:rPr lang="zh-CN" altLang="en-US" sz="1800" b="1" dirty="0" smtClean="0">
                <a:solidFill>
                  <a:srgbClr val="FF0000"/>
                </a:solidFill>
              </a:rPr>
              <a:t>点赞可以看做是正义对邪恶的战胜。</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 calcmode="lin" valueType="num">
                                      <p:cBhvr additive="base">
                                        <p:cTn id="7" dur="500" fill="hold"/>
                                        <p:tgtEl>
                                          <p:spTgt spid="92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8">
                                            <p:txEl>
                                              <p:pRg st="1" end="1"/>
                                            </p:txEl>
                                          </p:spTgt>
                                        </p:tgtEl>
                                        <p:attrNameLst>
                                          <p:attrName>style.visibility</p:attrName>
                                        </p:attrNameLst>
                                      </p:cBhvr>
                                      <p:to>
                                        <p:strVal val="visible"/>
                                      </p:to>
                                    </p:set>
                                    <p:anim calcmode="lin" valueType="num">
                                      <p:cBhvr additive="base">
                                        <p:cTn id="13" dur="500" fill="hold"/>
                                        <p:tgtEl>
                                          <p:spTgt spid="921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218">
                                            <p:txEl>
                                              <p:pRg st="2" end="2"/>
                                            </p:txEl>
                                          </p:spTgt>
                                        </p:tgtEl>
                                        <p:attrNameLst>
                                          <p:attrName>style.visibility</p:attrName>
                                        </p:attrNameLst>
                                      </p:cBhvr>
                                      <p:to>
                                        <p:strVal val="visible"/>
                                      </p:to>
                                    </p:set>
                                    <p:anim calcmode="lin" valueType="num">
                                      <p:cBhvr additive="base">
                                        <p:cTn id="19" dur="500" fill="hold"/>
                                        <p:tgtEl>
                                          <p:spTgt spid="921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1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标题 1"/>
          <p:cNvSpPr>
            <a:spLocks noGrp="1" noChangeArrowheads="1"/>
          </p:cNvSpPr>
          <p:nvPr>
            <p:ph type="title"/>
          </p:nvPr>
        </p:nvSpPr>
        <p:spPr>
          <a:xfrm>
            <a:off x="100013" y="606425"/>
            <a:ext cx="2744787" cy="1143000"/>
          </a:xfrm>
        </p:spPr>
        <p:txBody>
          <a:bodyPr/>
          <a:lstStyle/>
          <a:p>
            <a:pPr eaLnBrk="1" hangingPunct="1"/>
            <a:r>
              <a:rPr lang="zh-CN" altLang="en-US" smtClean="0"/>
              <a:t>思维复盘</a:t>
            </a:r>
          </a:p>
        </p:txBody>
      </p:sp>
      <p:sp>
        <p:nvSpPr>
          <p:cNvPr id="4" name="矩形 3">
            <a:extLst>
              <a:ext uri="{FF2B5EF4-FFF2-40B4-BE49-F238E27FC236}"/>
            </a:extLst>
          </p:cNvPr>
          <p:cNvSpPr/>
          <p:nvPr/>
        </p:nvSpPr>
        <p:spPr>
          <a:xfrm>
            <a:off x="3822700" y="560388"/>
            <a:ext cx="2055813" cy="733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2400" b="1" noProof="1">
                <a:solidFill>
                  <a:srgbClr val="FF0000"/>
                </a:solidFill>
              </a:rPr>
              <a:t>脚踢吐痰男</a:t>
            </a:r>
          </a:p>
        </p:txBody>
      </p:sp>
      <p:sp>
        <p:nvSpPr>
          <p:cNvPr id="6" name="矩形 5">
            <a:extLst>
              <a:ext uri="{FF2B5EF4-FFF2-40B4-BE49-F238E27FC236}"/>
            </a:extLst>
          </p:cNvPr>
          <p:cNvSpPr/>
          <p:nvPr/>
        </p:nvSpPr>
        <p:spPr>
          <a:xfrm>
            <a:off x="1370013" y="2574925"/>
            <a:ext cx="2451100" cy="733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自作自受，自食恶果</a:t>
            </a:r>
          </a:p>
        </p:txBody>
      </p:sp>
      <p:sp>
        <p:nvSpPr>
          <p:cNvPr id="7" name="矩形 6">
            <a:extLst>
              <a:ext uri="{FF2B5EF4-FFF2-40B4-BE49-F238E27FC236}"/>
            </a:extLst>
          </p:cNvPr>
          <p:cNvSpPr/>
          <p:nvPr/>
        </p:nvSpPr>
        <p:spPr>
          <a:xfrm>
            <a:off x="6435725" y="2574925"/>
            <a:ext cx="1379538" cy="733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b="1" noProof="1">
                <a:solidFill>
                  <a:srgbClr val="FF0000"/>
                </a:solidFill>
              </a:rPr>
              <a:t> </a:t>
            </a:r>
            <a:endParaRPr lang="zh-CN" altLang="en-US" b="1" noProof="1">
              <a:solidFill>
                <a:srgbClr val="FF0000"/>
              </a:solidFill>
            </a:endParaRPr>
          </a:p>
        </p:txBody>
      </p:sp>
      <p:sp>
        <p:nvSpPr>
          <p:cNvPr id="8" name="矩形 7">
            <a:extLst>
              <a:ext uri="{FF2B5EF4-FFF2-40B4-BE49-F238E27FC236}"/>
            </a:extLst>
          </p:cNvPr>
          <p:cNvSpPr/>
          <p:nvPr/>
        </p:nvSpPr>
        <p:spPr>
          <a:xfrm>
            <a:off x="180975" y="4432300"/>
            <a:ext cx="1833563" cy="706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地铁是公共空间</a:t>
            </a:r>
          </a:p>
        </p:txBody>
      </p:sp>
      <p:sp>
        <p:nvSpPr>
          <p:cNvPr id="9" name="矩形 8">
            <a:extLst>
              <a:ext uri="{FF2B5EF4-FFF2-40B4-BE49-F238E27FC236}"/>
            </a:extLst>
          </p:cNvPr>
          <p:cNvSpPr/>
          <p:nvPr/>
        </p:nvSpPr>
        <p:spPr>
          <a:xfrm>
            <a:off x="4840288" y="3844925"/>
            <a:ext cx="1181100" cy="935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itchFamily="34" charset="0"/>
              <a:buNone/>
            </a:pPr>
            <a:r>
              <a:rPr lang="zh-CN" altLang="en-US" b="1" noProof="1">
                <a:solidFill>
                  <a:srgbClr val="FF0000"/>
                </a:solidFill>
              </a:rPr>
              <a:t> </a:t>
            </a:r>
          </a:p>
        </p:txBody>
      </p:sp>
      <p:sp>
        <p:nvSpPr>
          <p:cNvPr id="10" name="矩形 9">
            <a:extLst>
              <a:ext uri="{FF2B5EF4-FFF2-40B4-BE49-F238E27FC236}"/>
            </a:extLst>
          </p:cNvPr>
          <p:cNvSpPr/>
          <p:nvPr/>
        </p:nvSpPr>
        <p:spPr>
          <a:xfrm>
            <a:off x="6435725" y="3721100"/>
            <a:ext cx="1181100" cy="10493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itchFamily="34" charset="0"/>
              <a:buNone/>
            </a:pPr>
            <a:r>
              <a:rPr lang="zh-CN" altLang="en-US" b="1" noProof="1">
                <a:solidFill>
                  <a:srgbClr val="FF0000"/>
                </a:solidFill>
              </a:rPr>
              <a:t> </a:t>
            </a:r>
          </a:p>
        </p:txBody>
      </p:sp>
      <p:sp>
        <p:nvSpPr>
          <p:cNvPr id="11" name="矩形 10">
            <a:extLst>
              <a:ext uri="{FF2B5EF4-FFF2-40B4-BE49-F238E27FC236}"/>
            </a:extLst>
          </p:cNvPr>
          <p:cNvSpPr/>
          <p:nvPr/>
        </p:nvSpPr>
        <p:spPr>
          <a:xfrm>
            <a:off x="7815263" y="3732213"/>
            <a:ext cx="1179512" cy="104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itchFamily="34" charset="0"/>
              <a:buNone/>
            </a:pPr>
            <a:r>
              <a:rPr lang="zh-CN" altLang="en-US" b="1" noProof="1">
                <a:solidFill>
                  <a:srgbClr val="FF0000"/>
                </a:solidFill>
              </a:rPr>
              <a:t> </a:t>
            </a:r>
          </a:p>
        </p:txBody>
      </p:sp>
      <p:sp>
        <p:nvSpPr>
          <p:cNvPr id="13" name="矩形 12">
            <a:extLst>
              <a:ext uri="{FF2B5EF4-FFF2-40B4-BE49-F238E27FC236}"/>
            </a:extLst>
          </p:cNvPr>
          <p:cNvSpPr/>
          <p:nvPr/>
        </p:nvSpPr>
        <p:spPr>
          <a:xfrm>
            <a:off x="2466975" y="4243388"/>
            <a:ext cx="1833563" cy="930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上海是国际化大都市</a:t>
            </a:r>
          </a:p>
        </p:txBody>
      </p:sp>
      <p:cxnSp>
        <p:nvCxnSpPr>
          <p:cNvPr id="14" name="肘形连接符 13">
            <a:extLst>
              <a:ext uri="{FF2B5EF4-FFF2-40B4-BE49-F238E27FC236}"/>
            </a:extLst>
          </p:cNvPr>
          <p:cNvCxnSpPr/>
          <p:nvPr/>
        </p:nvCxnSpPr>
        <p:spPr>
          <a:xfrm rot="5400000">
            <a:off x="2900363" y="1020763"/>
            <a:ext cx="1644650" cy="2254250"/>
          </a:xfrm>
          <a:prstGeom prst="bentConnector3">
            <a:avLst>
              <a:gd name="adj1" fmla="val 50000"/>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5" name="肘形连接符 14">
            <a:extLst>
              <a:ext uri="{FF2B5EF4-FFF2-40B4-BE49-F238E27FC236}"/>
            </a:extLst>
          </p:cNvPr>
          <p:cNvCxnSpPr/>
          <p:nvPr/>
        </p:nvCxnSpPr>
        <p:spPr>
          <a:xfrm rot="5400000" flipV="1">
            <a:off x="5244307" y="931069"/>
            <a:ext cx="1644650" cy="2433637"/>
          </a:xfrm>
          <a:prstGeom prst="bentConnector3">
            <a:avLst>
              <a:gd name="adj1" fmla="val 50000"/>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16" name="肘形连接符 15">
            <a:extLst>
              <a:ext uri="{FF2B5EF4-FFF2-40B4-BE49-F238E27FC236}"/>
            </a:extLst>
          </p:cNvPr>
          <p:cNvCxnSpPr/>
          <p:nvPr/>
        </p:nvCxnSpPr>
        <p:spPr>
          <a:xfrm rot="5400000">
            <a:off x="1100138" y="3057525"/>
            <a:ext cx="1439862" cy="1550988"/>
          </a:xfrm>
          <a:prstGeom prst="bentConnector3">
            <a:avLst>
              <a:gd name="adj1" fmla="val 50000"/>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7" name="肘形连接符 16">
            <a:extLst>
              <a:ext uri="{FF2B5EF4-FFF2-40B4-BE49-F238E27FC236}"/>
            </a:extLst>
          </p:cNvPr>
          <p:cNvCxnSpPr/>
          <p:nvPr/>
        </p:nvCxnSpPr>
        <p:spPr>
          <a:xfrm rot="5400000" flipV="1">
            <a:off x="2566194" y="3452019"/>
            <a:ext cx="820738" cy="762000"/>
          </a:xfrm>
          <a:prstGeom prst="bentConnector3">
            <a:avLst>
              <a:gd name="adj1" fmla="val 50000"/>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9" name="肘形连接符 28">
            <a:extLst>
              <a:ext uri="{FF2B5EF4-FFF2-40B4-BE49-F238E27FC236}"/>
            </a:extLst>
          </p:cNvPr>
          <p:cNvCxnSpPr/>
          <p:nvPr/>
        </p:nvCxnSpPr>
        <p:spPr>
          <a:xfrm rot="5400000">
            <a:off x="5768975" y="2581275"/>
            <a:ext cx="1098550" cy="1695450"/>
          </a:xfrm>
          <a:prstGeom prst="bentConnector3">
            <a:avLst>
              <a:gd name="adj1" fmla="val 50029"/>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30" name="肘形连接符 29">
            <a:extLst>
              <a:ext uri="{FF2B5EF4-FFF2-40B4-BE49-F238E27FC236}"/>
            </a:extLst>
          </p:cNvPr>
          <p:cNvCxnSpPr/>
          <p:nvPr/>
        </p:nvCxnSpPr>
        <p:spPr>
          <a:xfrm>
            <a:off x="7046913" y="3422650"/>
            <a:ext cx="1385887" cy="298450"/>
          </a:xfrm>
          <a:prstGeom prst="bentConnector2">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32" name="直接箭头连接符 31">
            <a:extLst>
              <a:ext uri="{FF2B5EF4-FFF2-40B4-BE49-F238E27FC236}"/>
            </a:extLst>
          </p:cNvPr>
          <p:cNvCxnSpPr/>
          <p:nvPr/>
        </p:nvCxnSpPr>
        <p:spPr>
          <a:xfrm>
            <a:off x="7124700" y="3422650"/>
            <a:ext cx="3175" cy="273050"/>
          </a:xfrm>
          <a:prstGeom prst="straightConnector1">
            <a:avLst/>
          </a:prstGeom>
          <a:ln>
            <a:tailEnd type="arrow" w="med" len="med"/>
          </a:ln>
        </p:spPr>
        <p:style>
          <a:lnRef idx="1">
            <a:schemeClr val="accent4"/>
          </a:lnRef>
          <a:fillRef idx="0">
            <a:schemeClr val="accent4"/>
          </a:fillRef>
          <a:effectRef idx="0">
            <a:schemeClr val="accent4"/>
          </a:effectRef>
          <a:fontRef idx="minor">
            <a:schemeClr val="tx1"/>
          </a:fontRef>
        </p:style>
      </p:cxnSp>
      <p:sp>
        <p:nvSpPr>
          <p:cNvPr id="3" name="文本框 2"/>
          <p:cNvSpPr txBox="1">
            <a:spLocks noChangeArrowheads="1"/>
          </p:cNvSpPr>
          <p:nvPr/>
        </p:nvSpPr>
        <p:spPr bwMode="auto">
          <a:xfrm>
            <a:off x="180975" y="5330825"/>
            <a:ext cx="8963025" cy="1417638"/>
          </a:xfrm>
          <a:prstGeom prst="rect">
            <a:avLst/>
          </a:prstGeom>
          <a:noFill/>
          <a:ln w="9525">
            <a:noFill/>
            <a:miter lim="800000"/>
            <a:headEnd/>
            <a:tailEnd/>
          </a:ln>
        </p:spPr>
        <p:txBody>
          <a:bodyPr>
            <a:spAutoFit/>
          </a:bodyPr>
          <a:lstStyle/>
          <a:p>
            <a:pPr eaLnBrk="1" hangingPunct="1">
              <a:lnSpc>
                <a:spcPct val="150000"/>
              </a:lnSpc>
            </a:pPr>
            <a:r>
              <a:rPr lang="zh-CN" altLang="en-US" sz="2000" b="1">
                <a:solidFill>
                  <a:srgbClr val="FF0000"/>
                </a:solidFill>
              </a:rPr>
              <a:t>复盘后结论</a:t>
            </a:r>
            <a:r>
              <a:rPr lang="zh-CN" altLang="en-US" sz="2000" b="1"/>
              <a:t>：该文对材料中的显性结果做了分析，虽然没有偏离材料，但是观点不明确，原因分析浮于表面，且</a:t>
            </a:r>
            <a:r>
              <a:rPr lang="en-US" altLang="zh-CN" sz="2000" b="1"/>
              <a:t>“</a:t>
            </a:r>
            <a:r>
              <a:rPr lang="zh-CN" altLang="en-US" sz="2000" b="1"/>
              <a:t>不文明乘客被打，打人者被赞</a:t>
            </a:r>
            <a:r>
              <a:rPr lang="en-US" altLang="zh-CN" sz="2000" b="1"/>
              <a:t>”</a:t>
            </a:r>
            <a:r>
              <a:rPr lang="zh-CN" altLang="en-US" sz="2000" b="1"/>
              <a:t>这样的导向将引发怎样的后果？这篇文章的思考力显然较弱</a:t>
            </a:r>
            <a:r>
              <a:rPr lang="zh-CN" altLang="en-US"/>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标题 1"/>
          <p:cNvSpPr>
            <a:spLocks noGrp="1" noChangeArrowheads="1"/>
          </p:cNvSpPr>
          <p:nvPr>
            <p:ph type="title"/>
          </p:nvPr>
        </p:nvSpPr>
        <p:spPr/>
        <p:txBody>
          <a:bodyPr/>
          <a:lstStyle/>
          <a:p>
            <a:pPr eaLnBrk="1" hangingPunct="1"/>
            <a:r>
              <a:rPr lang="en-US" altLang="zh-CN" smtClean="0"/>
              <a:t>【</a:t>
            </a:r>
            <a:r>
              <a:rPr lang="zh-CN" altLang="en-US" smtClean="0"/>
              <a:t>题目</a:t>
            </a:r>
            <a:r>
              <a:rPr lang="en-US" altLang="zh-CN" smtClean="0"/>
              <a:t>3】</a:t>
            </a:r>
            <a:endParaRPr lang="zh-CN" altLang="en-US" smtClean="0"/>
          </a:p>
        </p:txBody>
      </p:sp>
      <p:sp>
        <p:nvSpPr>
          <p:cNvPr id="11266" name="内容占位符 2"/>
          <p:cNvSpPr>
            <a:spLocks noGrp="1" noChangeArrowheads="1"/>
          </p:cNvSpPr>
          <p:nvPr>
            <p:ph idx="1"/>
          </p:nvPr>
        </p:nvSpPr>
        <p:spPr>
          <a:xfrm>
            <a:off x="34925" y="1165225"/>
            <a:ext cx="9109075" cy="4525963"/>
          </a:xfrm>
        </p:spPr>
        <p:txBody>
          <a:bodyPr/>
          <a:lstStyle/>
          <a:p>
            <a:pPr eaLnBrk="1" hangingPunct="1">
              <a:lnSpc>
                <a:spcPct val="150000"/>
              </a:lnSpc>
            </a:pPr>
            <a:r>
              <a:rPr lang="zh-CN" altLang="en-US" b="1" smtClean="0"/>
              <a:t>突围是指突破包围。现今社会</a:t>
            </a:r>
            <a:r>
              <a:rPr lang="en-US" altLang="zh-CN" b="1" smtClean="0"/>
              <a:t>“</a:t>
            </a:r>
            <a:r>
              <a:rPr lang="zh-CN" altLang="en-US" b="1" smtClean="0"/>
              <a:t>突围</a:t>
            </a:r>
            <a:r>
              <a:rPr lang="en-US" altLang="zh-CN" b="1" smtClean="0"/>
              <a:t>”</a:t>
            </a:r>
            <a:r>
              <a:rPr lang="zh-CN" altLang="en-US" b="1" smtClean="0"/>
              <a:t>无处不在，很多人会受到来自不同方面的不同程度的限制、围困，而</a:t>
            </a:r>
            <a:r>
              <a:rPr lang="en-US" altLang="zh-CN" b="1" smtClean="0"/>
              <a:t>“</a:t>
            </a:r>
            <a:r>
              <a:rPr lang="zh-CN" altLang="en-US" b="1" smtClean="0"/>
              <a:t>突围</a:t>
            </a:r>
            <a:r>
              <a:rPr lang="en-US" altLang="zh-CN" b="1" smtClean="0"/>
              <a:t>”</a:t>
            </a:r>
            <a:r>
              <a:rPr lang="zh-CN" altLang="en-US" b="1" smtClean="0"/>
              <a:t>是必须经历的过程。在你的周围也许正在进行许多的</a:t>
            </a:r>
            <a:r>
              <a:rPr lang="en-US" altLang="zh-CN" b="1" smtClean="0"/>
              <a:t>“</a:t>
            </a:r>
            <a:r>
              <a:rPr lang="zh-CN" altLang="en-US" b="1" smtClean="0"/>
              <a:t>突围</a:t>
            </a:r>
            <a:r>
              <a:rPr lang="en-US" altLang="zh-CN" b="1" smtClean="0"/>
              <a:t>”</a:t>
            </a:r>
            <a:r>
              <a:rPr lang="zh-CN" altLang="en-US" b="1" smtClean="0"/>
              <a:t>，或许，你也正在努力地</a:t>
            </a:r>
            <a:r>
              <a:rPr lang="en-US" altLang="zh-CN" b="1" smtClean="0"/>
              <a:t>“</a:t>
            </a:r>
            <a:r>
              <a:rPr lang="zh-CN" altLang="en-US" b="1" smtClean="0"/>
              <a:t>突围</a:t>
            </a:r>
            <a:r>
              <a:rPr lang="en-US" altLang="zh-CN" b="1" smtClean="0"/>
              <a:t>”</a:t>
            </a:r>
            <a:r>
              <a:rPr lang="zh-CN" altLang="en-US" b="1" smtClean="0"/>
              <a:t>中。</a:t>
            </a:r>
          </a:p>
          <a:p>
            <a:pPr eaLnBrk="1" hangingPunct="1">
              <a:lnSpc>
                <a:spcPct val="150000"/>
              </a:lnSpc>
            </a:pPr>
            <a:r>
              <a:rPr lang="zh-CN" altLang="en-US" b="1" smtClean="0"/>
              <a:t> 请以</a:t>
            </a:r>
            <a:r>
              <a:rPr lang="en-US" altLang="zh-CN" b="1" smtClean="0"/>
              <a:t>“</a:t>
            </a:r>
            <a:r>
              <a:rPr lang="zh-CN" altLang="en-US" b="1" smtClean="0"/>
              <a:t>突围</a:t>
            </a:r>
            <a:r>
              <a:rPr lang="en-US" altLang="zh-CN" b="1" smtClean="0"/>
              <a:t>”</a:t>
            </a:r>
            <a:r>
              <a:rPr lang="zh-CN" altLang="en-US" b="1" smtClean="0"/>
              <a:t>为话题写一篇文章，阐明你的观点。</a:t>
            </a:r>
            <a:endParaRPr lang="zh-CN" altLang="en-US" sz="2800" b="1"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 calcmode="lin" valueType="num">
                                      <p:cBhvr>
                                        <p:cTn id="7" dur="500" fill="hold"/>
                                        <p:tgtEl>
                                          <p:spTgt spid="11266">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1126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6">
                                            <p:txEl>
                                              <p:pRg st="1" end="1"/>
                                            </p:txEl>
                                          </p:spTgt>
                                        </p:tgtEl>
                                        <p:attrNameLst>
                                          <p:attrName>style.visibility</p:attrName>
                                        </p:attrNameLst>
                                      </p:cBhvr>
                                      <p:to>
                                        <p:strVal val="visible"/>
                                      </p:to>
                                    </p:set>
                                    <p:anim calcmode="lin" valueType="num">
                                      <p:cBhvr>
                                        <p:cTn id="13" dur="500" fill="hold"/>
                                        <p:tgtEl>
                                          <p:spTgt spid="11266">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1126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pPr eaLnBrk="1" hangingPunct="1"/>
            <a:r>
              <a:rPr lang="zh-CN" altLang="en-US" smtClean="0"/>
              <a:t>例文：</a:t>
            </a:r>
          </a:p>
        </p:txBody>
      </p:sp>
      <p:sp>
        <p:nvSpPr>
          <p:cNvPr id="17411" name="内容占位符 2"/>
          <p:cNvSpPr>
            <a:spLocks noGrp="1" noChangeArrowheads="1"/>
          </p:cNvSpPr>
          <p:nvPr>
            <p:ph idx="1"/>
          </p:nvPr>
        </p:nvSpPr>
        <p:spPr>
          <a:xfrm>
            <a:off x="395288" y="981075"/>
            <a:ext cx="8229600" cy="4525963"/>
          </a:xfrm>
        </p:spPr>
        <p:txBody>
          <a:bodyPr/>
          <a:lstStyle/>
          <a:p>
            <a:pPr eaLnBrk="1" hangingPunct="1">
              <a:lnSpc>
                <a:spcPct val="150000"/>
              </a:lnSpc>
            </a:pPr>
            <a:r>
              <a:rPr lang="en-US" altLang="zh-CN" sz="2400" b="1" smtClean="0"/>
              <a:t>                   </a:t>
            </a:r>
            <a:r>
              <a:rPr lang="zh-CN" altLang="en-US" sz="2000" b="1" smtClean="0">
                <a:solidFill>
                  <a:srgbClr val="FF0000"/>
                </a:solidFill>
                <a:latin typeface="微软雅黑" pitchFamily="34" charset="-122"/>
                <a:ea typeface="微软雅黑" pitchFamily="34" charset="-122"/>
              </a:rPr>
              <a:t>成为下一个</a:t>
            </a:r>
            <a:r>
              <a:rPr lang="en-US" altLang="zh-CN" sz="2000" b="1" smtClean="0">
                <a:solidFill>
                  <a:srgbClr val="FF0000"/>
                </a:solidFill>
                <a:latin typeface="微软雅黑" pitchFamily="34" charset="-122"/>
                <a:ea typeface="微软雅黑" pitchFamily="34" charset="-122"/>
              </a:rPr>
              <a:t>“</a:t>
            </a:r>
            <a:r>
              <a:rPr lang="zh-CN" altLang="en-US" sz="2000" b="1" smtClean="0">
                <a:solidFill>
                  <a:srgbClr val="FF0000"/>
                </a:solidFill>
                <a:latin typeface="微软雅黑" pitchFamily="34" charset="-122"/>
                <a:ea typeface="微软雅黑" pitchFamily="34" charset="-122"/>
              </a:rPr>
              <a:t>许三多</a:t>
            </a:r>
            <a:r>
              <a:rPr lang="en-US" altLang="zh-CN" sz="2000" b="1" smtClean="0">
                <a:solidFill>
                  <a:srgbClr val="FF0000"/>
                </a:solidFill>
                <a:latin typeface="微软雅黑" pitchFamily="34" charset="-122"/>
                <a:ea typeface="微软雅黑" pitchFamily="34" charset="-122"/>
              </a:rPr>
              <a:t>”</a:t>
            </a:r>
          </a:p>
          <a:p>
            <a:pPr eaLnBrk="1" hangingPunct="1">
              <a:lnSpc>
                <a:spcPct val="150000"/>
              </a:lnSpc>
            </a:pPr>
            <a:r>
              <a:rPr lang="zh-CN" altLang="en-US" sz="2000" b="1" smtClean="0">
                <a:solidFill>
                  <a:srgbClr val="FF0000"/>
                </a:solidFill>
              </a:rPr>
              <a:t>        一说到</a:t>
            </a:r>
            <a:r>
              <a:rPr lang="en-US" altLang="zh-CN" sz="2000" b="1" smtClean="0">
                <a:solidFill>
                  <a:srgbClr val="FF0000"/>
                </a:solidFill>
              </a:rPr>
              <a:t>“</a:t>
            </a:r>
            <a:r>
              <a:rPr lang="zh-CN" altLang="en-US" sz="2000" b="1" smtClean="0">
                <a:solidFill>
                  <a:srgbClr val="FF0000"/>
                </a:solidFill>
              </a:rPr>
              <a:t>突围</a:t>
            </a:r>
            <a:r>
              <a:rPr lang="en-US" altLang="zh-CN" sz="2000" b="1" smtClean="0">
                <a:solidFill>
                  <a:srgbClr val="FF0000"/>
                </a:solidFill>
              </a:rPr>
              <a:t>”</a:t>
            </a:r>
            <a:r>
              <a:rPr lang="zh-CN" altLang="en-US" sz="2000" b="1" smtClean="0">
                <a:solidFill>
                  <a:srgbClr val="FF0000"/>
                </a:solidFill>
              </a:rPr>
              <a:t>，脑子里的思绪便不听使唤地想到了《士兵突击》这部电视剧。剧中那个矮小、黝黑的许三多给我留下了深刻的印象。他从一个什么都不、什么都不懂、什么都不行的小士兵，突破重重限制和围困最终成为一名优秀战士！他用自己的实际行动告诉我们，突围就是挑战自我极限，挖掘自我最大的潜能。是的，我赞同这种看法！我们每个人活在世上，会受到来自不同方面、不同程度的包围，为了冲破这些，你就必须勇敢无畏地进行突围，当你成功后。你便会发现原来自己最大的潜能是被自己束缚了！每个人都有自己的极限和潜能，它们可能因为你的懒惰、你的安于平凡就被埋没了，只有当你奋起突围的时候，它们才会显现出最大的力量。这点我深有体会。</a:t>
            </a:r>
          </a:p>
          <a:p>
            <a:pPr eaLnBrk="1" hangingPunct="1"/>
            <a:endParaRPr lang="zh-CN" altLang="en-US" sz="2400" b="1"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内容占位符 2"/>
          <p:cNvSpPr>
            <a:spLocks noGrp="1" noChangeArrowheads="1"/>
          </p:cNvSpPr>
          <p:nvPr>
            <p:ph idx="1"/>
          </p:nvPr>
        </p:nvSpPr>
        <p:spPr>
          <a:xfrm>
            <a:off x="0" y="549275"/>
            <a:ext cx="9144000" cy="4525963"/>
          </a:xfrm>
        </p:spPr>
        <p:txBody>
          <a:bodyPr/>
          <a:lstStyle/>
          <a:p>
            <a:pPr eaLnBrk="1" hangingPunct="1">
              <a:lnSpc>
                <a:spcPct val="150000"/>
              </a:lnSpc>
            </a:pPr>
            <a:r>
              <a:rPr lang="en-US" altLang="zh-CN" sz="2400" b="1" smtClean="0"/>
              <a:t>       </a:t>
            </a:r>
            <a:r>
              <a:rPr lang="zh-CN" altLang="en-US" sz="2400" b="1" smtClean="0">
                <a:solidFill>
                  <a:srgbClr val="FF0000"/>
                </a:solidFill>
              </a:rPr>
              <a:t>作为一名高三的学生，高考便成为我生活的全部重心，学校、补习班、家三点一线的生活压得我喘不过气来，父母整天在耳畔唠叨着谁谁谁的儿子多有出息，谁家的女儿去年考取了什么名校</a:t>
            </a:r>
            <a:r>
              <a:rPr lang="en-US" altLang="zh-CN" sz="2400" b="1" smtClean="0">
                <a:solidFill>
                  <a:srgbClr val="FF0000"/>
                </a:solidFill>
              </a:rPr>
              <a:t>……</a:t>
            </a:r>
            <a:r>
              <a:rPr lang="zh-CN" altLang="en-US" sz="2400" b="1" smtClean="0">
                <a:solidFill>
                  <a:srgbClr val="FF0000"/>
                </a:solidFill>
              </a:rPr>
              <a:t>我行尸走肉般地生活着，学习着，似乎只活在自己的世界中。直到有一天，我听见一个声音在嘲笑说：</a:t>
            </a:r>
            <a:r>
              <a:rPr lang="en-US" altLang="zh-CN" sz="2400" b="1" smtClean="0">
                <a:solidFill>
                  <a:srgbClr val="FF0000"/>
                </a:solidFill>
              </a:rPr>
              <a:t>“</a:t>
            </a:r>
            <a:r>
              <a:rPr lang="zh-CN" altLang="en-US" sz="2400" b="1" smtClean="0">
                <a:solidFill>
                  <a:srgbClr val="FF0000"/>
                </a:solidFill>
              </a:rPr>
              <a:t>看看，她多用！我果然说得没错，她已经输了！</a:t>
            </a:r>
            <a:r>
              <a:rPr lang="en-US" altLang="zh-CN" sz="2400" b="1" smtClean="0">
                <a:solidFill>
                  <a:srgbClr val="FF0000"/>
                </a:solidFill>
              </a:rPr>
              <a:t>”</a:t>
            </a:r>
            <a:r>
              <a:rPr lang="zh-CN" altLang="en-US" sz="2400" b="1" smtClean="0">
                <a:solidFill>
                  <a:srgbClr val="FF0000"/>
                </a:solidFill>
              </a:rPr>
              <a:t>另一个声音急忙争辨说：</a:t>
            </a:r>
            <a:r>
              <a:rPr lang="en-US" altLang="zh-CN" sz="2400" b="1" smtClean="0">
                <a:solidFill>
                  <a:srgbClr val="FF0000"/>
                </a:solidFill>
              </a:rPr>
              <a:t>“</a:t>
            </a:r>
            <a:r>
              <a:rPr lang="zh-CN" altLang="en-US" sz="2400" b="1" smtClean="0">
                <a:solidFill>
                  <a:srgbClr val="FF0000"/>
                </a:solidFill>
              </a:rPr>
              <a:t>不，她还有我，我会给她力量，只要她挖掘我，我就一定要帮助她！</a:t>
            </a:r>
            <a:r>
              <a:rPr lang="en-US" altLang="zh-CN" sz="2400" b="1" smtClean="0">
                <a:solidFill>
                  <a:srgbClr val="FF0000"/>
                </a:solidFill>
              </a:rPr>
              <a:t>”</a:t>
            </a:r>
            <a:r>
              <a:rPr lang="zh-CN" altLang="en-US" sz="2400" b="1" smtClean="0">
                <a:solidFill>
                  <a:srgbClr val="FF0000"/>
                </a:solidFill>
              </a:rPr>
              <a:t>循声望去，我似乎看见了她的名字</a:t>
            </a:r>
            <a:r>
              <a:rPr lang="en-US" altLang="zh-CN" sz="2400" b="1" smtClean="0">
                <a:solidFill>
                  <a:srgbClr val="FF0000"/>
                </a:solidFill>
              </a:rPr>
              <a:t>——</a:t>
            </a:r>
            <a:r>
              <a:rPr lang="zh-CN" altLang="en-US" sz="2400" b="1" smtClean="0">
                <a:solidFill>
                  <a:srgbClr val="FF0000"/>
                </a:solidFill>
              </a:rPr>
              <a:t>潜能。是啊，我为什么要自暴自弃呢？我有什么比不上别人呢？脑子中他俩争吵不断，终于我向她们吼道：</a:t>
            </a:r>
            <a:r>
              <a:rPr lang="en-US" altLang="zh-CN" sz="2400" b="1" smtClean="0">
                <a:solidFill>
                  <a:srgbClr val="FF0000"/>
                </a:solidFill>
              </a:rPr>
              <a:t>“</a:t>
            </a:r>
            <a:r>
              <a:rPr lang="zh-CN" altLang="en-US" sz="2400" b="1" smtClean="0">
                <a:solidFill>
                  <a:srgbClr val="FF0000"/>
                </a:solidFill>
              </a:rPr>
              <a:t>我一定行！</a:t>
            </a:r>
            <a:r>
              <a:rPr lang="en-US" altLang="zh-CN" sz="2400" b="1" smtClean="0">
                <a:solidFill>
                  <a:srgbClr val="FF0000"/>
                </a:solidFill>
              </a:rPr>
              <a:t>”</a:t>
            </a:r>
            <a:r>
              <a:rPr lang="zh-CN" altLang="en-US" sz="2400" b="1" smtClean="0">
                <a:solidFill>
                  <a:srgbClr val="FF0000"/>
                </a:solidFill>
              </a:rPr>
              <a:t>于是周围一片寂静。</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内容占位符 2"/>
          <p:cNvSpPr>
            <a:spLocks noGrp="1" noChangeArrowheads="1"/>
          </p:cNvSpPr>
          <p:nvPr>
            <p:ph idx="1"/>
          </p:nvPr>
        </p:nvSpPr>
        <p:spPr>
          <a:xfrm>
            <a:off x="250825" y="765175"/>
            <a:ext cx="8713788" cy="4525963"/>
          </a:xfrm>
        </p:spPr>
        <p:txBody>
          <a:bodyPr/>
          <a:lstStyle/>
          <a:p>
            <a:pPr eaLnBrk="1" hangingPunct="1">
              <a:lnSpc>
                <a:spcPct val="150000"/>
              </a:lnSpc>
            </a:pPr>
            <a:r>
              <a:rPr lang="en-US" altLang="zh-CN" sz="2400" b="1" smtClean="0"/>
              <a:t>        </a:t>
            </a:r>
            <a:r>
              <a:rPr lang="zh-CN" altLang="en-US" sz="2000" b="1" smtClean="0">
                <a:solidFill>
                  <a:srgbClr val="FF0000"/>
                </a:solidFill>
              </a:rPr>
              <a:t>现在的我不再有高考的负担，我只是每天快乐地学习着，尽自己最大的力学习着，我不再去想别人的流言蜚语，不再在意别人的看法，我只是很努力地在挖掘那个能给我力量的人！</a:t>
            </a:r>
          </a:p>
          <a:p>
            <a:pPr eaLnBrk="1" hangingPunct="1">
              <a:lnSpc>
                <a:spcPct val="150000"/>
              </a:lnSpc>
            </a:pPr>
            <a:r>
              <a:rPr lang="zh-CN" altLang="en-US" sz="2000" b="1" smtClean="0">
                <a:solidFill>
                  <a:srgbClr val="FF0000"/>
                </a:solidFill>
              </a:rPr>
              <a:t>       其实我们每个人的骨子里都有一种冲动和一股莫名的力量，当你被困难限制住时，他们会悄悄躲在你身后，一旦你发现了他们，他们便会义无反顾地冲出来帮助你。</a:t>
            </a:r>
          </a:p>
          <a:p>
            <a:pPr eaLnBrk="1" hangingPunct="1">
              <a:lnSpc>
                <a:spcPct val="150000"/>
              </a:lnSpc>
            </a:pPr>
            <a:r>
              <a:rPr lang="zh-CN" altLang="en-US" sz="2000" b="1" smtClean="0">
                <a:solidFill>
                  <a:srgbClr val="FF0000"/>
                </a:solidFill>
              </a:rPr>
              <a:t>       正如《士兵突击》中的许三多一样，他靠着自己的力量学会了许多军政常识，完成了许多原本不可能完成的训练，他挑战了自己的极限，挖掘了最大的潜能，最后他成功了！   </a:t>
            </a:r>
          </a:p>
          <a:p>
            <a:pPr eaLnBrk="1" hangingPunct="1">
              <a:lnSpc>
                <a:spcPct val="150000"/>
              </a:lnSpc>
            </a:pPr>
            <a:r>
              <a:rPr lang="zh-CN" altLang="en-US" sz="2000" b="1" smtClean="0">
                <a:solidFill>
                  <a:srgbClr val="FF0000"/>
                </a:solidFill>
              </a:rPr>
              <a:t>       我相信只要不畏惧，不退缩，我们每个人都能成为</a:t>
            </a:r>
            <a:r>
              <a:rPr lang="en-US" altLang="zh-CN" sz="2000" b="1" smtClean="0">
                <a:solidFill>
                  <a:srgbClr val="FF0000"/>
                </a:solidFill>
              </a:rPr>
              <a:t>“</a:t>
            </a:r>
            <a:r>
              <a:rPr lang="zh-CN" altLang="en-US" sz="2000" b="1" smtClean="0">
                <a:solidFill>
                  <a:srgbClr val="FF0000"/>
                </a:solidFill>
              </a:rPr>
              <a:t>许三多</a:t>
            </a:r>
            <a:r>
              <a:rPr lang="en-US" altLang="zh-CN" sz="2000" b="1" smtClean="0">
                <a:solidFill>
                  <a:srgbClr val="FF0000"/>
                </a:solidFill>
              </a:rPr>
              <a:t>”</a:t>
            </a:r>
            <a:r>
              <a:rPr lang="zh-CN" altLang="en-US" sz="2000" b="1" smtClean="0">
                <a:solidFill>
                  <a:srgbClr val="FF0000"/>
                </a:solidFill>
              </a:rPr>
              <a: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标题 1"/>
          <p:cNvSpPr>
            <a:spLocks noGrp="1" noChangeArrowheads="1"/>
          </p:cNvSpPr>
          <p:nvPr>
            <p:ph type="title"/>
          </p:nvPr>
        </p:nvSpPr>
        <p:spPr/>
        <p:txBody>
          <a:bodyPr/>
          <a:lstStyle/>
          <a:p>
            <a:pPr eaLnBrk="1" hangingPunct="1"/>
            <a:r>
              <a:rPr lang="zh-CN" altLang="en-US" smtClean="0"/>
              <a:t>思维复盘</a:t>
            </a:r>
          </a:p>
        </p:txBody>
      </p:sp>
      <p:sp>
        <p:nvSpPr>
          <p:cNvPr id="4" name="圆角矩形 3">
            <a:extLst>
              <a:ext uri="{FF2B5EF4-FFF2-40B4-BE49-F238E27FC236}"/>
            </a:extLst>
          </p:cNvPr>
          <p:cNvSpPr/>
          <p:nvPr/>
        </p:nvSpPr>
        <p:spPr>
          <a:xfrm>
            <a:off x="808038" y="1600200"/>
            <a:ext cx="914400" cy="27209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突围就是挑战自我极限，挖掘自我最大的潜能</a:t>
            </a:r>
          </a:p>
        </p:txBody>
      </p:sp>
      <p:sp>
        <p:nvSpPr>
          <p:cNvPr id="5" name="圆角矩形 4">
            <a:extLst>
              <a:ext uri="{FF2B5EF4-FFF2-40B4-BE49-F238E27FC236}"/>
            </a:extLst>
          </p:cNvPr>
          <p:cNvSpPr/>
          <p:nvPr/>
        </p:nvSpPr>
        <p:spPr>
          <a:xfrm>
            <a:off x="2514600" y="1600200"/>
            <a:ext cx="914400" cy="27209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人生在世会受到各种各样的围困</a:t>
            </a:r>
          </a:p>
        </p:txBody>
      </p:sp>
      <p:sp>
        <p:nvSpPr>
          <p:cNvPr id="6" name="圆角矩形 5">
            <a:extLst>
              <a:ext uri="{FF2B5EF4-FFF2-40B4-BE49-F238E27FC236}"/>
            </a:extLst>
          </p:cNvPr>
          <p:cNvSpPr/>
          <p:nvPr/>
        </p:nvSpPr>
        <p:spPr>
          <a:xfrm>
            <a:off x="4114800" y="1674813"/>
            <a:ext cx="914400" cy="26082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我作为高三的学生受到各种围困，无法发挥潜能</a:t>
            </a:r>
          </a:p>
        </p:txBody>
      </p:sp>
      <p:sp>
        <p:nvSpPr>
          <p:cNvPr id="7" name="圆角矩形 6">
            <a:extLst>
              <a:ext uri="{FF2B5EF4-FFF2-40B4-BE49-F238E27FC236}"/>
            </a:extLst>
          </p:cNvPr>
          <p:cNvSpPr/>
          <p:nvPr/>
        </p:nvSpPr>
        <p:spPr>
          <a:xfrm>
            <a:off x="7402513" y="1600200"/>
            <a:ext cx="914400" cy="26066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每个人在围困中都有潜在的冲破限制的能力</a:t>
            </a:r>
          </a:p>
        </p:txBody>
      </p:sp>
      <p:sp>
        <p:nvSpPr>
          <p:cNvPr id="8" name="圆角矩形 7">
            <a:extLst>
              <a:ext uri="{FF2B5EF4-FFF2-40B4-BE49-F238E27FC236}"/>
            </a:extLst>
          </p:cNvPr>
          <p:cNvSpPr/>
          <p:nvPr/>
        </p:nvSpPr>
        <p:spPr>
          <a:xfrm>
            <a:off x="5651500" y="1600200"/>
            <a:ext cx="914400" cy="2608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我要尽最大努力挖掘自己的潜能</a:t>
            </a:r>
          </a:p>
        </p:txBody>
      </p:sp>
      <p:cxnSp>
        <p:nvCxnSpPr>
          <p:cNvPr id="9" name="直接箭头连接符 8">
            <a:extLst>
              <a:ext uri="{FF2B5EF4-FFF2-40B4-BE49-F238E27FC236}"/>
            </a:extLst>
          </p:cNvPr>
          <p:cNvCxnSpPr>
            <a:stCxn id="4" idx="3"/>
            <a:endCxn id="5" idx="1"/>
          </p:cNvCxnSpPr>
          <p:nvPr/>
        </p:nvCxnSpPr>
        <p:spPr>
          <a:xfrm>
            <a:off x="1722438" y="2960688"/>
            <a:ext cx="792162" cy="0"/>
          </a:xfrm>
          <a:prstGeom prst="straightConnector1">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12" name="直接箭头连接符 11">
            <a:extLst>
              <a:ext uri="{FF2B5EF4-FFF2-40B4-BE49-F238E27FC236}"/>
            </a:extLst>
          </p:cNvPr>
          <p:cNvCxnSpPr>
            <a:stCxn id="4" idx="3"/>
            <a:endCxn id="5" idx="1"/>
          </p:cNvCxnSpPr>
          <p:nvPr/>
        </p:nvCxnSpPr>
        <p:spPr>
          <a:xfrm>
            <a:off x="3429000" y="2978150"/>
            <a:ext cx="865188" cy="0"/>
          </a:xfrm>
          <a:prstGeom prst="straightConnector1">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15" name="直接箭头连接符 14">
            <a:extLst>
              <a:ext uri="{FF2B5EF4-FFF2-40B4-BE49-F238E27FC236}"/>
            </a:extLst>
          </p:cNvPr>
          <p:cNvCxnSpPr>
            <a:stCxn id="6" idx="3"/>
            <a:endCxn id="5" idx="1"/>
          </p:cNvCxnSpPr>
          <p:nvPr/>
        </p:nvCxnSpPr>
        <p:spPr>
          <a:xfrm>
            <a:off x="5029200" y="2978150"/>
            <a:ext cx="622300" cy="19050"/>
          </a:xfrm>
          <a:prstGeom prst="straightConnector1">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16" name="直接箭头连接符 15">
            <a:extLst>
              <a:ext uri="{FF2B5EF4-FFF2-40B4-BE49-F238E27FC236}"/>
            </a:extLst>
          </p:cNvPr>
          <p:cNvCxnSpPr>
            <a:stCxn id="8" idx="3"/>
            <a:endCxn id="5" idx="1"/>
          </p:cNvCxnSpPr>
          <p:nvPr/>
        </p:nvCxnSpPr>
        <p:spPr>
          <a:xfrm>
            <a:off x="6565900" y="2905125"/>
            <a:ext cx="669925" cy="19050"/>
          </a:xfrm>
          <a:prstGeom prst="straightConnector1">
            <a:avLst/>
          </a:prstGeom>
          <a:ln>
            <a:tailEnd type="arrow" w="med" len="med"/>
          </a:ln>
        </p:spPr>
        <p:style>
          <a:lnRef idx="1">
            <a:schemeClr val="accent4"/>
          </a:lnRef>
          <a:fillRef idx="0">
            <a:schemeClr val="accent4"/>
          </a:fillRef>
          <a:effectRef idx="0">
            <a:schemeClr val="accent4"/>
          </a:effectRef>
          <a:fontRef idx="minor">
            <a:schemeClr val="tx1"/>
          </a:fontRef>
        </p:style>
      </p:cxnSp>
      <p:sp>
        <p:nvSpPr>
          <p:cNvPr id="17" name="文本框 16"/>
          <p:cNvSpPr txBox="1">
            <a:spLocks noChangeArrowheads="1"/>
          </p:cNvSpPr>
          <p:nvPr/>
        </p:nvSpPr>
        <p:spPr bwMode="auto">
          <a:xfrm>
            <a:off x="254000" y="4722813"/>
            <a:ext cx="8639175" cy="1128712"/>
          </a:xfrm>
          <a:prstGeom prst="rect">
            <a:avLst/>
          </a:prstGeom>
          <a:noFill/>
          <a:ln w="9525">
            <a:noFill/>
            <a:miter lim="800000"/>
            <a:headEnd/>
            <a:tailEnd/>
          </a:ln>
        </p:spPr>
        <p:txBody>
          <a:bodyPr>
            <a:spAutoFit/>
          </a:bodyPr>
          <a:lstStyle/>
          <a:p>
            <a:pPr eaLnBrk="1" hangingPunct="1">
              <a:lnSpc>
                <a:spcPct val="150000"/>
              </a:lnSpc>
            </a:pPr>
            <a:r>
              <a:rPr lang="zh-CN" altLang="en-US" sz="2400" b="1">
                <a:solidFill>
                  <a:srgbClr val="FF0000"/>
                </a:solidFill>
              </a:rPr>
              <a:t>复盘评价</a:t>
            </a:r>
            <a:r>
              <a:rPr lang="zh-CN" altLang="en-US" sz="2400" b="1"/>
              <a:t>：本文复盘后根本不具备金字塔原理，分析浮于表面，论证乏力，是一篇失败的文章。</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标题 1"/>
          <p:cNvSpPr>
            <a:spLocks noGrp="1" noChangeArrowheads="1"/>
          </p:cNvSpPr>
          <p:nvPr>
            <p:ph type="title"/>
          </p:nvPr>
        </p:nvSpPr>
        <p:spPr/>
        <p:txBody>
          <a:bodyPr/>
          <a:lstStyle/>
          <a:p>
            <a:pPr eaLnBrk="1" hangingPunct="1"/>
            <a:r>
              <a:rPr lang="zh-CN" altLang="zh-CN" b="1" smtClean="0">
                <a:solidFill>
                  <a:srgbClr val="FF0000"/>
                </a:solidFill>
                <a:latin typeface="微软雅黑" pitchFamily="34" charset="-122"/>
                <a:ea typeface="微软雅黑" pitchFamily="34" charset="-122"/>
              </a:rPr>
              <a:t>环节三：演练</a:t>
            </a:r>
            <a:endParaRPr lang="zh-CN" altLang="en-US" smtClean="0"/>
          </a:p>
        </p:txBody>
      </p:sp>
      <p:sp>
        <p:nvSpPr>
          <p:cNvPr id="11266" name="内容占位符 2"/>
          <p:cNvSpPr>
            <a:spLocks noGrp="1" noChangeArrowheads="1"/>
          </p:cNvSpPr>
          <p:nvPr>
            <p:ph idx="1"/>
          </p:nvPr>
        </p:nvSpPr>
        <p:spPr>
          <a:xfrm>
            <a:off x="96838" y="1165225"/>
            <a:ext cx="9036050" cy="4525963"/>
          </a:xfrm>
        </p:spPr>
        <p:txBody>
          <a:bodyPr/>
          <a:lstStyle/>
          <a:p>
            <a:pPr eaLnBrk="1" hangingPunct="1">
              <a:lnSpc>
                <a:spcPct val="150000"/>
              </a:lnSpc>
            </a:pPr>
            <a:r>
              <a:rPr lang="zh-CN" altLang="en-US" sz="2800" b="1" smtClean="0"/>
              <a:t>【题目</a:t>
            </a:r>
            <a:r>
              <a:rPr lang="en-US" altLang="zh-CN" sz="2800" b="1" smtClean="0"/>
              <a:t>3</a:t>
            </a:r>
            <a:r>
              <a:rPr lang="zh-CN" altLang="en-US" sz="2800" b="1" smtClean="0"/>
              <a:t>】突围是指突破包围。现今社会</a:t>
            </a:r>
            <a:r>
              <a:rPr lang="en-US" altLang="zh-CN" sz="2800" b="1" smtClean="0"/>
              <a:t>“</a:t>
            </a:r>
            <a:r>
              <a:rPr lang="zh-CN" altLang="en-US" sz="2800" b="1" smtClean="0"/>
              <a:t>突围</a:t>
            </a:r>
            <a:r>
              <a:rPr lang="en-US" altLang="zh-CN" sz="2800" b="1" smtClean="0"/>
              <a:t>”</a:t>
            </a:r>
            <a:r>
              <a:rPr lang="zh-CN" altLang="en-US" sz="2800" b="1" smtClean="0"/>
              <a:t>无处不在，很多人会受到来自不同方面的不同程度的限制、围困，而</a:t>
            </a:r>
            <a:r>
              <a:rPr lang="en-US" altLang="zh-CN" sz="2800" b="1" smtClean="0"/>
              <a:t>“</a:t>
            </a:r>
            <a:r>
              <a:rPr lang="zh-CN" altLang="en-US" sz="2800" b="1" smtClean="0"/>
              <a:t>突围</a:t>
            </a:r>
            <a:r>
              <a:rPr lang="en-US" altLang="zh-CN" sz="2800" b="1" smtClean="0"/>
              <a:t>”</a:t>
            </a:r>
            <a:r>
              <a:rPr lang="zh-CN" altLang="en-US" sz="2800" b="1" smtClean="0"/>
              <a:t>是必须经历的过程。在你的周围也许正在进行许多的</a:t>
            </a:r>
            <a:r>
              <a:rPr lang="en-US" altLang="zh-CN" sz="2800" b="1" smtClean="0"/>
              <a:t>“</a:t>
            </a:r>
            <a:r>
              <a:rPr lang="zh-CN" altLang="en-US" sz="2800" b="1" smtClean="0"/>
              <a:t>突围</a:t>
            </a:r>
            <a:r>
              <a:rPr lang="en-US" altLang="zh-CN" sz="2800" b="1" smtClean="0"/>
              <a:t>”</a:t>
            </a:r>
            <a:r>
              <a:rPr lang="zh-CN" altLang="en-US" sz="2800" b="1" smtClean="0"/>
              <a:t>，或许，你也正在努力地</a:t>
            </a:r>
            <a:r>
              <a:rPr lang="en-US" altLang="zh-CN" sz="2800" b="1" smtClean="0"/>
              <a:t>“</a:t>
            </a:r>
            <a:r>
              <a:rPr lang="zh-CN" altLang="en-US" sz="2800" b="1" smtClean="0"/>
              <a:t>突围</a:t>
            </a:r>
            <a:r>
              <a:rPr lang="en-US" altLang="zh-CN" sz="2800" b="1" smtClean="0"/>
              <a:t>”</a:t>
            </a:r>
            <a:r>
              <a:rPr lang="zh-CN" altLang="en-US" sz="2800" b="1" smtClean="0"/>
              <a:t>中。</a:t>
            </a:r>
          </a:p>
          <a:p>
            <a:pPr eaLnBrk="1" hangingPunct="1">
              <a:lnSpc>
                <a:spcPct val="150000"/>
              </a:lnSpc>
            </a:pPr>
            <a:r>
              <a:rPr lang="zh-CN" altLang="en-US" sz="2800" b="1" smtClean="0"/>
              <a:t> 对于</a:t>
            </a:r>
            <a:r>
              <a:rPr lang="en-US" altLang="zh-CN" sz="2800" b="1" smtClean="0"/>
              <a:t>“</a:t>
            </a:r>
            <a:r>
              <a:rPr lang="zh-CN" altLang="en-US" sz="2800" b="1" smtClean="0"/>
              <a:t>突围</a:t>
            </a:r>
            <a:r>
              <a:rPr lang="en-US" altLang="zh-CN" sz="2800" b="1" smtClean="0"/>
              <a:t>”</a:t>
            </a:r>
            <a:r>
              <a:rPr lang="zh-CN" altLang="en-US" sz="2800" b="1" smtClean="0"/>
              <a:t>，你有怎样的思考与联想？尝试将自己的思考用金字塔原理展示出来。</a:t>
            </a:r>
          </a:p>
          <a:p>
            <a:pPr eaLnBrk="1" hangingPunct="1">
              <a:lnSpc>
                <a:spcPct val="150000"/>
              </a:lnSpc>
            </a:pPr>
            <a:r>
              <a:rPr lang="zh-CN" altLang="en-US" sz="2800" b="1" smtClean="0">
                <a:solidFill>
                  <a:srgbClr val="FF0000"/>
                </a:solidFill>
              </a:rPr>
              <a:t> 提示：追问结果的角度，也可以参照五</a:t>
            </a:r>
            <a:r>
              <a:rPr lang="en-US" altLang="zh-CN" sz="2800" b="1" smtClean="0">
                <a:solidFill>
                  <a:srgbClr val="FF0000"/>
                </a:solidFill>
              </a:rPr>
              <a:t>M</a:t>
            </a:r>
            <a:r>
              <a:rPr lang="zh-CN" altLang="en-US" sz="2800" b="1" smtClean="0">
                <a:solidFill>
                  <a:srgbClr val="FF0000"/>
                </a:solidFill>
              </a:rPr>
              <a:t>法。</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 calcmode="lin" valueType="num">
                                      <p:cBhvr additive="base">
                                        <p:cTn id="7" dur="500" fill="hold"/>
                                        <p:tgtEl>
                                          <p:spTgt spid="1126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6">
                                            <p:txEl>
                                              <p:pRg st="1" end="1"/>
                                            </p:txEl>
                                          </p:spTgt>
                                        </p:tgtEl>
                                        <p:attrNameLst>
                                          <p:attrName>style.visibility</p:attrName>
                                        </p:attrNameLst>
                                      </p:cBhvr>
                                      <p:to>
                                        <p:strVal val="visible"/>
                                      </p:to>
                                    </p:set>
                                    <p:anim calcmode="lin" valueType="num">
                                      <p:cBhvr additive="base">
                                        <p:cTn id="13" dur="500" fill="hold"/>
                                        <p:tgtEl>
                                          <p:spTgt spid="1126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6">
                                            <p:txEl>
                                              <p:pRg st="2" end="2"/>
                                            </p:txEl>
                                          </p:spTgt>
                                        </p:tgtEl>
                                        <p:attrNameLst>
                                          <p:attrName>style.visibility</p:attrName>
                                        </p:attrNameLst>
                                      </p:cBhvr>
                                      <p:to>
                                        <p:strVal val="visible"/>
                                      </p:to>
                                    </p:set>
                                    <p:anim calcmode="lin" valueType="num">
                                      <p:cBhvr additive="base">
                                        <p:cTn id="19" dur="500" fill="hold"/>
                                        <p:tgtEl>
                                          <p:spTgt spid="1126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标题 3073"/>
          <p:cNvSpPr>
            <a:spLocks noGrp="1" noChangeArrowheads="1"/>
          </p:cNvSpPr>
          <p:nvPr>
            <p:ph type="ctrTitle"/>
          </p:nvPr>
        </p:nvSpPr>
        <p:spPr>
          <a:xfrm>
            <a:off x="539750" y="1628775"/>
            <a:ext cx="7772400" cy="2909888"/>
          </a:xfrm>
        </p:spPr>
        <p:txBody>
          <a:bodyPr anchor="ctr"/>
          <a:lstStyle/>
          <a:p>
            <a:pPr eaLnBrk="1" hangingPunct="1">
              <a:lnSpc>
                <a:spcPct val="150000"/>
              </a:lnSpc>
            </a:pPr>
            <a:r>
              <a:rPr lang="zh-CN" altLang="zh-CN" sz="6000" b="1" smtClean="0"/>
              <a:t>小作文专题</a:t>
            </a:r>
            <a:r>
              <a:rPr lang="en-US" altLang="zh-CN" sz="6000" b="1" smtClean="0"/>
              <a:t>03</a:t>
            </a:r>
            <a:br>
              <a:rPr lang="en-US" altLang="zh-CN" sz="6000" b="1" smtClean="0"/>
            </a:br>
            <a:r>
              <a:rPr lang="zh-CN" altLang="zh-CN" sz="4400" b="1" smtClean="0"/>
              <a:t>金字塔追究结果</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标题 1"/>
          <p:cNvSpPr>
            <a:spLocks noGrp="1" noChangeArrowheads="1"/>
          </p:cNvSpPr>
          <p:nvPr>
            <p:ph type="title"/>
          </p:nvPr>
        </p:nvSpPr>
        <p:spPr>
          <a:xfrm>
            <a:off x="422275" y="-44450"/>
            <a:ext cx="8229600" cy="1143000"/>
          </a:xfrm>
        </p:spPr>
        <p:txBody>
          <a:bodyPr/>
          <a:lstStyle/>
          <a:p>
            <a:pPr eaLnBrk="1" hangingPunct="1"/>
            <a:r>
              <a:rPr lang="zh-CN" altLang="en-US" smtClean="0"/>
              <a:t>五</a:t>
            </a:r>
            <a:r>
              <a:rPr lang="en-US" altLang="zh-CN" smtClean="0"/>
              <a:t>M</a:t>
            </a:r>
            <a:r>
              <a:rPr lang="zh-CN" altLang="en-US" smtClean="0"/>
              <a:t>法阐释</a:t>
            </a:r>
          </a:p>
        </p:txBody>
      </p:sp>
      <p:sp>
        <p:nvSpPr>
          <p:cNvPr id="22531" name="内容占位符 2"/>
          <p:cNvSpPr>
            <a:spLocks noGrp="1" noChangeArrowheads="1"/>
          </p:cNvSpPr>
          <p:nvPr>
            <p:ph idx="1"/>
          </p:nvPr>
        </p:nvSpPr>
        <p:spPr>
          <a:xfrm>
            <a:off x="457200" y="692150"/>
            <a:ext cx="8229600" cy="5434013"/>
          </a:xfrm>
        </p:spPr>
        <p:txBody>
          <a:bodyPr/>
          <a:lstStyle/>
          <a:p>
            <a:pPr eaLnBrk="1" hangingPunct="1"/>
            <a:r>
              <a:rPr lang="zh-CN" altLang="en-US" smtClean="0"/>
              <a:t>                     具体阐释</a:t>
            </a:r>
          </a:p>
        </p:txBody>
      </p:sp>
      <p:sp>
        <p:nvSpPr>
          <p:cNvPr id="4" name="正五边形 3">
            <a:extLst>
              <a:ext uri="{FF2B5EF4-FFF2-40B4-BE49-F238E27FC236}"/>
            </a:extLst>
          </p:cNvPr>
          <p:cNvSpPr/>
          <p:nvPr/>
        </p:nvSpPr>
        <p:spPr>
          <a:xfrm rot="10800000">
            <a:off x="3397250" y="2152650"/>
            <a:ext cx="2647950" cy="2952750"/>
          </a:xfrm>
          <a:prstGeom prst="pentag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正五边形 4">
            <a:extLst>
              <a:ext uri="{FF2B5EF4-FFF2-40B4-BE49-F238E27FC236}"/>
            </a:extLst>
          </p:cNvPr>
          <p:cNvSpPr/>
          <p:nvPr/>
        </p:nvSpPr>
        <p:spPr>
          <a:xfrm>
            <a:off x="3613150" y="2205038"/>
            <a:ext cx="2181225" cy="2303462"/>
          </a:xfrm>
          <a:prstGeom prst="pentag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6" name="椭圆 5">
            <a:extLst>
              <a:ext uri="{FF2B5EF4-FFF2-40B4-BE49-F238E27FC236}"/>
            </a:extLst>
          </p:cNvPr>
          <p:cNvSpPr/>
          <p:nvPr/>
        </p:nvSpPr>
        <p:spPr>
          <a:xfrm>
            <a:off x="3995738" y="2276475"/>
            <a:ext cx="360362" cy="2889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2000" b="1" noProof="1">
                <a:solidFill>
                  <a:srgbClr val="FF0000"/>
                </a:solidFill>
              </a:rPr>
              <a:t>人</a:t>
            </a:r>
          </a:p>
        </p:txBody>
      </p:sp>
      <p:sp>
        <p:nvSpPr>
          <p:cNvPr id="7" name="椭圆 6">
            <a:extLst>
              <a:ext uri="{FF2B5EF4-FFF2-40B4-BE49-F238E27FC236}"/>
            </a:extLst>
          </p:cNvPr>
          <p:cNvSpPr/>
          <p:nvPr/>
        </p:nvSpPr>
        <p:spPr>
          <a:xfrm>
            <a:off x="5041900" y="2241550"/>
            <a:ext cx="387350" cy="3587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2000" b="1" noProof="1">
                <a:solidFill>
                  <a:srgbClr val="FF0000"/>
                </a:solidFill>
              </a:rPr>
              <a:t>机</a:t>
            </a:r>
          </a:p>
        </p:txBody>
      </p:sp>
      <p:sp>
        <p:nvSpPr>
          <p:cNvPr id="8" name="椭圆 7">
            <a:extLst>
              <a:ext uri="{FF2B5EF4-FFF2-40B4-BE49-F238E27FC236}"/>
            </a:extLst>
          </p:cNvPr>
          <p:cNvSpPr/>
          <p:nvPr/>
        </p:nvSpPr>
        <p:spPr>
          <a:xfrm>
            <a:off x="3524250" y="3716338"/>
            <a:ext cx="288925"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2000" b="1" noProof="1">
                <a:solidFill>
                  <a:srgbClr val="FF0000"/>
                </a:solidFill>
              </a:rPr>
              <a:t>环</a:t>
            </a:r>
          </a:p>
        </p:txBody>
      </p:sp>
      <p:sp>
        <p:nvSpPr>
          <p:cNvPr id="9" name="椭圆 8">
            <a:extLst>
              <a:ext uri="{FF2B5EF4-FFF2-40B4-BE49-F238E27FC236}"/>
            </a:extLst>
          </p:cNvPr>
          <p:cNvSpPr/>
          <p:nvPr/>
        </p:nvSpPr>
        <p:spPr>
          <a:xfrm>
            <a:off x="5580063" y="3932238"/>
            <a:ext cx="360362" cy="2889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2000" b="1" noProof="1">
                <a:solidFill>
                  <a:srgbClr val="FF0000"/>
                </a:solidFill>
              </a:rPr>
              <a:t>料</a:t>
            </a:r>
          </a:p>
        </p:txBody>
      </p:sp>
      <p:sp>
        <p:nvSpPr>
          <p:cNvPr id="10" name="椭圆 9">
            <a:extLst>
              <a:ext uri="{FF2B5EF4-FFF2-40B4-BE49-F238E27FC236}"/>
            </a:extLst>
          </p:cNvPr>
          <p:cNvSpPr/>
          <p:nvPr/>
        </p:nvSpPr>
        <p:spPr>
          <a:xfrm>
            <a:off x="4500563" y="4581525"/>
            <a:ext cx="360362" cy="3587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2000" b="1" noProof="1">
                <a:solidFill>
                  <a:srgbClr val="FF0000"/>
                </a:solidFill>
              </a:rPr>
              <a:t>法</a:t>
            </a:r>
          </a:p>
        </p:txBody>
      </p:sp>
      <p:sp>
        <p:nvSpPr>
          <p:cNvPr id="11" name="椭圆 10">
            <a:extLst>
              <a:ext uri="{FF2B5EF4-FFF2-40B4-BE49-F238E27FC236}"/>
            </a:extLst>
          </p:cNvPr>
          <p:cNvSpPr/>
          <p:nvPr/>
        </p:nvSpPr>
        <p:spPr>
          <a:xfrm>
            <a:off x="4159250" y="2852738"/>
            <a:ext cx="1270000" cy="10080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b="1" noProof="1">
                <a:solidFill>
                  <a:srgbClr val="FF0000"/>
                </a:solidFill>
              </a:rPr>
              <a:t>5M</a:t>
            </a:r>
          </a:p>
          <a:p>
            <a:pPr algn="ctr" eaLnBrk="1" hangingPunct="1">
              <a:buFont typeface="Arial" panose="020B0604020202020204" pitchFamily="34" charset="0"/>
              <a:buNone/>
              <a:defRPr/>
            </a:pPr>
            <a:r>
              <a:rPr lang="zh-CN" altLang="en-US" b="1" noProof="1">
                <a:solidFill>
                  <a:srgbClr val="FF0000"/>
                </a:solidFill>
              </a:rPr>
              <a:t>因素法</a:t>
            </a:r>
          </a:p>
        </p:txBody>
      </p:sp>
      <p:sp>
        <p:nvSpPr>
          <p:cNvPr id="22540" name="文本框 11"/>
          <p:cNvSpPr txBox="1">
            <a:spLocks noChangeArrowheads="1"/>
          </p:cNvSpPr>
          <p:nvPr/>
        </p:nvSpPr>
        <p:spPr bwMode="auto">
          <a:xfrm>
            <a:off x="312738" y="606425"/>
            <a:ext cx="3154362" cy="2265363"/>
          </a:xfrm>
          <a:prstGeom prst="rect">
            <a:avLst/>
          </a:prstGeom>
          <a:noFill/>
          <a:ln w="9525">
            <a:noFill/>
            <a:miter lim="800000"/>
            <a:headEnd/>
            <a:tailEnd/>
          </a:ln>
        </p:spPr>
        <p:txBody>
          <a:bodyPr>
            <a:spAutoFit/>
          </a:bodyPr>
          <a:lstStyle/>
          <a:p>
            <a:pPr eaLnBrk="1" hangingPunct="1">
              <a:lnSpc>
                <a:spcPct val="150000"/>
              </a:lnSpc>
            </a:pPr>
            <a:r>
              <a:rPr lang="en-US" altLang="zh-CN" sz="1600" b="1">
                <a:latin typeface="微软雅黑" pitchFamily="34" charset="-122"/>
                <a:ea typeface="微软雅黑" pitchFamily="34" charset="-122"/>
              </a:rPr>
              <a:t>Manpower</a:t>
            </a:r>
          </a:p>
          <a:p>
            <a:pPr eaLnBrk="1" hangingPunct="1">
              <a:lnSpc>
                <a:spcPct val="150000"/>
              </a:lnSpc>
            </a:pPr>
            <a:r>
              <a:rPr lang="zh-CN" altLang="en-US" sz="1600" b="1">
                <a:latin typeface="微软雅黑" pitchFamily="34" charset="-122"/>
                <a:ea typeface="微软雅黑" pitchFamily="34" charset="-122"/>
              </a:rPr>
              <a:t>造成产生问题的人为因素</a:t>
            </a:r>
          </a:p>
          <a:p>
            <a:pPr eaLnBrk="1" hangingPunct="1">
              <a:lnSpc>
                <a:spcPct val="150000"/>
              </a:lnSpc>
            </a:pPr>
            <a:r>
              <a:rPr lang="zh-CN" altLang="en-US" sz="1600" b="1">
                <a:latin typeface="微软雅黑" pitchFamily="34" charset="-122"/>
                <a:ea typeface="微软雅黑" pitchFamily="34" charset="-122"/>
              </a:rPr>
              <a:t>本能利益层面：生存本能、被需要被尊重、追求名利欲望等；</a:t>
            </a:r>
          </a:p>
          <a:p>
            <a:pPr eaLnBrk="1" hangingPunct="1">
              <a:lnSpc>
                <a:spcPct val="150000"/>
              </a:lnSpc>
            </a:pPr>
            <a:r>
              <a:rPr lang="zh-CN" altLang="en-US" sz="1600" b="1">
                <a:latin typeface="微软雅黑" pitchFamily="34" charset="-122"/>
                <a:ea typeface="微软雅黑" pitchFamily="34" charset="-122"/>
              </a:rPr>
              <a:t>道德素质层面：孝悌谨信博爱忠恕等</a:t>
            </a:r>
          </a:p>
        </p:txBody>
      </p:sp>
      <p:sp>
        <p:nvSpPr>
          <p:cNvPr id="22541" name="文本框 12"/>
          <p:cNvSpPr txBox="1">
            <a:spLocks noChangeArrowheads="1"/>
          </p:cNvSpPr>
          <p:nvPr/>
        </p:nvSpPr>
        <p:spPr bwMode="auto">
          <a:xfrm>
            <a:off x="5557838" y="947738"/>
            <a:ext cx="2279650" cy="1289050"/>
          </a:xfrm>
          <a:prstGeom prst="rect">
            <a:avLst/>
          </a:prstGeom>
          <a:noFill/>
          <a:ln w="9525">
            <a:noFill/>
            <a:miter lim="800000"/>
            <a:headEnd/>
            <a:tailEnd/>
          </a:ln>
        </p:spPr>
        <p:txBody>
          <a:bodyPr>
            <a:spAutoFit/>
          </a:bodyPr>
          <a:lstStyle/>
          <a:p>
            <a:pPr eaLnBrk="1" hangingPunct="1">
              <a:lnSpc>
                <a:spcPct val="150000"/>
              </a:lnSpc>
            </a:pPr>
            <a:r>
              <a:rPr lang="en-US" altLang="zh-CN" b="1">
                <a:latin typeface="微软雅黑" pitchFamily="34" charset="-122"/>
                <a:ea typeface="微软雅黑" pitchFamily="34" charset="-122"/>
              </a:rPr>
              <a:t>Machines</a:t>
            </a:r>
          </a:p>
          <a:p>
            <a:pPr eaLnBrk="1" hangingPunct="1">
              <a:lnSpc>
                <a:spcPct val="150000"/>
              </a:lnSpc>
            </a:pPr>
            <a:r>
              <a:rPr lang="zh-CN" altLang="en-US" b="1">
                <a:latin typeface="微软雅黑" pitchFamily="34" charset="-122"/>
                <a:ea typeface="微软雅黑" pitchFamily="34" charset="-122"/>
              </a:rPr>
              <a:t>指对问题产生影响的所有软硬件条件。</a:t>
            </a:r>
          </a:p>
        </p:txBody>
      </p:sp>
      <p:sp>
        <p:nvSpPr>
          <p:cNvPr id="22542" name="文本框 13"/>
          <p:cNvSpPr txBox="1">
            <a:spLocks noChangeArrowheads="1"/>
          </p:cNvSpPr>
          <p:nvPr/>
        </p:nvSpPr>
        <p:spPr bwMode="auto">
          <a:xfrm>
            <a:off x="134938" y="3055938"/>
            <a:ext cx="2465387" cy="2536825"/>
          </a:xfrm>
          <a:prstGeom prst="rect">
            <a:avLst/>
          </a:prstGeom>
          <a:noFill/>
          <a:ln w="9525">
            <a:noFill/>
            <a:miter lim="800000"/>
            <a:headEnd/>
            <a:tailEnd/>
          </a:ln>
        </p:spPr>
        <p:txBody>
          <a:bodyPr>
            <a:spAutoFit/>
          </a:bodyPr>
          <a:lstStyle/>
          <a:p>
            <a:pPr eaLnBrk="1" hangingPunct="1">
              <a:lnSpc>
                <a:spcPct val="150000"/>
              </a:lnSpc>
            </a:pPr>
            <a:r>
              <a:rPr lang="en-US" altLang="zh-CN" b="1">
                <a:latin typeface="微软雅黑" pitchFamily="34" charset="-122"/>
                <a:ea typeface="微软雅黑" pitchFamily="34" charset="-122"/>
              </a:rPr>
              <a:t>Milieu</a:t>
            </a:r>
          </a:p>
          <a:p>
            <a:pPr eaLnBrk="1" hangingPunct="1">
              <a:lnSpc>
                <a:spcPct val="150000"/>
              </a:lnSpc>
            </a:pPr>
            <a:r>
              <a:rPr lang="zh-CN" altLang="en-US" b="1">
                <a:latin typeface="微软雅黑" pitchFamily="34" charset="-122"/>
                <a:ea typeface="微软雅黑" pitchFamily="34" charset="-122"/>
              </a:rPr>
              <a:t>内、外部环境的影响，如物质条件，科技发展；如社会规范，道德、规则、习气、民族性情等</a:t>
            </a:r>
          </a:p>
        </p:txBody>
      </p:sp>
      <p:sp>
        <p:nvSpPr>
          <p:cNvPr id="22543" name="文本框 15"/>
          <p:cNvSpPr txBox="1">
            <a:spLocks noChangeArrowheads="1"/>
          </p:cNvSpPr>
          <p:nvPr/>
        </p:nvSpPr>
        <p:spPr bwMode="auto">
          <a:xfrm>
            <a:off x="6143625" y="2420938"/>
            <a:ext cx="2447925" cy="2536825"/>
          </a:xfrm>
          <a:prstGeom prst="rect">
            <a:avLst/>
          </a:prstGeom>
          <a:noFill/>
          <a:ln w="9525">
            <a:noFill/>
            <a:miter lim="800000"/>
            <a:headEnd/>
            <a:tailEnd/>
          </a:ln>
        </p:spPr>
        <p:txBody>
          <a:bodyPr>
            <a:spAutoFit/>
          </a:bodyPr>
          <a:lstStyle/>
          <a:p>
            <a:pPr eaLnBrk="1" hangingPunct="1">
              <a:lnSpc>
                <a:spcPct val="150000"/>
              </a:lnSpc>
            </a:pPr>
            <a:r>
              <a:rPr lang="en-US" altLang="zh-CN" b="1">
                <a:latin typeface="微软雅黑" pitchFamily="34" charset="-122"/>
                <a:ea typeface="微软雅黑" pitchFamily="34" charset="-122"/>
              </a:rPr>
              <a:t>Materials</a:t>
            </a:r>
          </a:p>
          <a:p>
            <a:pPr eaLnBrk="1" hangingPunct="1">
              <a:lnSpc>
                <a:spcPct val="150000"/>
              </a:lnSpc>
            </a:pPr>
            <a:r>
              <a:rPr lang="zh-CN" altLang="en-US" b="1">
                <a:latin typeface="微软雅黑" pitchFamily="34" charset="-122"/>
                <a:ea typeface="微软雅黑" pitchFamily="34" charset="-122"/>
              </a:rPr>
              <a:t>构成世界的基础，现象问题背后折射出的传统文化、思想、宗教、哲学、公理、定律。</a:t>
            </a:r>
          </a:p>
        </p:txBody>
      </p:sp>
      <p:sp>
        <p:nvSpPr>
          <p:cNvPr id="22544" name="文本框 16"/>
          <p:cNvSpPr txBox="1">
            <a:spLocks noChangeArrowheads="1"/>
          </p:cNvSpPr>
          <p:nvPr/>
        </p:nvSpPr>
        <p:spPr bwMode="auto">
          <a:xfrm>
            <a:off x="2339975" y="4737100"/>
            <a:ext cx="6035675" cy="2120900"/>
          </a:xfrm>
          <a:prstGeom prst="rect">
            <a:avLst/>
          </a:prstGeom>
          <a:noFill/>
          <a:ln w="9525">
            <a:noFill/>
            <a:miter lim="800000"/>
            <a:headEnd/>
            <a:tailEnd/>
          </a:ln>
        </p:spPr>
        <p:txBody>
          <a:bodyPr>
            <a:spAutoFit/>
          </a:bodyPr>
          <a:lstStyle/>
          <a:p>
            <a:pPr eaLnBrk="1" hangingPunct="1">
              <a:lnSpc>
                <a:spcPct val="150000"/>
              </a:lnSpc>
            </a:pPr>
            <a:r>
              <a:rPr lang="en-US" altLang="zh-CN" b="1">
                <a:latin typeface="微软雅黑" pitchFamily="34" charset="-122"/>
                <a:ea typeface="微软雅黑" pitchFamily="34" charset="-122"/>
              </a:rPr>
              <a:t>Methods</a:t>
            </a:r>
          </a:p>
          <a:p>
            <a:pPr eaLnBrk="1" hangingPunct="1">
              <a:lnSpc>
                <a:spcPct val="150000"/>
              </a:lnSpc>
            </a:pPr>
            <a:r>
              <a:rPr lang="zh-CN" altLang="en-US" b="1">
                <a:latin typeface="微软雅黑" pitchFamily="34" charset="-122"/>
                <a:ea typeface="微软雅黑" pitchFamily="34" charset="-122"/>
              </a:rPr>
              <a:t>指与问题相关的方式方法（修身之方，如慎独，恭谨；交往之道，如敬畏，忠恕；成功之法，如内因力、智、德，外因顺逆境、机遇、社会制度等；管理之术，如德、政、刑、礼、教）</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标题 1"/>
          <p:cNvSpPr>
            <a:spLocks noGrp="1" noChangeArrowheads="1"/>
          </p:cNvSpPr>
          <p:nvPr>
            <p:ph type="title"/>
          </p:nvPr>
        </p:nvSpPr>
        <p:spPr>
          <a:xfrm>
            <a:off x="457200" y="103188"/>
            <a:ext cx="8229600" cy="1143000"/>
          </a:xfrm>
        </p:spPr>
        <p:txBody>
          <a:bodyPr/>
          <a:lstStyle/>
          <a:p>
            <a:pPr eaLnBrk="1" hangingPunct="1"/>
            <a:r>
              <a:rPr lang="zh-CN" altLang="en-US" smtClean="0"/>
              <a:t>金字塔图追问结果</a:t>
            </a:r>
          </a:p>
        </p:txBody>
      </p:sp>
      <p:sp>
        <p:nvSpPr>
          <p:cNvPr id="2" name="圆角矩形 1">
            <a:extLst>
              <a:ext uri="{FF2B5EF4-FFF2-40B4-BE49-F238E27FC236}"/>
            </a:extLst>
          </p:cNvPr>
          <p:cNvSpPr/>
          <p:nvPr/>
        </p:nvSpPr>
        <p:spPr>
          <a:xfrm>
            <a:off x="3560763" y="933450"/>
            <a:ext cx="1649412"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2400" b="1" noProof="1">
                <a:solidFill>
                  <a:schemeClr val="tx1"/>
                </a:solidFill>
                <a:latin typeface="微软雅黑" panose="020B0503020204020204" charset="-122"/>
                <a:ea typeface="微软雅黑" panose="020B0503020204020204" charset="-122"/>
              </a:rPr>
              <a:t>我要突围</a:t>
            </a:r>
          </a:p>
        </p:txBody>
      </p:sp>
      <p:sp>
        <p:nvSpPr>
          <p:cNvPr id="3" name="圆角矩形 2">
            <a:extLst>
              <a:ext uri="{FF2B5EF4-FFF2-40B4-BE49-F238E27FC236}"/>
            </a:extLst>
          </p:cNvPr>
          <p:cNvSpPr/>
          <p:nvPr/>
        </p:nvSpPr>
        <p:spPr>
          <a:xfrm>
            <a:off x="4876800" y="2093913"/>
            <a:ext cx="1546225" cy="6111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突围的意义</a:t>
            </a:r>
          </a:p>
        </p:txBody>
      </p:sp>
      <p:sp>
        <p:nvSpPr>
          <p:cNvPr id="4" name="圆角矩形 3">
            <a:extLst>
              <a:ext uri="{FF2B5EF4-FFF2-40B4-BE49-F238E27FC236}"/>
            </a:extLst>
          </p:cNvPr>
          <p:cNvSpPr/>
          <p:nvPr/>
        </p:nvSpPr>
        <p:spPr>
          <a:xfrm>
            <a:off x="6672263" y="3714750"/>
            <a:ext cx="1344612" cy="1255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是我精神上的奋起</a:t>
            </a:r>
            <a:r>
              <a:rPr lang="zh-CN" altLang="en-US" noProof="1"/>
              <a:t>，</a:t>
            </a:r>
            <a:r>
              <a:rPr lang="zh-CN" altLang="en-US" b="1" noProof="1">
                <a:solidFill>
                  <a:schemeClr val="tx1"/>
                </a:solidFill>
              </a:rPr>
              <a:t>这样</a:t>
            </a:r>
            <a:r>
              <a:rPr lang="en-US" altLang="zh-CN" b="1" noProof="1">
                <a:solidFill>
                  <a:schemeClr val="tx1"/>
                </a:solidFill>
              </a:rPr>
              <a:t>“</a:t>
            </a:r>
            <a:r>
              <a:rPr lang="zh-CN" altLang="en-US" b="1" noProof="1">
                <a:solidFill>
                  <a:schemeClr val="tx1"/>
                </a:solidFill>
              </a:rPr>
              <a:t>我</a:t>
            </a:r>
            <a:r>
              <a:rPr lang="en-US" altLang="zh-CN" b="1" noProof="1">
                <a:solidFill>
                  <a:schemeClr val="tx1"/>
                </a:solidFill>
              </a:rPr>
              <a:t>”</a:t>
            </a:r>
            <a:r>
              <a:rPr lang="zh-CN" altLang="en-US" b="1" noProof="1">
                <a:solidFill>
                  <a:schemeClr val="tx1"/>
                </a:solidFill>
              </a:rPr>
              <a:t>的生活才能变得更有价值</a:t>
            </a:r>
          </a:p>
        </p:txBody>
      </p:sp>
      <p:sp>
        <p:nvSpPr>
          <p:cNvPr id="5" name="圆角矩形 4">
            <a:extLst>
              <a:ext uri="{FF2B5EF4-FFF2-40B4-BE49-F238E27FC236}"/>
            </a:extLst>
          </p:cNvPr>
          <p:cNvSpPr/>
          <p:nvPr/>
        </p:nvSpPr>
        <p:spPr>
          <a:xfrm>
            <a:off x="4386263" y="3714750"/>
            <a:ext cx="1687512" cy="11366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是我独立成长的开始，这样</a:t>
            </a:r>
            <a:r>
              <a:rPr lang="en-US" altLang="zh-CN" b="1" noProof="1">
                <a:solidFill>
                  <a:schemeClr val="tx1"/>
                </a:solidFill>
              </a:rPr>
              <a:t>“</a:t>
            </a:r>
            <a:r>
              <a:rPr lang="zh-CN" altLang="en-US" b="1" noProof="1">
                <a:solidFill>
                  <a:schemeClr val="tx1"/>
                </a:solidFill>
              </a:rPr>
              <a:t>我</a:t>
            </a:r>
            <a:r>
              <a:rPr lang="en-US" altLang="zh-CN" b="1" noProof="1">
                <a:solidFill>
                  <a:schemeClr val="tx1"/>
                </a:solidFill>
              </a:rPr>
              <a:t>”</a:t>
            </a:r>
            <a:r>
              <a:rPr lang="zh-CN" altLang="en-US" b="1" noProof="1">
                <a:solidFill>
                  <a:schemeClr val="tx1"/>
                </a:solidFill>
              </a:rPr>
              <a:t>才能变得坚强自信</a:t>
            </a:r>
          </a:p>
        </p:txBody>
      </p:sp>
      <p:sp>
        <p:nvSpPr>
          <p:cNvPr id="6" name="圆角矩形 5">
            <a:extLst>
              <a:ext uri="{FF2B5EF4-FFF2-40B4-BE49-F238E27FC236}"/>
            </a:extLst>
          </p:cNvPr>
          <p:cNvSpPr/>
          <p:nvPr/>
        </p:nvSpPr>
        <p:spPr>
          <a:xfrm>
            <a:off x="1593850" y="2092325"/>
            <a:ext cx="1966913" cy="493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目前存在的问题</a:t>
            </a:r>
          </a:p>
        </p:txBody>
      </p:sp>
      <p:sp>
        <p:nvSpPr>
          <p:cNvPr id="7" name="圆角矩形 6">
            <a:extLst>
              <a:ext uri="{FF2B5EF4-FFF2-40B4-BE49-F238E27FC236}"/>
            </a:extLst>
          </p:cNvPr>
          <p:cNvSpPr/>
          <p:nvPr/>
        </p:nvSpPr>
        <p:spPr>
          <a:xfrm>
            <a:off x="3314700" y="3008313"/>
            <a:ext cx="9144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不知道自己的潜能</a:t>
            </a:r>
          </a:p>
        </p:txBody>
      </p:sp>
      <p:sp>
        <p:nvSpPr>
          <p:cNvPr id="8" name="圆角矩形 7">
            <a:extLst>
              <a:ext uri="{FF2B5EF4-FFF2-40B4-BE49-F238E27FC236}"/>
            </a:extLst>
          </p:cNvPr>
          <p:cNvSpPr/>
          <p:nvPr/>
        </p:nvSpPr>
        <p:spPr>
          <a:xfrm>
            <a:off x="928688" y="3008313"/>
            <a:ext cx="9144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懒惰，安于现状</a:t>
            </a:r>
          </a:p>
        </p:txBody>
      </p:sp>
      <p:sp>
        <p:nvSpPr>
          <p:cNvPr id="9" name="圆角矩形 8">
            <a:extLst>
              <a:ext uri="{FF2B5EF4-FFF2-40B4-BE49-F238E27FC236}"/>
            </a:extLst>
          </p:cNvPr>
          <p:cNvSpPr/>
          <p:nvPr/>
        </p:nvSpPr>
        <p:spPr>
          <a:xfrm>
            <a:off x="3962400" y="5102225"/>
            <a:ext cx="1427163"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生活毫无乐趣，没有新追求新挑战</a:t>
            </a:r>
          </a:p>
        </p:txBody>
      </p:sp>
      <p:sp>
        <p:nvSpPr>
          <p:cNvPr id="10" name="圆角矩形 9">
            <a:extLst>
              <a:ext uri="{FF2B5EF4-FFF2-40B4-BE49-F238E27FC236}"/>
            </a:extLst>
          </p:cNvPr>
          <p:cNvSpPr/>
          <p:nvPr/>
        </p:nvSpPr>
        <p:spPr>
          <a:xfrm>
            <a:off x="3048000" y="4056063"/>
            <a:ext cx="822325" cy="79533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hangingPunct="1">
              <a:buFont typeface="Arial" panose="020B0604020202020204" pitchFamily="34" charset="0"/>
              <a:buNone/>
              <a:defRPr/>
            </a:pPr>
            <a:r>
              <a:rPr lang="zh-CN" altLang="en-US" noProof="1">
                <a:solidFill>
                  <a:schemeClr val="tx1"/>
                </a:solidFill>
              </a:rPr>
              <a:t>结果</a:t>
            </a:r>
          </a:p>
        </p:txBody>
      </p:sp>
      <p:sp>
        <p:nvSpPr>
          <p:cNvPr id="11" name="圆角矩形 10">
            <a:extLst>
              <a:ext uri="{FF2B5EF4-FFF2-40B4-BE49-F238E27FC236}"/>
            </a:extLst>
          </p:cNvPr>
          <p:cNvSpPr/>
          <p:nvPr/>
        </p:nvSpPr>
        <p:spPr>
          <a:xfrm>
            <a:off x="1284288" y="4056063"/>
            <a:ext cx="757237" cy="79533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hangingPunct="1">
              <a:buFont typeface="Arial" panose="020B0604020202020204" pitchFamily="34" charset="0"/>
              <a:buNone/>
              <a:defRPr/>
            </a:pPr>
            <a:r>
              <a:rPr lang="zh-CN" altLang="en-US" noProof="1">
                <a:solidFill>
                  <a:schemeClr val="tx1"/>
                </a:solidFill>
              </a:rPr>
              <a:t>结果</a:t>
            </a:r>
          </a:p>
        </p:txBody>
      </p:sp>
      <p:sp>
        <p:nvSpPr>
          <p:cNvPr id="12" name="圆角矩形 11">
            <a:extLst>
              <a:ext uri="{FF2B5EF4-FFF2-40B4-BE49-F238E27FC236}"/>
            </a:extLst>
          </p:cNvPr>
          <p:cNvSpPr/>
          <p:nvPr/>
        </p:nvSpPr>
        <p:spPr>
          <a:xfrm>
            <a:off x="1843088" y="5102225"/>
            <a:ext cx="1204912"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学习成绩难以有所突破</a:t>
            </a:r>
          </a:p>
        </p:txBody>
      </p:sp>
      <p:sp>
        <p:nvSpPr>
          <p:cNvPr id="13" name="圆角矩形 12">
            <a:extLst>
              <a:ext uri="{FF2B5EF4-FFF2-40B4-BE49-F238E27FC236}"/>
            </a:extLst>
          </p:cNvPr>
          <p:cNvSpPr/>
          <p:nvPr/>
        </p:nvSpPr>
        <p:spPr>
          <a:xfrm>
            <a:off x="6751638" y="2093913"/>
            <a:ext cx="1581150" cy="6111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突围的办法</a:t>
            </a:r>
          </a:p>
        </p:txBody>
      </p:sp>
      <p:cxnSp>
        <p:nvCxnSpPr>
          <p:cNvPr id="14" name="肘形连接符 13">
            <a:extLst>
              <a:ext uri="{FF2B5EF4-FFF2-40B4-BE49-F238E27FC236}"/>
            </a:extLst>
          </p:cNvPr>
          <p:cNvCxnSpPr>
            <a:stCxn id="2" idx="2"/>
            <a:endCxn id="6" idx="0"/>
          </p:cNvCxnSpPr>
          <p:nvPr/>
        </p:nvCxnSpPr>
        <p:spPr>
          <a:xfrm rot="5400000">
            <a:off x="3359944" y="1066006"/>
            <a:ext cx="244475" cy="1808163"/>
          </a:xfrm>
          <a:prstGeom prst="bentConnector3">
            <a:avLst>
              <a:gd name="adj1" fmla="val 50000"/>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15" name="肘形连接符 14">
            <a:extLst>
              <a:ext uri="{FF2B5EF4-FFF2-40B4-BE49-F238E27FC236}"/>
            </a:extLst>
          </p:cNvPr>
          <p:cNvCxnSpPr>
            <a:stCxn id="2" idx="2"/>
            <a:endCxn id="6" idx="0"/>
          </p:cNvCxnSpPr>
          <p:nvPr/>
        </p:nvCxnSpPr>
        <p:spPr>
          <a:xfrm>
            <a:off x="4386263" y="1933575"/>
            <a:ext cx="1220787" cy="177800"/>
          </a:xfrm>
          <a:prstGeom prst="bentConnector2">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7" name="肘形连接符 16">
            <a:extLst>
              <a:ext uri="{FF2B5EF4-FFF2-40B4-BE49-F238E27FC236}"/>
            </a:extLst>
          </p:cNvPr>
          <p:cNvCxnSpPr>
            <a:stCxn id="2" idx="2"/>
            <a:endCxn id="13" idx="0"/>
          </p:cNvCxnSpPr>
          <p:nvPr/>
        </p:nvCxnSpPr>
        <p:spPr>
          <a:xfrm>
            <a:off x="5635625" y="1933575"/>
            <a:ext cx="1906588" cy="160338"/>
          </a:xfrm>
          <a:prstGeom prst="bentConnector2">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9" name="肘形连接符 18">
            <a:extLst>
              <a:ext uri="{FF2B5EF4-FFF2-40B4-BE49-F238E27FC236}"/>
            </a:extLst>
          </p:cNvPr>
          <p:cNvCxnSpPr>
            <a:stCxn id="6" idx="2"/>
            <a:endCxn id="8" idx="0"/>
          </p:cNvCxnSpPr>
          <p:nvPr/>
        </p:nvCxnSpPr>
        <p:spPr>
          <a:xfrm rot="5400000">
            <a:off x="1770063" y="2201863"/>
            <a:ext cx="422275" cy="1190625"/>
          </a:xfrm>
          <a:prstGeom prst="bentConnector3">
            <a:avLst>
              <a:gd name="adj1" fmla="val 49925"/>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1" name="肘形连接符 20">
            <a:extLst>
              <a:ext uri="{FF2B5EF4-FFF2-40B4-BE49-F238E27FC236}"/>
            </a:extLst>
          </p:cNvPr>
          <p:cNvCxnSpPr>
            <a:stCxn id="6" idx="2"/>
            <a:endCxn id="8" idx="0"/>
          </p:cNvCxnSpPr>
          <p:nvPr/>
        </p:nvCxnSpPr>
        <p:spPr>
          <a:xfrm>
            <a:off x="2476500" y="2767013"/>
            <a:ext cx="1216025" cy="371475"/>
          </a:xfrm>
          <a:prstGeom prst="bentConnector2">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26" name="肘形连接符 25">
            <a:extLst>
              <a:ext uri="{FF2B5EF4-FFF2-40B4-BE49-F238E27FC236}"/>
            </a:extLst>
          </p:cNvPr>
          <p:cNvCxnSpPr>
            <a:stCxn id="6" idx="2"/>
            <a:endCxn id="8" idx="0"/>
          </p:cNvCxnSpPr>
          <p:nvPr/>
        </p:nvCxnSpPr>
        <p:spPr>
          <a:xfrm>
            <a:off x="5389563" y="3181350"/>
            <a:ext cx="2052637" cy="568325"/>
          </a:xfrm>
          <a:prstGeom prst="bentConnector2">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27" name="肘形连接符 26">
            <a:extLst>
              <a:ext uri="{FF2B5EF4-FFF2-40B4-BE49-F238E27FC236}"/>
            </a:extLst>
          </p:cNvPr>
          <p:cNvCxnSpPr>
            <a:stCxn id="6" idx="2"/>
            <a:endCxn id="8" idx="0"/>
          </p:cNvCxnSpPr>
          <p:nvPr/>
        </p:nvCxnSpPr>
        <p:spPr>
          <a:xfrm rot="5400000">
            <a:off x="4823619" y="2899569"/>
            <a:ext cx="854075" cy="636587"/>
          </a:xfrm>
          <a:prstGeom prst="bentConnector3">
            <a:avLst>
              <a:gd name="adj1" fmla="val 50074"/>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28" name="直接连接符 27">
            <a:extLst>
              <a:ext uri="{FF2B5EF4-FFF2-40B4-BE49-F238E27FC236}"/>
            </a:extLst>
          </p:cNvPr>
          <p:cNvCxnSpPr>
            <a:stCxn id="8" idx="2"/>
            <a:endCxn id="8" idx="0"/>
          </p:cNvCxnSpPr>
          <p:nvPr/>
        </p:nvCxnSpPr>
        <p:spPr>
          <a:xfrm>
            <a:off x="1385888" y="3922713"/>
            <a:ext cx="17462" cy="1666875"/>
          </a:xfrm>
          <a:prstGeom prst="line">
            <a:avLst/>
          </a:prstGeom>
        </p:spPr>
        <p:style>
          <a:lnRef idx="1">
            <a:schemeClr val="accent4"/>
          </a:lnRef>
          <a:fillRef idx="0">
            <a:schemeClr val="accent4"/>
          </a:fillRef>
          <a:effectRef idx="0">
            <a:schemeClr val="accent4"/>
          </a:effectRef>
          <a:fontRef idx="minor">
            <a:schemeClr val="tx1"/>
          </a:fontRef>
        </p:style>
      </p:cxnSp>
      <p:cxnSp>
        <p:nvCxnSpPr>
          <p:cNvPr id="30" name="直接连接符 29">
            <a:extLst>
              <a:ext uri="{FF2B5EF4-FFF2-40B4-BE49-F238E27FC236}"/>
            </a:extLst>
          </p:cNvPr>
          <p:cNvCxnSpPr>
            <a:stCxn id="8" idx="2"/>
            <a:endCxn id="8" idx="0"/>
          </p:cNvCxnSpPr>
          <p:nvPr/>
        </p:nvCxnSpPr>
        <p:spPr>
          <a:xfrm flipH="1">
            <a:off x="3708400" y="4067175"/>
            <a:ext cx="4763" cy="1593850"/>
          </a:xfrm>
          <a:prstGeom prst="line">
            <a:avLst/>
          </a:prstGeom>
        </p:spPr>
        <p:style>
          <a:lnRef idx="1">
            <a:schemeClr val="accent4"/>
          </a:lnRef>
          <a:fillRef idx="0">
            <a:schemeClr val="accent4"/>
          </a:fillRef>
          <a:effectRef idx="0">
            <a:schemeClr val="accent4"/>
          </a:effectRef>
          <a:fontRef idx="minor">
            <a:schemeClr val="tx1"/>
          </a:fontRef>
        </p:style>
      </p:cxnSp>
      <p:cxnSp>
        <p:nvCxnSpPr>
          <p:cNvPr id="31" name="直接连接符 30">
            <a:extLst>
              <a:ext uri="{FF2B5EF4-FFF2-40B4-BE49-F238E27FC236}"/>
            </a:extLst>
          </p:cNvPr>
          <p:cNvCxnSpPr>
            <a:stCxn id="8" idx="2"/>
            <a:endCxn id="12" idx="1"/>
          </p:cNvCxnSpPr>
          <p:nvPr/>
        </p:nvCxnSpPr>
        <p:spPr>
          <a:xfrm flipV="1">
            <a:off x="1370013" y="5559425"/>
            <a:ext cx="473075" cy="7938"/>
          </a:xfrm>
          <a:prstGeom prst="line">
            <a:avLst/>
          </a:prstGeom>
        </p:spPr>
        <p:style>
          <a:lnRef idx="1">
            <a:schemeClr val="accent4"/>
          </a:lnRef>
          <a:fillRef idx="0">
            <a:schemeClr val="accent4"/>
          </a:fillRef>
          <a:effectRef idx="0">
            <a:schemeClr val="accent4"/>
          </a:effectRef>
          <a:fontRef idx="minor">
            <a:schemeClr val="tx1"/>
          </a:fontRef>
        </p:style>
      </p:cxnSp>
      <p:cxnSp>
        <p:nvCxnSpPr>
          <p:cNvPr id="32" name="直接连接符 31">
            <a:extLst>
              <a:ext uri="{FF2B5EF4-FFF2-40B4-BE49-F238E27FC236}"/>
            </a:extLst>
          </p:cNvPr>
          <p:cNvCxnSpPr>
            <a:stCxn id="8" idx="2"/>
            <a:endCxn id="9" idx="1"/>
          </p:cNvCxnSpPr>
          <p:nvPr/>
        </p:nvCxnSpPr>
        <p:spPr>
          <a:xfrm flipV="1">
            <a:off x="3708400" y="5559425"/>
            <a:ext cx="254000" cy="30163"/>
          </a:xfrm>
          <a:prstGeom prst="line">
            <a:avLst/>
          </a:prstGeom>
        </p:spPr>
        <p:style>
          <a:lnRef idx="1">
            <a:schemeClr val="accent4"/>
          </a:lnRef>
          <a:fillRef idx="0">
            <a:schemeClr val="accent4"/>
          </a:fillRef>
          <a:effectRef idx="0">
            <a:schemeClr val="accent4"/>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标题 1"/>
          <p:cNvSpPr>
            <a:spLocks noGrp="1" noChangeArrowheads="1"/>
          </p:cNvSpPr>
          <p:nvPr>
            <p:ph type="title"/>
          </p:nvPr>
        </p:nvSpPr>
        <p:spPr/>
        <p:txBody>
          <a:bodyPr/>
          <a:lstStyle/>
          <a:p>
            <a:pPr eaLnBrk="1" hangingPunct="1"/>
            <a:r>
              <a:rPr lang="en-US" altLang="zh-CN" smtClean="0"/>
              <a:t>【</a:t>
            </a:r>
            <a:r>
              <a:rPr lang="zh-CN" altLang="en-US" smtClean="0"/>
              <a:t>题目</a:t>
            </a:r>
            <a:r>
              <a:rPr lang="en-US" altLang="zh-CN" smtClean="0"/>
              <a:t>4】</a:t>
            </a:r>
            <a:endParaRPr lang="zh-CN" altLang="en-US" smtClean="0"/>
          </a:p>
        </p:txBody>
      </p:sp>
      <p:sp>
        <p:nvSpPr>
          <p:cNvPr id="24579" name="内容占位符 2"/>
          <p:cNvSpPr>
            <a:spLocks noGrp="1" noChangeArrowheads="1"/>
          </p:cNvSpPr>
          <p:nvPr>
            <p:ph idx="1"/>
          </p:nvPr>
        </p:nvSpPr>
        <p:spPr>
          <a:xfrm>
            <a:off x="323850" y="1165225"/>
            <a:ext cx="8640763" cy="4525963"/>
          </a:xfrm>
        </p:spPr>
        <p:txBody>
          <a:bodyPr/>
          <a:lstStyle/>
          <a:p>
            <a:pPr eaLnBrk="1" hangingPunct="1">
              <a:lnSpc>
                <a:spcPct val="150000"/>
              </a:lnSpc>
            </a:pPr>
            <a:r>
              <a:rPr lang="zh-CN" altLang="en-US" sz="2400" b="1" smtClean="0"/>
              <a:t>一名观众对王佩瑜说：感觉你演的老戏太多，出的新戏太少，希望你能多出新戏。王佩瑜当即表示感谢，但没有接受这番</a:t>
            </a:r>
            <a:r>
              <a:rPr lang="en-US" altLang="zh-CN" sz="2400" b="1" smtClean="0"/>
              <a:t>“</a:t>
            </a:r>
            <a:r>
              <a:rPr lang="zh-CN" altLang="en-US" sz="2400" b="1" smtClean="0"/>
              <a:t>劝进</a:t>
            </a:r>
            <a:r>
              <a:rPr lang="en-US" altLang="zh-CN" sz="2400" b="1" smtClean="0"/>
              <a:t>”</a:t>
            </a:r>
            <a:r>
              <a:rPr lang="zh-CN" altLang="en-US" sz="2400" b="1" smtClean="0"/>
              <a:t>，她说：</a:t>
            </a:r>
            <a:r>
              <a:rPr lang="en-US" altLang="zh-CN" sz="2400" b="1" smtClean="0"/>
              <a:t>“</a:t>
            </a:r>
            <a:r>
              <a:rPr lang="zh-CN" altLang="en-US" sz="2400" b="1" smtClean="0"/>
              <a:t>我是一个比较</a:t>
            </a:r>
            <a:r>
              <a:rPr lang="en-US" altLang="zh-CN" sz="2400" b="1" smtClean="0"/>
              <a:t>‘</a:t>
            </a:r>
            <a:r>
              <a:rPr lang="zh-CN" altLang="en-US" sz="2400" b="1" smtClean="0"/>
              <a:t>守旧</a:t>
            </a:r>
            <a:r>
              <a:rPr lang="en-US" altLang="zh-CN" sz="2400" b="1" smtClean="0"/>
              <a:t>’</a:t>
            </a:r>
            <a:r>
              <a:rPr lang="zh-CN" altLang="en-US" sz="2400" b="1" smtClean="0"/>
              <a:t>的京剧演员，我不认为所有人都要去做</a:t>
            </a:r>
            <a:r>
              <a:rPr lang="en-US" altLang="zh-CN" sz="2400" b="1" smtClean="0"/>
              <a:t>‘</a:t>
            </a:r>
            <a:r>
              <a:rPr lang="zh-CN" altLang="en-US" sz="2400" b="1" smtClean="0"/>
              <a:t>开天辟地</a:t>
            </a:r>
            <a:r>
              <a:rPr lang="en-US" altLang="zh-CN" sz="2400" b="1" smtClean="0"/>
              <a:t>’</a:t>
            </a:r>
            <a:r>
              <a:rPr lang="zh-CN" altLang="en-US" sz="2400" b="1" smtClean="0"/>
              <a:t>的变革，留下一批人在传统戏上精心加工，修旧如旧，也照样可以把戏送到观众的心里。</a:t>
            </a:r>
            <a:r>
              <a:rPr lang="en-US" altLang="zh-CN" sz="2400" b="1" smtClean="0"/>
              <a:t>”</a:t>
            </a:r>
          </a:p>
          <a:p>
            <a:pPr eaLnBrk="1" hangingPunct="1">
              <a:lnSpc>
                <a:spcPct val="150000"/>
              </a:lnSpc>
            </a:pPr>
            <a:r>
              <a:rPr lang="zh-CN" altLang="en-US" sz="2400" b="1" smtClean="0"/>
              <a:t>王佩瑜的这番话，引发了你怎样的思考与联想？尝试将自己的思考用金字塔原理展示出来。</a:t>
            </a:r>
          </a:p>
          <a:p>
            <a:pPr eaLnBrk="1" hangingPunct="1">
              <a:lnSpc>
                <a:spcPct val="150000"/>
              </a:lnSpc>
            </a:pPr>
            <a:r>
              <a:rPr lang="zh-CN" altLang="en-US" sz="2400" b="1" smtClean="0">
                <a:solidFill>
                  <a:srgbClr val="FF0000"/>
                </a:solidFill>
              </a:rPr>
              <a:t>提示：追问结果的角度，也可以参照五</a:t>
            </a:r>
            <a:r>
              <a:rPr lang="en-US" altLang="zh-CN" sz="2400" b="1" smtClean="0">
                <a:solidFill>
                  <a:srgbClr val="FF0000"/>
                </a:solidFill>
              </a:rPr>
              <a:t>M</a:t>
            </a:r>
            <a:r>
              <a:rPr lang="zh-CN" altLang="en-US" sz="2400" b="1" smtClean="0">
                <a:solidFill>
                  <a:srgbClr val="FF0000"/>
                </a:solidFill>
              </a:rPr>
              <a:t>法。</a:t>
            </a:r>
            <a:endParaRPr lang="zh-CN" altLang="en-US" sz="2400" b="1"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标题 1"/>
          <p:cNvSpPr>
            <a:spLocks noGrp="1" noChangeArrowheads="1"/>
          </p:cNvSpPr>
          <p:nvPr>
            <p:ph type="title"/>
          </p:nvPr>
        </p:nvSpPr>
        <p:spPr/>
        <p:txBody>
          <a:bodyPr/>
          <a:lstStyle/>
          <a:p>
            <a:pPr eaLnBrk="1" hangingPunct="1"/>
            <a:r>
              <a:rPr lang="zh-CN" altLang="en-US" smtClean="0"/>
              <a:t>金字塔图追问结果</a:t>
            </a:r>
          </a:p>
        </p:txBody>
      </p:sp>
      <p:sp>
        <p:nvSpPr>
          <p:cNvPr id="4" name="矩形 3">
            <a:extLst>
              <a:ext uri="{FF2B5EF4-FFF2-40B4-BE49-F238E27FC236}"/>
            </a:extLst>
          </p:cNvPr>
          <p:cNvSpPr/>
          <p:nvPr/>
        </p:nvSpPr>
        <p:spPr>
          <a:xfrm>
            <a:off x="3663950" y="1146175"/>
            <a:ext cx="1768475" cy="733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2400" b="1" noProof="1">
                <a:solidFill>
                  <a:srgbClr val="FF0000"/>
                </a:solidFill>
              </a:rPr>
              <a:t>守旧又何妨</a:t>
            </a:r>
          </a:p>
        </p:txBody>
      </p:sp>
      <p:sp>
        <p:nvSpPr>
          <p:cNvPr id="6" name="矩形 5">
            <a:extLst>
              <a:ext uri="{FF2B5EF4-FFF2-40B4-BE49-F238E27FC236}"/>
            </a:extLst>
          </p:cNvPr>
          <p:cNvSpPr/>
          <p:nvPr/>
        </p:nvSpPr>
        <p:spPr>
          <a:xfrm>
            <a:off x="1527175" y="3062288"/>
            <a:ext cx="2136775" cy="733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目前存在问题，只开天辟地，不守旧</a:t>
            </a:r>
          </a:p>
        </p:txBody>
      </p:sp>
      <p:sp>
        <p:nvSpPr>
          <p:cNvPr id="7" name="矩形 6">
            <a:extLst>
              <a:ext uri="{FF2B5EF4-FFF2-40B4-BE49-F238E27FC236}"/>
            </a:extLst>
          </p:cNvPr>
          <p:cNvSpPr/>
          <p:nvPr/>
        </p:nvSpPr>
        <p:spPr>
          <a:xfrm>
            <a:off x="6435725" y="3062288"/>
            <a:ext cx="1377950" cy="733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守旧有独特的历史价值</a:t>
            </a:r>
          </a:p>
        </p:txBody>
      </p:sp>
      <p:sp>
        <p:nvSpPr>
          <p:cNvPr id="8" name="矩形 7">
            <a:extLst>
              <a:ext uri="{FF2B5EF4-FFF2-40B4-BE49-F238E27FC236}"/>
            </a:extLst>
          </p:cNvPr>
          <p:cNvSpPr/>
          <p:nvPr/>
        </p:nvSpPr>
        <p:spPr>
          <a:xfrm>
            <a:off x="128588" y="4748213"/>
            <a:ext cx="1833562" cy="7064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传统文化被遗弃</a:t>
            </a:r>
          </a:p>
        </p:txBody>
      </p:sp>
      <p:sp>
        <p:nvSpPr>
          <p:cNvPr id="9" name="矩形 8">
            <a:extLst>
              <a:ext uri="{FF2B5EF4-FFF2-40B4-BE49-F238E27FC236}"/>
            </a:extLst>
          </p:cNvPr>
          <p:cNvSpPr/>
          <p:nvPr/>
        </p:nvSpPr>
        <p:spPr>
          <a:xfrm>
            <a:off x="4840288" y="4406900"/>
            <a:ext cx="11811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对传统的续写与弥补</a:t>
            </a:r>
          </a:p>
        </p:txBody>
      </p:sp>
      <p:sp>
        <p:nvSpPr>
          <p:cNvPr id="10" name="矩形 9">
            <a:extLst>
              <a:ext uri="{FF2B5EF4-FFF2-40B4-BE49-F238E27FC236}"/>
            </a:extLst>
          </p:cNvPr>
          <p:cNvSpPr/>
          <p:nvPr/>
        </p:nvSpPr>
        <p:spPr>
          <a:xfrm>
            <a:off x="6327775" y="4406900"/>
            <a:ext cx="11811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在前人的基础上创造辉煌</a:t>
            </a:r>
          </a:p>
        </p:txBody>
      </p:sp>
      <p:sp>
        <p:nvSpPr>
          <p:cNvPr id="11" name="矩形 10">
            <a:extLst>
              <a:ext uri="{FF2B5EF4-FFF2-40B4-BE49-F238E27FC236}"/>
            </a:extLst>
          </p:cNvPr>
          <p:cNvSpPr/>
          <p:nvPr/>
        </p:nvSpPr>
        <p:spPr>
          <a:xfrm>
            <a:off x="7815263" y="4406900"/>
            <a:ext cx="1179512"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是另一种形式的发展</a:t>
            </a:r>
          </a:p>
        </p:txBody>
      </p:sp>
      <p:sp>
        <p:nvSpPr>
          <p:cNvPr id="13" name="矩形 12">
            <a:extLst>
              <a:ext uri="{FF2B5EF4-FFF2-40B4-BE49-F238E27FC236}"/>
            </a:extLst>
          </p:cNvPr>
          <p:cNvSpPr/>
          <p:nvPr/>
        </p:nvSpPr>
        <p:spPr>
          <a:xfrm>
            <a:off x="2439988" y="4748213"/>
            <a:ext cx="1833562" cy="7064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创新受到制约</a:t>
            </a:r>
          </a:p>
        </p:txBody>
      </p:sp>
      <p:cxnSp>
        <p:nvCxnSpPr>
          <p:cNvPr id="14" name="肘形连接符 13">
            <a:extLst>
              <a:ext uri="{FF2B5EF4-FFF2-40B4-BE49-F238E27FC236}"/>
            </a:extLst>
          </p:cNvPr>
          <p:cNvCxnSpPr>
            <a:stCxn id="4" idx="2"/>
            <a:endCxn id="6" idx="0"/>
          </p:cNvCxnSpPr>
          <p:nvPr/>
        </p:nvCxnSpPr>
        <p:spPr>
          <a:xfrm rot="5400000">
            <a:off x="2980532" y="1494631"/>
            <a:ext cx="1182688" cy="1952625"/>
          </a:xfrm>
          <a:prstGeom prst="bentConnector3">
            <a:avLst>
              <a:gd name="adj1" fmla="val 49973"/>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5" name="肘形连接符 14">
            <a:extLst>
              <a:ext uri="{FF2B5EF4-FFF2-40B4-BE49-F238E27FC236}"/>
            </a:extLst>
          </p:cNvPr>
          <p:cNvCxnSpPr>
            <a:stCxn id="4" idx="2"/>
            <a:endCxn id="7" idx="0"/>
          </p:cNvCxnSpPr>
          <p:nvPr/>
        </p:nvCxnSpPr>
        <p:spPr>
          <a:xfrm rot="5400000" flipV="1">
            <a:off x="5245100" y="1182688"/>
            <a:ext cx="1182688" cy="2576512"/>
          </a:xfrm>
          <a:prstGeom prst="bentConnector3">
            <a:avLst>
              <a:gd name="adj1" fmla="val 49973"/>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16" name="肘形连接符 15">
            <a:extLst>
              <a:ext uri="{FF2B5EF4-FFF2-40B4-BE49-F238E27FC236}"/>
            </a:extLst>
          </p:cNvPr>
          <p:cNvCxnSpPr>
            <a:stCxn id="6" idx="2"/>
            <a:endCxn id="8" idx="0"/>
          </p:cNvCxnSpPr>
          <p:nvPr/>
        </p:nvCxnSpPr>
        <p:spPr>
          <a:xfrm rot="5400000">
            <a:off x="1343819" y="3496469"/>
            <a:ext cx="952500" cy="1550988"/>
          </a:xfrm>
          <a:prstGeom prst="bentConnector3">
            <a:avLst>
              <a:gd name="adj1" fmla="val 49967"/>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7" name="肘形连接符 16">
            <a:extLst>
              <a:ext uri="{FF2B5EF4-FFF2-40B4-BE49-F238E27FC236}"/>
            </a:extLst>
          </p:cNvPr>
          <p:cNvCxnSpPr>
            <a:stCxn id="6" idx="2"/>
            <a:endCxn id="13" idx="0"/>
          </p:cNvCxnSpPr>
          <p:nvPr/>
        </p:nvCxnSpPr>
        <p:spPr>
          <a:xfrm rot="5400000" flipV="1">
            <a:off x="2500313" y="3890963"/>
            <a:ext cx="952500" cy="762000"/>
          </a:xfrm>
          <a:prstGeom prst="bentConnector3">
            <a:avLst>
              <a:gd name="adj1" fmla="val 50000"/>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9" name="肘形连接符 28">
            <a:extLst>
              <a:ext uri="{FF2B5EF4-FFF2-40B4-BE49-F238E27FC236}"/>
            </a:extLst>
          </p:cNvPr>
          <p:cNvCxnSpPr>
            <a:stCxn id="7" idx="2"/>
            <a:endCxn id="9" idx="0"/>
          </p:cNvCxnSpPr>
          <p:nvPr/>
        </p:nvCxnSpPr>
        <p:spPr>
          <a:xfrm rot="5400000">
            <a:off x="5972175" y="3254376"/>
            <a:ext cx="611187" cy="1693862"/>
          </a:xfrm>
          <a:prstGeom prst="bentConnector3">
            <a:avLst>
              <a:gd name="adj1" fmla="val 50000"/>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30" name="肘形连接符 29">
            <a:extLst>
              <a:ext uri="{FF2B5EF4-FFF2-40B4-BE49-F238E27FC236}"/>
            </a:extLst>
          </p:cNvPr>
          <p:cNvCxnSpPr>
            <a:stCxn id="7" idx="2"/>
            <a:endCxn id="11" idx="0"/>
          </p:cNvCxnSpPr>
          <p:nvPr/>
        </p:nvCxnSpPr>
        <p:spPr>
          <a:xfrm>
            <a:off x="7019925" y="4106863"/>
            <a:ext cx="1385888" cy="300037"/>
          </a:xfrm>
          <a:prstGeom prst="bentConnector2">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32" name="直接箭头连接符 31">
            <a:extLst>
              <a:ext uri="{FF2B5EF4-FFF2-40B4-BE49-F238E27FC236}"/>
            </a:extLst>
          </p:cNvPr>
          <p:cNvCxnSpPr>
            <a:stCxn id="7" idx="2"/>
            <a:endCxn id="10" idx="0"/>
          </p:cNvCxnSpPr>
          <p:nvPr/>
        </p:nvCxnSpPr>
        <p:spPr>
          <a:xfrm>
            <a:off x="6915150" y="4132263"/>
            <a:ext cx="3175" cy="274637"/>
          </a:xfrm>
          <a:prstGeom prst="straightConnector1">
            <a:avLst/>
          </a:prstGeom>
          <a:ln>
            <a:tailEnd type="arrow" w="med" len="med"/>
          </a:ln>
        </p:spPr>
        <p:style>
          <a:lnRef idx="1">
            <a:schemeClr val="accent4"/>
          </a:lnRef>
          <a:fillRef idx="0">
            <a:schemeClr val="accent4"/>
          </a:fillRef>
          <a:effectRef idx="0">
            <a:schemeClr val="accent4"/>
          </a:effectRef>
          <a:fontRef idx="minor">
            <a:schemeClr val="tx1"/>
          </a:fontRef>
        </p:style>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标题 1"/>
          <p:cNvSpPr>
            <a:spLocks noGrp="1" noChangeArrowheads="1"/>
          </p:cNvSpPr>
          <p:nvPr>
            <p:ph type="title"/>
          </p:nvPr>
        </p:nvSpPr>
        <p:spPr/>
        <p:txBody>
          <a:bodyPr/>
          <a:lstStyle/>
          <a:p>
            <a:pPr eaLnBrk="1" hangingPunct="1"/>
            <a:r>
              <a:rPr lang="zh-CN" altLang="en-US" smtClean="0"/>
              <a:t>演练图文</a:t>
            </a:r>
          </a:p>
        </p:txBody>
      </p:sp>
      <p:sp>
        <p:nvSpPr>
          <p:cNvPr id="26627" name="内容占位符 2"/>
          <p:cNvSpPr>
            <a:spLocks noGrp="1" noChangeArrowheads="1"/>
          </p:cNvSpPr>
          <p:nvPr>
            <p:ph idx="1"/>
          </p:nvPr>
        </p:nvSpPr>
        <p:spPr>
          <a:xfrm>
            <a:off x="457200" y="1165225"/>
            <a:ext cx="8507413" cy="4525963"/>
          </a:xfrm>
        </p:spPr>
        <p:txBody>
          <a:bodyPr/>
          <a:lstStyle/>
          <a:p>
            <a:pPr eaLnBrk="1" hangingPunct="1">
              <a:lnSpc>
                <a:spcPct val="150000"/>
              </a:lnSpc>
            </a:pPr>
            <a:r>
              <a:rPr lang="zh-CN" altLang="en-US" sz="2000" b="1" dirty="0" smtClean="0"/>
              <a:t>【题目</a:t>
            </a:r>
            <a:r>
              <a:rPr lang="en-US" altLang="zh-CN" sz="2000" b="1" dirty="0" smtClean="0"/>
              <a:t>2</a:t>
            </a:r>
            <a:r>
              <a:rPr lang="zh-CN" altLang="en-US" sz="2000" b="1" dirty="0" smtClean="0"/>
              <a:t>】阅读下面的材料，根据要求写一篇不少于800字的文章。</a:t>
            </a:r>
          </a:p>
          <a:p>
            <a:pPr eaLnBrk="1" hangingPunct="1">
              <a:lnSpc>
                <a:spcPct val="150000"/>
              </a:lnSpc>
            </a:pPr>
            <a:r>
              <a:rPr lang="zh-CN" altLang="en-US" sz="2000" b="1" dirty="0" smtClean="0"/>
              <a:t>        在上海地铁上，一男子因随地吐痰遭到指责后，竟不停地用污言秽语和指责他的乘客对骂，一黑衣壮汉忍不住，拨开人群走到“吐痰男”跟前踢去一脚，吐痰男顿时安静下来，一语不发，此时，有出来劝架的乘客指责“黑衣男”：“打人是不对的。”更多的人则认可黑衣男的做法。这段视频被上传到网络后，引起更大范围、更多角度的讨论。</a:t>
            </a:r>
          </a:p>
          <a:p>
            <a:pPr eaLnBrk="1" hangingPunct="1">
              <a:lnSpc>
                <a:spcPct val="150000"/>
              </a:lnSpc>
            </a:pPr>
            <a:r>
              <a:rPr lang="zh-CN" altLang="en-US" sz="2000" b="1" dirty="0" smtClean="0"/>
              <a:t>    对此，你怎么看？</a:t>
            </a:r>
            <a:r>
              <a:rPr lang="zh-CN" altLang="en-US" sz="2000" b="1" dirty="0" smtClean="0">
                <a:solidFill>
                  <a:srgbClr val="FF0000"/>
                </a:solidFill>
                <a:sym typeface="宋体" pitchFamily="2" charset="-122"/>
              </a:rPr>
              <a:t>尝试将自己的思考用金字塔原理展示出来，并写成小作文。</a:t>
            </a:r>
            <a:endParaRPr lang="zh-CN" altLang="en-US" sz="2000" b="1" dirty="0" smtClean="0"/>
          </a:p>
          <a:p>
            <a:pPr eaLnBrk="1" hangingPunct="1"/>
            <a:endParaRPr lang="zh-CN" altLang="en-US" sz="2400" b="1" dirty="0" smtClean="0">
              <a:solidFill>
                <a:srgbClr val="FF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标题 1"/>
          <p:cNvSpPr>
            <a:spLocks noGrp="1" noChangeArrowheads="1"/>
          </p:cNvSpPr>
          <p:nvPr>
            <p:ph type="title"/>
          </p:nvPr>
        </p:nvSpPr>
        <p:spPr>
          <a:xfrm>
            <a:off x="-73025" y="-22225"/>
            <a:ext cx="8229600" cy="1143000"/>
          </a:xfrm>
        </p:spPr>
        <p:txBody>
          <a:bodyPr/>
          <a:lstStyle/>
          <a:p>
            <a:pPr eaLnBrk="1" hangingPunct="1"/>
            <a:r>
              <a:rPr lang="zh-CN" altLang="en-US" smtClean="0"/>
              <a:t>金字塔图追问结果</a:t>
            </a:r>
          </a:p>
        </p:txBody>
      </p:sp>
      <p:sp>
        <p:nvSpPr>
          <p:cNvPr id="2" name="圆角矩形 1">
            <a:extLst>
              <a:ext uri="{FF2B5EF4-FFF2-40B4-BE49-F238E27FC236}"/>
            </a:extLst>
          </p:cNvPr>
          <p:cNvSpPr/>
          <p:nvPr/>
        </p:nvSpPr>
        <p:spPr>
          <a:xfrm>
            <a:off x="5876925" y="2171700"/>
            <a:ext cx="2279650" cy="936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这种做法是暴力的正义，不值得提倡</a:t>
            </a:r>
          </a:p>
        </p:txBody>
      </p:sp>
      <p:sp>
        <p:nvSpPr>
          <p:cNvPr id="3" name="圆角矩形 2">
            <a:extLst>
              <a:ext uri="{FF2B5EF4-FFF2-40B4-BE49-F238E27FC236}"/>
            </a:extLst>
          </p:cNvPr>
          <p:cNvSpPr/>
          <p:nvPr/>
        </p:nvSpPr>
        <p:spPr>
          <a:xfrm>
            <a:off x="1306513" y="2171700"/>
            <a:ext cx="2409825" cy="936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更多人认可黑衣男暴力制止吐痰男的行为</a:t>
            </a:r>
          </a:p>
        </p:txBody>
      </p:sp>
      <p:sp>
        <p:nvSpPr>
          <p:cNvPr id="4" name="圆角矩形 3">
            <a:extLst>
              <a:ext uri="{FF2B5EF4-FFF2-40B4-BE49-F238E27FC236}"/>
            </a:extLst>
          </p:cNvPr>
          <p:cNvSpPr/>
          <p:nvPr/>
        </p:nvSpPr>
        <p:spPr>
          <a:xfrm>
            <a:off x="6284913" y="3524250"/>
            <a:ext cx="779462" cy="24415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暴力是对法律的挑战</a:t>
            </a:r>
          </a:p>
        </p:txBody>
      </p:sp>
      <p:sp>
        <p:nvSpPr>
          <p:cNvPr id="5" name="圆角矩形 4">
            <a:extLst>
              <a:ext uri="{FF2B5EF4-FFF2-40B4-BE49-F238E27FC236}"/>
            </a:extLst>
          </p:cNvPr>
          <p:cNvSpPr/>
          <p:nvPr/>
        </p:nvSpPr>
        <p:spPr>
          <a:xfrm>
            <a:off x="1857375" y="3684588"/>
            <a:ext cx="950913" cy="21209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维护了公序良俗</a:t>
            </a:r>
          </a:p>
        </p:txBody>
      </p:sp>
      <p:sp>
        <p:nvSpPr>
          <p:cNvPr id="6" name="圆角矩形 5">
            <a:extLst>
              <a:ext uri="{FF2B5EF4-FFF2-40B4-BE49-F238E27FC236}"/>
            </a:extLst>
          </p:cNvPr>
          <p:cNvSpPr/>
          <p:nvPr/>
        </p:nvSpPr>
        <p:spPr>
          <a:xfrm>
            <a:off x="7299325" y="3684588"/>
            <a:ext cx="768350" cy="22129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暂时的稳定，不利于社会的长治久安</a:t>
            </a:r>
          </a:p>
        </p:txBody>
      </p:sp>
      <p:sp>
        <p:nvSpPr>
          <p:cNvPr id="7" name="圆角矩形 6">
            <a:extLst>
              <a:ext uri="{FF2B5EF4-FFF2-40B4-BE49-F238E27FC236}"/>
            </a:extLst>
          </p:cNvPr>
          <p:cNvSpPr/>
          <p:nvPr/>
        </p:nvSpPr>
        <p:spPr>
          <a:xfrm>
            <a:off x="5283200" y="3684588"/>
            <a:ext cx="766763" cy="22129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其心可敬，做法需推敲</a:t>
            </a:r>
          </a:p>
        </p:txBody>
      </p:sp>
      <p:sp>
        <p:nvSpPr>
          <p:cNvPr id="8" name="圆角矩形 7">
            <a:extLst>
              <a:ext uri="{FF2B5EF4-FFF2-40B4-BE49-F238E27FC236}"/>
            </a:extLst>
          </p:cNvPr>
          <p:cNvSpPr/>
          <p:nvPr/>
        </p:nvSpPr>
        <p:spPr>
          <a:xfrm>
            <a:off x="3124200" y="3684588"/>
            <a:ext cx="944563" cy="22129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该出手时就出手的侠义精神</a:t>
            </a:r>
          </a:p>
        </p:txBody>
      </p:sp>
      <p:sp>
        <p:nvSpPr>
          <p:cNvPr id="9" name="圆角矩形 8">
            <a:extLst>
              <a:ext uri="{FF2B5EF4-FFF2-40B4-BE49-F238E27FC236}"/>
            </a:extLst>
          </p:cNvPr>
          <p:cNvSpPr/>
          <p:nvPr/>
        </p:nvSpPr>
        <p:spPr>
          <a:xfrm>
            <a:off x="600075" y="3684588"/>
            <a:ext cx="850900" cy="22129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暴力惩戒，立竿见影</a:t>
            </a:r>
          </a:p>
        </p:txBody>
      </p:sp>
      <p:sp>
        <p:nvSpPr>
          <p:cNvPr id="10" name="圆角矩形 9">
            <a:extLst>
              <a:ext uri="{FF2B5EF4-FFF2-40B4-BE49-F238E27FC236}"/>
            </a:extLst>
          </p:cNvPr>
          <p:cNvSpPr/>
          <p:nvPr/>
        </p:nvSpPr>
        <p:spPr>
          <a:xfrm>
            <a:off x="3427413" y="955675"/>
            <a:ext cx="2530475" cy="9350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2400" b="1" noProof="1">
                <a:solidFill>
                  <a:srgbClr val="FF0000"/>
                </a:solidFill>
                <a:latin typeface="微软雅黑" panose="020B0503020204020204" charset="-122"/>
                <a:ea typeface="微软雅黑" panose="020B0503020204020204" charset="-122"/>
              </a:rPr>
              <a:t>警惕正义的暴力</a:t>
            </a:r>
          </a:p>
        </p:txBody>
      </p:sp>
      <p:sp>
        <p:nvSpPr>
          <p:cNvPr id="27660" name="文本框 10"/>
          <p:cNvSpPr txBox="1">
            <a:spLocks noChangeArrowheads="1"/>
          </p:cNvSpPr>
          <p:nvPr/>
        </p:nvSpPr>
        <p:spPr bwMode="auto">
          <a:xfrm>
            <a:off x="184150" y="1527175"/>
            <a:ext cx="2624138" cy="644525"/>
          </a:xfrm>
          <a:prstGeom prst="rect">
            <a:avLst/>
          </a:prstGeom>
          <a:noFill/>
          <a:ln w="9525">
            <a:noFill/>
            <a:miter lim="800000"/>
            <a:headEnd/>
            <a:tailEnd/>
          </a:ln>
        </p:spPr>
        <p:txBody>
          <a:bodyPr>
            <a:spAutoFit/>
          </a:bodyPr>
          <a:lstStyle/>
          <a:p>
            <a:pPr eaLnBrk="1" hangingPunct="1"/>
            <a:r>
              <a:rPr lang="zh-CN" altLang="en-US" b="1"/>
              <a:t>我在什么背景下提出这个观点</a:t>
            </a:r>
          </a:p>
        </p:txBody>
      </p:sp>
      <p:sp>
        <p:nvSpPr>
          <p:cNvPr id="27661" name="文本框 11"/>
          <p:cNvSpPr txBox="1">
            <a:spLocks noChangeArrowheads="1"/>
          </p:cNvSpPr>
          <p:nvPr/>
        </p:nvSpPr>
        <p:spPr bwMode="auto">
          <a:xfrm>
            <a:off x="822325" y="3211513"/>
            <a:ext cx="2894013" cy="368300"/>
          </a:xfrm>
          <a:prstGeom prst="rect">
            <a:avLst/>
          </a:prstGeom>
          <a:noFill/>
          <a:ln w="9525">
            <a:noFill/>
            <a:miter lim="800000"/>
            <a:headEnd/>
            <a:tailEnd/>
          </a:ln>
        </p:spPr>
        <p:txBody>
          <a:bodyPr>
            <a:spAutoFit/>
          </a:bodyPr>
          <a:lstStyle/>
          <a:p>
            <a:pPr eaLnBrk="1" hangingPunct="1"/>
            <a:r>
              <a:rPr lang="zh-CN" altLang="en-US"/>
              <a:t>这个现状会产生哪些结果？</a:t>
            </a:r>
          </a:p>
        </p:txBody>
      </p:sp>
      <p:cxnSp>
        <p:nvCxnSpPr>
          <p:cNvPr id="15" name="肘形连接符 14">
            <a:extLst>
              <a:ext uri="{FF2B5EF4-FFF2-40B4-BE49-F238E27FC236}"/>
            </a:extLst>
          </p:cNvPr>
          <p:cNvCxnSpPr>
            <a:stCxn id="3" idx="2"/>
            <a:endCxn id="9" idx="0"/>
          </p:cNvCxnSpPr>
          <p:nvPr/>
        </p:nvCxnSpPr>
        <p:spPr>
          <a:xfrm rot="5400000">
            <a:off x="1480343" y="2653507"/>
            <a:ext cx="576263" cy="1485900"/>
          </a:xfrm>
          <a:prstGeom prst="bentConnector3">
            <a:avLst>
              <a:gd name="adj1" fmla="val 50000"/>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18" name="肘形连接符 17">
            <a:extLst>
              <a:ext uri="{FF2B5EF4-FFF2-40B4-BE49-F238E27FC236}"/>
            </a:extLst>
          </p:cNvPr>
          <p:cNvCxnSpPr>
            <a:stCxn id="3" idx="2"/>
            <a:endCxn id="9" idx="0"/>
          </p:cNvCxnSpPr>
          <p:nvPr/>
        </p:nvCxnSpPr>
        <p:spPr>
          <a:xfrm>
            <a:off x="2511425" y="3365500"/>
            <a:ext cx="1041400" cy="471488"/>
          </a:xfrm>
          <a:prstGeom prst="bentConnector2">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19" name="直接箭头连接符 18">
            <a:extLst>
              <a:ext uri="{FF2B5EF4-FFF2-40B4-BE49-F238E27FC236}"/>
            </a:extLst>
          </p:cNvPr>
          <p:cNvCxnSpPr>
            <a:stCxn id="3" idx="2"/>
            <a:endCxn id="9" idx="0"/>
          </p:cNvCxnSpPr>
          <p:nvPr/>
        </p:nvCxnSpPr>
        <p:spPr>
          <a:xfrm>
            <a:off x="2482850" y="3429000"/>
            <a:ext cx="28575" cy="287338"/>
          </a:xfrm>
          <a:prstGeom prst="straightConnector1">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31" name="肘形连接符 30">
            <a:extLst>
              <a:ext uri="{FF2B5EF4-FFF2-40B4-BE49-F238E27FC236}"/>
            </a:extLst>
          </p:cNvPr>
          <p:cNvCxnSpPr>
            <a:stCxn id="2" idx="2"/>
            <a:endCxn id="7" idx="0"/>
          </p:cNvCxnSpPr>
          <p:nvPr/>
        </p:nvCxnSpPr>
        <p:spPr>
          <a:xfrm rot="5400000">
            <a:off x="6053931" y="2721769"/>
            <a:ext cx="576263" cy="1349375"/>
          </a:xfrm>
          <a:prstGeom prst="bentConnector3">
            <a:avLst>
              <a:gd name="adj1" fmla="val 50000"/>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37" name="肘形连接符 36">
            <a:extLst>
              <a:ext uri="{FF2B5EF4-FFF2-40B4-BE49-F238E27FC236}"/>
            </a:extLst>
          </p:cNvPr>
          <p:cNvCxnSpPr>
            <a:stCxn id="2" idx="2"/>
            <a:endCxn id="7" idx="0"/>
          </p:cNvCxnSpPr>
          <p:nvPr/>
        </p:nvCxnSpPr>
        <p:spPr>
          <a:xfrm>
            <a:off x="7016750" y="3328988"/>
            <a:ext cx="663575" cy="544512"/>
          </a:xfrm>
          <a:prstGeom prst="bentConnector2">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38" name="肘形连接符 37">
            <a:extLst>
              <a:ext uri="{FF2B5EF4-FFF2-40B4-BE49-F238E27FC236}"/>
            </a:extLst>
          </p:cNvPr>
          <p:cNvCxnSpPr>
            <a:stCxn id="2" idx="2"/>
            <a:endCxn id="7" idx="0"/>
          </p:cNvCxnSpPr>
          <p:nvPr/>
        </p:nvCxnSpPr>
        <p:spPr>
          <a:xfrm>
            <a:off x="4692650" y="2060575"/>
            <a:ext cx="2228850" cy="111125"/>
          </a:xfrm>
          <a:prstGeom prst="bentConnector2">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40" name="肘形连接符 39">
            <a:extLst>
              <a:ext uri="{FF2B5EF4-FFF2-40B4-BE49-F238E27FC236}"/>
            </a:extLst>
          </p:cNvPr>
          <p:cNvCxnSpPr>
            <a:stCxn id="10" idx="2"/>
            <a:endCxn id="3" idx="0"/>
          </p:cNvCxnSpPr>
          <p:nvPr/>
        </p:nvCxnSpPr>
        <p:spPr>
          <a:xfrm rot="5400000">
            <a:off x="3461544" y="940594"/>
            <a:ext cx="280987" cy="2181225"/>
          </a:xfrm>
          <a:prstGeom prst="bentConnector3">
            <a:avLst>
              <a:gd name="adj1" fmla="val 50113"/>
            </a:avLst>
          </a:prstGeom>
          <a:ln>
            <a:tailEnd type="arrow" w="med" len="med"/>
          </a:ln>
        </p:spPr>
        <p:style>
          <a:lnRef idx="1">
            <a:schemeClr val="accent4"/>
          </a:lnRef>
          <a:fillRef idx="0">
            <a:schemeClr val="accent4"/>
          </a:fillRef>
          <a:effectRef idx="0">
            <a:schemeClr val="accent4"/>
          </a:effectRef>
          <a:fontRef idx="minor">
            <a:schemeClr val="tx1"/>
          </a:fontRef>
        </p:style>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标题 1"/>
          <p:cNvSpPr>
            <a:spLocks noGrp="1" noChangeArrowheads="1"/>
          </p:cNvSpPr>
          <p:nvPr>
            <p:ph type="title"/>
          </p:nvPr>
        </p:nvSpPr>
        <p:spPr/>
        <p:txBody>
          <a:bodyPr/>
          <a:lstStyle/>
          <a:p>
            <a:pPr eaLnBrk="1" hangingPunct="1"/>
            <a:r>
              <a:rPr lang="zh-CN" altLang="en-US" smtClean="0">
                <a:solidFill>
                  <a:srgbClr val="FF0000"/>
                </a:solidFill>
              </a:rPr>
              <a:t>示例</a:t>
            </a:r>
            <a:r>
              <a:rPr lang="en-US" altLang="zh-CN" smtClean="0">
                <a:solidFill>
                  <a:srgbClr val="FF0000"/>
                </a:solidFill>
              </a:rPr>
              <a:t>:</a:t>
            </a:r>
            <a:r>
              <a:rPr lang="zh-CN" altLang="en-US" smtClean="0">
                <a:solidFill>
                  <a:srgbClr val="FF0000"/>
                </a:solidFill>
              </a:rPr>
              <a:t>由暴力看文明</a:t>
            </a:r>
          </a:p>
        </p:txBody>
      </p:sp>
      <p:sp>
        <p:nvSpPr>
          <p:cNvPr id="28675" name="内容占位符 2"/>
          <p:cNvSpPr>
            <a:spLocks noGrp="1" noChangeArrowheads="1"/>
          </p:cNvSpPr>
          <p:nvPr>
            <p:ph idx="1"/>
          </p:nvPr>
        </p:nvSpPr>
        <p:spPr/>
        <p:txBody>
          <a:bodyPr/>
          <a:lstStyle/>
          <a:p>
            <a:pPr eaLnBrk="1" hangingPunct="1"/>
            <a:r>
              <a:rPr lang="en-US" altLang="zh-CN" sz="2400" b="1" dirty="0" smtClean="0"/>
              <a:t>   </a:t>
            </a:r>
            <a:r>
              <a:rPr lang="zh-CN" altLang="en-US" sz="2400" b="1" dirty="0" smtClean="0">
                <a:solidFill>
                  <a:srgbClr val="FF0000"/>
                </a:solidFill>
              </a:rPr>
              <a:t>10月17日，上海地铁一男子随地吐痰，被劝后仍不悔改反而恶语相向，后被一黑衣男子出手教训。此事在网络上引起热议。针对本例，我认为流氓行为固然可恶，但打人行为亦不值得赞颂。</a:t>
            </a:r>
          </a:p>
          <a:p>
            <a:pPr eaLnBrk="1" hangingPunct="1"/>
            <a:r>
              <a:rPr lang="zh-CN" altLang="en-US" sz="2400" b="1" dirty="0" smtClean="0">
                <a:solidFill>
                  <a:srgbClr val="FF0000"/>
                </a:solidFill>
              </a:rPr>
              <a:t>   打人不对，更不值得被吹捧，这于法不容。然而当无法以更好方式去维护公共秩序时暴力或许最具效率，对于不符合群众心中道德准则的行为，当遵循道统的劝阻已无效时，付诸适度的暴力，这是否能成为不文明行为驶入文明轨道的一个选择？出手教训“无耻之徒”不同于“无赖式暴力”，出手教训的目的是为了维持道德正义。诚然，也立竿见影。</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内容占位符 2"/>
          <p:cNvSpPr>
            <a:spLocks noGrp="1" noChangeArrowheads="1"/>
          </p:cNvSpPr>
          <p:nvPr>
            <p:ph idx="1"/>
          </p:nvPr>
        </p:nvSpPr>
        <p:spPr>
          <a:xfrm>
            <a:off x="395288" y="765175"/>
            <a:ext cx="8229600" cy="4525963"/>
          </a:xfrm>
        </p:spPr>
        <p:txBody>
          <a:bodyPr/>
          <a:lstStyle/>
          <a:p>
            <a:pPr eaLnBrk="1" hangingPunct="1">
              <a:lnSpc>
                <a:spcPct val="150000"/>
              </a:lnSpc>
            </a:pPr>
            <a:r>
              <a:rPr lang="en-US" altLang="zh-CN" sz="2800" b="1" smtClean="0"/>
              <a:t>   </a:t>
            </a:r>
            <a:r>
              <a:rPr lang="zh-CN" altLang="en-US" sz="2400" b="1" smtClean="0">
                <a:solidFill>
                  <a:srgbClr val="FF0000"/>
                </a:solidFill>
              </a:rPr>
              <a:t>不过，虽然出手教训无赖维护了社会秩序，但在本质上无论是哪种暴力行为都是在挑战法律；更何况用暴力成就的文明只是暂时稳定局面，对于理想状态的实现，也不甚乐观，因此依靠这种掺杂正义色彩的暴力手段来建立所谓文明社会是不可取的，甚至一不小心会酿成更大的冲突。</a:t>
            </a:r>
          </a:p>
          <a:p>
            <a:pPr eaLnBrk="1" hangingPunct="1">
              <a:lnSpc>
                <a:spcPct val="150000"/>
              </a:lnSpc>
            </a:pPr>
            <a:r>
              <a:rPr lang="zh-CN" altLang="en-US" sz="2400" b="1" smtClean="0">
                <a:solidFill>
                  <a:srgbClr val="FF0000"/>
                </a:solidFill>
              </a:rPr>
              <a:t>   人们需要一个出手教训“渣男”的事实满足心中的正义幻想，所以一边倒的赞颂那位勇士。实质上，这是一种民族的情绪冲动，在这样一个法治社会，维护社会秩序，应尽量避免暴力。</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标题 1"/>
          <p:cNvSpPr>
            <a:spLocks noGrp="1" noChangeArrowheads="1"/>
          </p:cNvSpPr>
          <p:nvPr>
            <p:ph type="title"/>
          </p:nvPr>
        </p:nvSpPr>
        <p:spPr>
          <a:xfrm>
            <a:off x="323850" y="22225"/>
            <a:ext cx="8229600" cy="1143000"/>
          </a:xfrm>
        </p:spPr>
        <p:txBody>
          <a:bodyPr/>
          <a:lstStyle/>
          <a:p>
            <a:pPr eaLnBrk="1" hangingPunct="1"/>
            <a:r>
              <a:rPr lang="zh-CN" altLang="en-US" smtClean="0"/>
              <a:t>小结</a:t>
            </a:r>
            <a:endParaRPr lang="en-US" altLang="zh-CN" smtClean="0"/>
          </a:p>
        </p:txBody>
      </p:sp>
      <p:sp>
        <p:nvSpPr>
          <p:cNvPr id="30723" name="内容占位符 2"/>
          <p:cNvSpPr>
            <a:spLocks noGrp="1" noChangeArrowheads="1"/>
          </p:cNvSpPr>
          <p:nvPr>
            <p:ph idx="1"/>
          </p:nvPr>
        </p:nvSpPr>
        <p:spPr>
          <a:xfrm>
            <a:off x="107950" y="1165225"/>
            <a:ext cx="9001125" cy="4525963"/>
          </a:xfrm>
        </p:spPr>
        <p:txBody>
          <a:bodyPr/>
          <a:lstStyle/>
          <a:p>
            <a:pPr eaLnBrk="1" hangingPunct="1">
              <a:lnSpc>
                <a:spcPct val="150000"/>
              </a:lnSpc>
            </a:pPr>
            <a:r>
              <a:rPr lang="en-US" altLang="zh-CN" sz="2800" b="1" smtClean="0"/>
              <a:t>1</a:t>
            </a:r>
            <a:r>
              <a:rPr lang="zh-CN" altLang="en-US" sz="2800" b="1" smtClean="0"/>
              <a:t>、金字塔思维更适用于整篇文章的构思与表达。而追究结果，用鱼骨图、六顶帽子、金字塔都可以。而且，用金字塔写小作文，有点</a:t>
            </a:r>
            <a:r>
              <a:rPr lang="en-US" altLang="zh-CN" sz="2800" b="1" smtClean="0"/>
              <a:t>“</a:t>
            </a:r>
            <a:r>
              <a:rPr lang="zh-CN" altLang="en-US" sz="2800" b="1" smtClean="0"/>
              <a:t>大题小做</a:t>
            </a:r>
            <a:r>
              <a:rPr lang="en-US" altLang="zh-CN" sz="2800" b="1" smtClean="0"/>
              <a:t>”</a:t>
            </a:r>
            <a:r>
              <a:rPr lang="zh-CN" altLang="en-US" sz="2800" b="1" smtClean="0"/>
              <a:t>。这里选用它，既是因为使用金字塔追究结果清晰明确，又是先熟悉术语，为以后的大作文做准备。</a:t>
            </a:r>
          </a:p>
          <a:p>
            <a:pPr eaLnBrk="1" hangingPunct="1">
              <a:lnSpc>
                <a:spcPct val="150000"/>
              </a:lnSpc>
            </a:pPr>
            <a:r>
              <a:rPr lang="en-US" altLang="zh-CN" sz="2800" b="1" smtClean="0"/>
              <a:t>2</a:t>
            </a:r>
            <a:r>
              <a:rPr lang="zh-CN" altLang="en-US" sz="2800" b="1" smtClean="0"/>
              <a:t>、从哪些方面来追究结果？还是要把金字塔和五</a:t>
            </a:r>
            <a:r>
              <a:rPr lang="en-US" altLang="zh-CN" sz="2800" b="1" smtClean="0"/>
              <a:t>M</a:t>
            </a:r>
            <a:r>
              <a:rPr lang="zh-CN" altLang="en-US" sz="2800" b="1" smtClean="0"/>
              <a:t>分析结合起来。</a:t>
            </a:r>
          </a:p>
          <a:p>
            <a:pPr eaLnBrk="1" hangingPunct="1">
              <a:lnSpc>
                <a:spcPct val="150000"/>
              </a:lnSpc>
            </a:pPr>
            <a:r>
              <a:rPr lang="en-US" altLang="zh-CN" sz="2800" b="1" smtClean="0"/>
              <a:t>3</a:t>
            </a:r>
            <a:r>
              <a:rPr lang="zh-CN" altLang="en-US" sz="2800" b="1" smtClean="0"/>
              <a:t>、追究结果，多尝试用假言思维，可以迅速而深刻。</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标题 1"/>
          <p:cNvSpPr>
            <a:spLocks noGrp="1" noChangeArrowheads="1"/>
          </p:cNvSpPr>
          <p:nvPr>
            <p:ph type="title"/>
          </p:nvPr>
        </p:nvSpPr>
        <p:spPr/>
        <p:txBody>
          <a:bodyPr/>
          <a:lstStyle/>
          <a:p>
            <a:pPr eaLnBrk="1" hangingPunct="1"/>
            <a:r>
              <a:rPr lang="zh-CN" altLang="en-US" smtClean="0"/>
              <a:t>及时练习</a:t>
            </a:r>
          </a:p>
        </p:txBody>
      </p:sp>
      <p:sp>
        <p:nvSpPr>
          <p:cNvPr id="31747" name="内容占位符 2"/>
          <p:cNvSpPr>
            <a:spLocks noGrp="1" noChangeArrowheads="1"/>
          </p:cNvSpPr>
          <p:nvPr>
            <p:ph idx="1"/>
          </p:nvPr>
        </p:nvSpPr>
        <p:spPr>
          <a:xfrm>
            <a:off x="282575" y="1165225"/>
            <a:ext cx="8578850" cy="4525963"/>
          </a:xfrm>
        </p:spPr>
        <p:txBody>
          <a:bodyPr/>
          <a:lstStyle/>
          <a:p>
            <a:pPr eaLnBrk="1" hangingPunct="1"/>
            <a:r>
              <a:rPr lang="zh-CN" altLang="en-US" sz="2800" b="1" smtClean="0"/>
              <a:t>【题目</a:t>
            </a:r>
            <a:r>
              <a:rPr lang="en-US" altLang="zh-CN" sz="2800" b="1" smtClean="0"/>
              <a:t>5</a:t>
            </a:r>
            <a:r>
              <a:rPr lang="zh-CN" altLang="en-US" sz="2800" b="1" smtClean="0"/>
              <a:t>】</a:t>
            </a:r>
            <a:endParaRPr lang="en-US" altLang="zh-CN" sz="2800" b="1" smtClean="0"/>
          </a:p>
          <a:p>
            <a:pPr eaLnBrk="1" hangingPunct="1">
              <a:lnSpc>
                <a:spcPct val="150000"/>
              </a:lnSpc>
            </a:pPr>
            <a:r>
              <a:rPr lang="en-US" altLang="zh-CN" sz="2400" b="1" smtClean="0"/>
              <a:t>6</a:t>
            </a:r>
            <a:r>
              <a:rPr lang="zh-CN" altLang="en-US" sz="2400" b="1" smtClean="0"/>
              <a:t>月</a:t>
            </a:r>
            <a:r>
              <a:rPr lang="en-US" altLang="zh-CN" sz="2400" b="1" smtClean="0"/>
              <a:t>8</a:t>
            </a:r>
            <a:r>
              <a:rPr lang="zh-CN" altLang="en-US" sz="2400" b="1" smtClean="0"/>
              <a:t>日，高考英语开考后，上海一考生迟到</a:t>
            </a:r>
            <a:r>
              <a:rPr lang="en-US" altLang="zh-CN" sz="2400" b="1" smtClean="0"/>
              <a:t>2</a:t>
            </a:r>
            <a:r>
              <a:rPr lang="zh-CN" altLang="en-US" sz="2400" b="1" smtClean="0"/>
              <a:t>分钟，被拒之门外。据称，这名考生因为半道自行车坏了，虽然仅迟到</a:t>
            </a:r>
            <a:r>
              <a:rPr lang="en-US" altLang="zh-CN" sz="2400" b="1" smtClean="0"/>
              <a:t>2</a:t>
            </a:r>
            <a:r>
              <a:rPr lang="zh-CN" altLang="en-US" sz="2400" b="1" smtClean="0"/>
              <a:t>分钟，工作人员还是按照考场规则拒绝其入场。考点门前，母亲下跪苦苦哀求，心急的考生还一度做出踢打铁门、翻墙入场的过激举动，而周边围观的家长也纷纷为他求情。但最终，考生还是未能参加考试。高考落幕，但这场因迟到引发的</a:t>
            </a:r>
            <a:r>
              <a:rPr lang="en-US" altLang="zh-CN" sz="2400" b="1" smtClean="0"/>
              <a:t>“</a:t>
            </a:r>
            <a:r>
              <a:rPr lang="zh-CN" altLang="en-US" sz="2400" b="1" smtClean="0"/>
              <a:t>下跪求情风波</a:t>
            </a:r>
            <a:r>
              <a:rPr lang="en-US" altLang="zh-CN" sz="2400" b="1" smtClean="0"/>
              <a:t>”</a:t>
            </a:r>
            <a:r>
              <a:rPr lang="zh-CN" altLang="en-US" sz="2400" b="1" smtClean="0"/>
              <a:t>并未结束。</a:t>
            </a:r>
          </a:p>
          <a:p>
            <a:pPr eaLnBrk="1" hangingPunct="1">
              <a:lnSpc>
                <a:spcPct val="150000"/>
              </a:lnSpc>
            </a:pPr>
            <a:r>
              <a:rPr lang="zh-CN" altLang="en-US" sz="2400" b="1" smtClean="0"/>
              <a:t>对此，你怎么看？</a:t>
            </a:r>
            <a:r>
              <a:rPr lang="zh-CN" altLang="en-US" sz="2400" b="1" smtClean="0">
                <a:solidFill>
                  <a:srgbClr val="FF0000"/>
                </a:solidFill>
              </a:rPr>
              <a:t>尝试将自己的思考用金字塔原理展示出来，并写成小作文。</a:t>
            </a:r>
            <a:endParaRPr lang="zh-CN" altLang="en-US" sz="2400" b="1" smtClean="0"/>
          </a:p>
          <a:p>
            <a:pPr eaLnBrk="1" hangingPunct="1"/>
            <a:endParaRPr lang="zh-CN" altLang="en-US"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副标题 3074"/>
          <p:cNvSpPr>
            <a:spLocks noGrp="1" noChangeArrowheads="1"/>
          </p:cNvSpPr>
          <p:nvPr>
            <p:ph type="subTitle" idx="1"/>
          </p:nvPr>
        </p:nvSpPr>
        <p:spPr>
          <a:xfrm>
            <a:off x="1116013" y="1773238"/>
            <a:ext cx="6400800" cy="1752600"/>
          </a:xfrm>
        </p:spPr>
        <p:txBody>
          <a:bodyPr/>
          <a:lstStyle/>
          <a:p>
            <a:pPr eaLnBrk="1" hangingPunct="1"/>
            <a:r>
              <a:rPr lang="zh-CN" altLang="zh-CN" sz="4800" b="1" smtClean="0">
                <a:solidFill>
                  <a:srgbClr val="FF0000"/>
                </a:solidFill>
                <a:latin typeface="微软雅黑" pitchFamily="34" charset="-122"/>
                <a:ea typeface="微软雅黑" pitchFamily="34" charset="-122"/>
              </a:rPr>
              <a:t>环节一：释词</a:t>
            </a:r>
          </a:p>
          <a:p>
            <a:pPr eaLnBrk="1" hangingPunct="1"/>
            <a:r>
              <a:rPr lang="zh-CN" altLang="zh-CN" sz="4800" b="1" smtClean="0">
                <a:solidFill>
                  <a:srgbClr val="FF0000"/>
                </a:solidFill>
                <a:latin typeface="微软雅黑" pitchFamily="34" charset="-122"/>
                <a:ea typeface="微软雅黑" pitchFamily="34" charset="-122"/>
              </a:rPr>
              <a:t>环节二：复盘</a:t>
            </a:r>
          </a:p>
          <a:p>
            <a:pPr eaLnBrk="1" hangingPunct="1"/>
            <a:r>
              <a:rPr lang="zh-CN" altLang="zh-CN" sz="4800" b="1" smtClean="0">
                <a:solidFill>
                  <a:srgbClr val="FF0000"/>
                </a:solidFill>
                <a:latin typeface="微软雅黑" pitchFamily="34" charset="-122"/>
                <a:ea typeface="微软雅黑" pitchFamily="34" charset="-122"/>
              </a:rPr>
              <a:t>环节三：演练</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a:extLst>
              <a:ext uri="{FF2B5EF4-FFF2-40B4-BE49-F238E27FC236}"/>
            </a:extLst>
          </p:cNvPr>
          <p:cNvSpPr/>
          <p:nvPr/>
        </p:nvSpPr>
        <p:spPr>
          <a:xfrm>
            <a:off x="4140200" y="809625"/>
            <a:ext cx="1057275"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2400" b="1" noProof="1">
                <a:solidFill>
                  <a:srgbClr val="FF0000"/>
                </a:solidFill>
              </a:rPr>
              <a:t>敬畏规则</a:t>
            </a:r>
          </a:p>
        </p:txBody>
      </p:sp>
      <p:sp>
        <p:nvSpPr>
          <p:cNvPr id="9" name="圆角矩形 8">
            <a:extLst>
              <a:ext uri="{FF2B5EF4-FFF2-40B4-BE49-F238E27FC236}"/>
            </a:extLst>
          </p:cNvPr>
          <p:cNvSpPr/>
          <p:nvPr/>
        </p:nvSpPr>
        <p:spPr>
          <a:xfrm>
            <a:off x="6210300" y="2052638"/>
            <a:ext cx="15621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赞扬工作人员严守规则</a:t>
            </a:r>
          </a:p>
        </p:txBody>
      </p:sp>
      <p:sp>
        <p:nvSpPr>
          <p:cNvPr id="10" name="圆角矩形 9">
            <a:extLst>
              <a:ext uri="{FF2B5EF4-FFF2-40B4-BE49-F238E27FC236}"/>
            </a:extLst>
          </p:cNvPr>
          <p:cNvSpPr/>
          <p:nvPr/>
        </p:nvSpPr>
        <p:spPr>
          <a:xfrm>
            <a:off x="1030288" y="2052638"/>
            <a:ext cx="1916112"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批判工作人员严守规则不知变通</a:t>
            </a:r>
          </a:p>
        </p:txBody>
      </p:sp>
      <p:sp>
        <p:nvSpPr>
          <p:cNvPr id="11" name="圆角矩形 10">
            <a:extLst>
              <a:ext uri="{FF2B5EF4-FFF2-40B4-BE49-F238E27FC236}"/>
            </a:extLst>
          </p:cNvPr>
          <p:cNvSpPr/>
          <p:nvPr/>
        </p:nvSpPr>
        <p:spPr>
          <a:xfrm>
            <a:off x="7772400" y="3522663"/>
            <a:ext cx="914400" cy="2044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规则与时俱进，更好地守护人情</a:t>
            </a:r>
          </a:p>
        </p:txBody>
      </p:sp>
      <p:sp>
        <p:nvSpPr>
          <p:cNvPr id="12" name="圆角矩形 11">
            <a:extLst>
              <a:ext uri="{FF2B5EF4-FFF2-40B4-BE49-F238E27FC236}"/>
            </a:extLst>
          </p:cNvPr>
          <p:cNvSpPr/>
          <p:nvPr/>
        </p:nvSpPr>
        <p:spPr>
          <a:xfrm>
            <a:off x="6496050" y="3522663"/>
            <a:ext cx="914400" cy="2044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弘扬重视规则的社风</a:t>
            </a:r>
          </a:p>
        </p:txBody>
      </p:sp>
      <p:sp>
        <p:nvSpPr>
          <p:cNvPr id="13" name="圆角矩形 12">
            <a:extLst>
              <a:ext uri="{FF2B5EF4-FFF2-40B4-BE49-F238E27FC236}"/>
            </a:extLst>
          </p:cNvPr>
          <p:cNvSpPr/>
          <p:nvPr/>
        </p:nvSpPr>
        <p:spPr>
          <a:xfrm>
            <a:off x="5197475" y="3522663"/>
            <a:ext cx="914400" cy="2044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迟到考生引以为戒</a:t>
            </a:r>
          </a:p>
        </p:txBody>
      </p:sp>
      <p:sp>
        <p:nvSpPr>
          <p:cNvPr id="14" name="圆角矩形 13">
            <a:extLst>
              <a:ext uri="{FF2B5EF4-FFF2-40B4-BE49-F238E27FC236}"/>
            </a:extLst>
          </p:cNvPr>
          <p:cNvSpPr/>
          <p:nvPr/>
        </p:nvSpPr>
        <p:spPr>
          <a:xfrm>
            <a:off x="2944813" y="3446463"/>
            <a:ext cx="914400" cy="2044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对规则意识的破坏</a:t>
            </a:r>
          </a:p>
        </p:txBody>
      </p:sp>
      <p:sp>
        <p:nvSpPr>
          <p:cNvPr id="15" name="圆角矩形 14">
            <a:extLst>
              <a:ext uri="{FF2B5EF4-FFF2-40B4-BE49-F238E27FC236}"/>
            </a:extLst>
          </p:cNvPr>
          <p:cNvSpPr/>
          <p:nvPr/>
        </p:nvSpPr>
        <p:spPr>
          <a:xfrm>
            <a:off x="1741488" y="3446463"/>
            <a:ext cx="914400" cy="2044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其他场合的规则被人情化</a:t>
            </a:r>
          </a:p>
        </p:txBody>
      </p:sp>
      <p:sp>
        <p:nvSpPr>
          <p:cNvPr id="16" name="圆角矩形 15">
            <a:extLst>
              <a:ext uri="{FF2B5EF4-FFF2-40B4-BE49-F238E27FC236}"/>
            </a:extLst>
          </p:cNvPr>
          <p:cNvSpPr/>
          <p:nvPr/>
        </p:nvSpPr>
        <p:spPr>
          <a:xfrm>
            <a:off x="573088" y="3522663"/>
            <a:ext cx="914400" cy="2044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迟到更多时间被放行</a:t>
            </a:r>
          </a:p>
        </p:txBody>
      </p:sp>
      <p:sp>
        <p:nvSpPr>
          <p:cNvPr id="32779" name="文本框 16"/>
          <p:cNvSpPr txBox="1">
            <a:spLocks noChangeArrowheads="1"/>
          </p:cNvSpPr>
          <p:nvPr/>
        </p:nvSpPr>
        <p:spPr bwMode="auto">
          <a:xfrm>
            <a:off x="573088" y="1289050"/>
            <a:ext cx="1825625" cy="644525"/>
          </a:xfrm>
          <a:prstGeom prst="rect">
            <a:avLst/>
          </a:prstGeom>
          <a:noFill/>
          <a:ln w="9525">
            <a:noFill/>
            <a:miter lim="800000"/>
            <a:headEnd/>
            <a:tailEnd/>
          </a:ln>
        </p:spPr>
        <p:txBody>
          <a:bodyPr>
            <a:spAutoFit/>
          </a:bodyPr>
          <a:lstStyle/>
          <a:p>
            <a:pPr eaLnBrk="1" hangingPunct="1"/>
            <a:r>
              <a:rPr lang="zh-CN" altLang="en-US" b="1"/>
              <a:t>我在什么背景下提出这个观点</a:t>
            </a:r>
          </a:p>
        </p:txBody>
      </p:sp>
      <p:cxnSp>
        <p:nvCxnSpPr>
          <p:cNvPr id="18" name="肘形连接符 17">
            <a:extLst>
              <a:ext uri="{FF2B5EF4-FFF2-40B4-BE49-F238E27FC236}"/>
            </a:extLst>
          </p:cNvPr>
          <p:cNvCxnSpPr>
            <a:stCxn id="4" idx="2"/>
            <a:endCxn id="10" idx="0"/>
          </p:cNvCxnSpPr>
          <p:nvPr/>
        </p:nvCxnSpPr>
        <p:spPr>
          <a:xfrm rot="5400000">
            <a:off x="3163887" y="547688"/>
            <a:ext cx="328613" cy="2681288"/>
          </a:xfrm>
          <a:prstGeom prst="bentConnector3">
            <a:avLst>
              <a:gd name="adj1" fmla="val 50000"/>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32" name="直接箭头连接符 31">
            <a:extLst>
              <a:ext uri="{FF2B5EF4-FFF2-40B4-BE49-F238E27FC236}"/>
            </a:extLst>
          </p:cNvPr>
          <p:cNvCxnSpPr>
            <a:stCxn id="9" idx="2"/>
            <a:endCxn id="12" idx="0"/>
          </p:cNvCxnSpPr>
          <p:nvPr/>
        </p:nvCxnSpPr>
        <p:spPr>
          <a:xfrm flipH="1">
            <a:off x="6953250" y="2967038"/>
            <a:ext cx="38100" cy="555625"/>
          </a:xfrm>
          <a:prstGeom prst="straightConnector1">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33" name="直接箭头连接符 32">
            <a:extLst>
              <a:ext uri="{FF2B5EF4-FFF2-40B4-BE49-F238E27FC236}"/>
            </a:extLst>
          </p:cNvPr>
          <p:cNvCxnSpPr>
            <a:stCxn id="10" idx="2"/>
            <a:endCxn id="12" idx="0"/>
          </p:cNvCxnSpPr>
          <p:nvPr/>
        </p:nvCxnSpPr>
        <p:spPr>
          <a:xfrm>
            <a:off x="1987550" y="2967038"/>
            <a:ext cx="11113" cy="461962"/>
          </a:xfrm>
          <a:prstGeom prst="straightConnector1">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2" name="肘形连接符 1">
            <a:extLst>
              <a:ext uri="{FF2B5EF4-FFF2-40B4-BE49-F238E27FC236}"/>
            </a:extLst>
          </p:cNvPr>
          <p:cNvCxnSpPr>
            <a:stCxn id="10" idx="2"/>
            <a:endCxn id="12" idx="0"/>
          </p:cNvCxnSpPr>
          <p:nvPr/>
        </p:nvCxnSpPr>
        <p:spPr>
          <a:xfrm>
            <a:off x="4687888" y="1874838"/>
            <a:ext cx="2303462" cy="263525"/>
          </a:xfrm>
          <a:prstGeom prst="bentConnector2">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3" name="肘形连接符 2">
            <a:extLst>
              <a:ext uri="{FF2B5EF4-FFF2-40B4-BE49-F238E27FC236}"/>
            </a:extLst>
          </p:cNvPr>
          <p:cNvCxnSpPr>
            <a:stCxn id="10" idx="2"/>
            <a:endCxn id="16" idx="0"/>
          </p:cNvCxnSpPr>
          <p:nvPr/>
        </p:nvCxnSpPr>
        <p:spPr>
          <a:xfrm rot="10800000" flipV="1">
            <a:off x="1030288" y="2995613"/>
            <a:ext cx="1020762" cy="527050"/>
          </a:xfrm>
          <a:prstGeom prst="bentConnector2">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5" name="肘形连接符 4">
            <a:extLst>
              <a:ext uri="{FF2B5EF4-FFF2-40B4-BE49-F238E27FC236}"/>
            </a:extLst>
          </p:cNvPr>
          <p:cNvCxnSpPr>
            <a:stCxn id="10" idx="2"/>
            <a:endCxn id="16" idx="0"/>
          </p:cNvCxnSpPr>
          <p:nvPr/>
        </p:nvCxnSpPr>
        <p:spPr>
          <a:xfrm>
            <a:off x="2051050" y="3003550"/>
            <a:ext cx="1368425" cy="482600"/>
          </a:xfrm>
          <a:prstGeom prst="bentConnector2">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8" name="肘形连接符 7">
            <a:extLst>
              <a:ext uri="{FF2B5EF4-FFF2-40B4-BE49-F238E27FC236}"/>
            </a:extLst>
          </p:cNvPr>
          <p:cNvCxnSpPr>
            <a:stCxn id="10" idx="2"/>
            <a:endCxn id="13" idx="0"/>
          </p:cNvCxnSpPr>
          <p:nvPr/>
        </p:nvCxnSpPr>
        <p:spPr>
          <a:xfrm rot="10800000" flipV="1">
            <a:off x="5654675" y="3025775"/>
            <a:ext cx="1217613" cy="496888"/>
          </a:xfrm>
          <a:prstGeom prst="bentConnector2">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7" name="肘形连接符 16">
            <a:extLst>
              <a:ext uri="{FF2B5EF4-FFF2-40B4-BE49-F238E27FC236}"/>
            </a:extLst>
          </p:cNvPr>
          <p:cNvCxnSpPr>
            <a:stCxn id="10" idx="2"/>
            <a:endCxn id="13" idx="0"/>
          </p:cNvCxnSpPr>
          <p:nvPr/>
        </p:nvCxnSpPr>
        <p:spPr>
          <a:xfrm>
            <a:off x="6872288" y="3043238"/>
            <a:ext cx="1317625" cy="404812"/>
          </a:xfrm>
          <a:prstGeom prst="bentConnector2">
            <a:avLst/>
          </a:prstGeom>
          <a:ln>
            <a:tailEnd type="arrow" w="med" len="med"/>
          </a:ln>
        </p:spPr>
        <p:style>
          <a:lnRef idx="1">
            <a:schemeClr val="accent4"/>
          </a:lnRef>
          <a:fillRef idx="0">
            <a:schemeClr val="accent4"/>
          </a:fillRef>
          <a:effectRef idx="0">
            <a:schemeClr val="accent4"/>
          </a:effectRef>
          <a:fontRef idx="minor">
            <a:schemeClr val="tx1"/>
          </a:fontRef>
        </p:style>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标题 1"/>
          <p:cNvSpPr>
            <a:spLocks noGrp="1" noChangeArrowheads="1"/>
          </p:cNvSpPr>
          <p:nvPr>
            <p:ph type="title"/>
          </p:nvPr>
        </p:nvSpPr>
        <p:spPr>
          <a:xfrm>
            <a:off x="323850" y="115888"/>
            <a:ext cx="8229600" cy="1143000"/>
          </a:xfrm>
        </p:spPr>
        <p:txBody>
          <a:bodyPr/>
          <a:lstStyle/>
          <a:p>
            <a:pPr eaLnBrk="1" hangingPunct="1"/>
            <a:r>
              <a:rPr lang="zh-CN" altLang="en-US" smtClean="0"/>
              <a:t>门里门外</a:t>
            </a:r>
          </a:p>
        </p:txBody>
      </p:sp>
      <p:sp>
        <p:nvSpPr>
          <p:cNvPr id="33795" name="内容占位符 2"/>
          <p:cNvSpPr>
            <a:spLocks noGrp="1" noChangeArrowheads="1"/>
          </p:cNvSpPr>
          <p:nvPr>
            <p:ph idx="1"/>
          </p:nvPr>
        </p:nvSpPr>
        <p:spPr>
          <a:xfrm>
            <a:off x="107950" y="1165225"/>
            <a:ext cx="8856663" cy="4525963"/>
          </a:xfrm>
        </p:spPr>
        <p:txBody>
          <a:bodyPr/>
          <a:lstStyle/>
          <a:p>
            <a:pPr eaLnBrk="1" hangingPunct="1">
              <a:lnSpc>
                <a:spcPct val="150000"/>
              </a:lnSpc>
            </a:pPr>
            <a:r>
              <a:rPr lang="en-US" altLang="zh-CN" sz="2400" b="1" smtClean="0"/>
              <a:t>       </a:t>
            </a:r>
            <a:r>
              <a:rPr lang="zh-CN" altLang="en-US" sz="2000" b="1" smtClean="0">
                <a:solidFill>
                  <a:srgbClr val="FF0000"/>
                </a:solidFill>
              </a:rPr>
              <a:t>十年寒窗苦读，只为金榜题名。上海这一考生确是让人同情，只因迟到两分钟，便被拒之考场门外，而且还是自行车的故障，非人之过也。想想十多年来的披星戴月、挥汗如雨，而今只能望“门”兴叹，考生的踢门、翻墙之怨，其母的下跪求情之举，观者说情被拒之无奈，让我们不禁感叹，门里门外，人情之淡薄，规则之冰冷。</a:t>
            </a:r>
          </a:p>
          <a:p>
            <a:pPr eaLnBrk="1" hangingPunct="1">
              <a:lnSpc>
                <a:spcPct val="150000"/>
              </a:lnSpc>
            </a:pPr>
            <a:r>
              <a:rPr lang="zh-CN" altLang="en-US" sz="2000" b="1" smtClean="0">
                <a:solidFill>
                  <a:srgbClr val="FF0000"/>
                </a:solidFill>
              </a:rPr>
              <a:t>       俗话说，规矩是死的，人是活的。门里门外，一门之隔，如果考场人员灵活变通，会不会是皆大欢喜的双赢局面呢？让我们想象，考生施施然入场，喘吁吁落座，大喇喇挥毫，那么，考场里的其他考生呢？考场秩序被破坏，凝听被惊扰，沉思被打乱，灵感的火苗被熄灭，或许命运将要被改写。对一个人的通融，或许是对更多人的不公；对一份人情的成全，或许是对更多人情的残忍。</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内容占位符 2"/>
          <p:cNvSpPr>
            <a:spLocks noGrp="1" noChangeArrowheads="1"/>
          </p:cNvSpPr>
          <p:nvPr>
            <p:ph idx="1"/>
          </p:nvPr>
        </p:nvSpPr>
        <p:spPr>
          <a:xfrm>
            <a:off x="457200" y="692150"/>
            <a:ext cx="8229600" cy="4525963"/>
          </a:xfrm>
        </p:spPr>
        <p:txBody>
          <a:bodyPr/>
          <a:lstStyle/>
          <a:p>
            <a:pPr eaLnBrk="1" hangingPunct="1">
              <a:lnSpc>
                <a:spcPct val="150000"/>
              </a:lnSpc>
            </a:pPr>
            <a:r>
              <a:rPr lang="en-US" altLang="zh-CN" sz="2400" b="1" smtClean="0"/>
              <a:t>      </a:t>
            </a:r>
            <a:r>
              <a:rPr lang="zh-CN" altLang="en-US" sz="2000" b="1" smtClean="0">
                <a:solidFill>
                  <a:srgbClr val="FF0000"/>
                </a:solidFill>
              </a:rPr>
              <a:t>让我们继续推想，既然你迟到两分钟被通融了，那么我晚来三分钟也应该被放行吧，而他，误了五分钟也不应该被拒之门外吧！既然如此，推而广之，甲闯红灯，只闯了两秒钟，是不是应该被忽视？乙酒驾，只喝了一两酒，能否被放行？丙贪污，只贪了几万而已，应该被高抬贵手啊！丁杀人了，但只杀了一个人，是否可以下跪求饶赔钱了事？……</a:t>
            </a:r>
          </a:p>
          <a:p>
            <a:pPr eaLnBrk="1" hangingPunct="1">
              <a:lnSpc>
                <a:spcPct val="150000"/>
              </a:lnSpc>
            </a:pPr>
            <a:r>
              <a:rPr lang="zh-CN" altLang="en-US" sz="2000" b="1" smtClean="0">
                <a:solidFill>
                  <a:srgbClr val="FF0000"/>
                </a:solidFill>
              </a:rPr>
              <a:t>        波普说：秩序是天国第一律。规则的堤坝一旦决口，这个社会就将浊浪滔天。</a:t>
            </a:r>
          </a:p>
          <a:p>
            <a:pPr eaLnBrk="1" hangingPunct="1">
              <a:lnSpc>
                <a:spcPct val="150000"/>
              </a:lnSpc>
            </a:pPr>
            <a:r>
              <a:rPr lang="zh-CN" altLang="en-US" sz="2000" b="1" smtClean="0">
                <a:solidFill>
                  <a:srgbClr val="FF0000"/>
                </a:solidFill>
              </a:rPr>
              <a:t>       有人说，规则是为了维护更大的人情。诚哉斯言！但是它不能在当场被篡改，被破坏，轨道上的任何一点突然损毁，都将导致车毁人亡！但是，规则不是原地踏步，不是固步自封，而要与时俱进，而要</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内容占位符 2"/>
          <p:cNvSpPr>
            <a:spLocks noGrp="1" noChangeArrowheads="1"/>
          </p:cNvSpPr>
          <p:nvPr>
            <p:ph idx="1"/>
          </p:nvPr>
        </p:nvSpPr>
        <p:spPr>
          <a:xfrm>
            <a:off x="457200" y="692150"/>
            <a:ext cx="4691063" cy="4525963"/>
          </a:xfrm>
        </p:spPr>
        <p:txBody>
          <a:bodyPr/>
          <a:lstStyle/>
          <a:p>
            <a:pPr eaLnBrk="1" hangingPunct="1">
              <a:lnSpc>
                <a:spcPct val="150000"/>
              </a:lnSpc>
            </a:pPr>
            <a:r>
              <a:rPr lang="zh-CN" altLang="en-US" sz="2400" b="1" smtClean="0">
                <a:solidFill>
                  <a:srgbClr val="FF0000"/>
                </a:solidFill>
              </a:rPr>
              <a:t>而要时时反思，如果确存在有悖人情之处，及时调整改进，才能更好地服务于人情！或许，这，才是这次“下跪风波”的最大意义。</a:t>
            </a:r>
          </a:p>
          <a:p>
            <a:pPr eaLnBrk="1" hangingPunct="1">
              <a:lnSpc>
                <a:spcPct val="150000"/>
              </a:lnSpc>
            </a:pPr>
            <a:r>
              <a:rPr lang="zh-CN" altLang="en-US" sz="2400" b="1" smtClean="0">
                <a:solidFill>
                  <a:srgbClr val="FF0000"/>
                </a:solidFill>
              </a:rPr>
              <a:t>       至于那位考生，我们只能希望他引以为戒，沉住气，擦亮眼，稳下心，待从头、收拾旧山河。</a:t>
            </a:r>
          </a:p>
          <a:p>
            <a:pPr eaLnBrk="1" hangingPunct="1">
              <a:lnSpc>
                <a:spcPct val="150000"/>
              </a:lnSpc>
            </a:pPr>
            <a:endParaRPr lang="zh-CN" altLang="en-US" sz="2000" b="1" smtClean="0">
              <a:solidFill>
                <a:srgbClr val="FF0000"/>
              </a:solidFill>
            </a:endParaRPr>
          </a:p>
        </p:txBody>
      </p:sp>
      <p:pic>
        <p:nvPicPr>
          <p:cNvPr id="35843" name="图片 1"/>
          <p:cNvPicPr>
            <a:picLocks noChangeAspect="1" noChangeArrowheads="1"/>
          </p:cNvPicPr>
          <p:nvPr/>
        </p:nvPicPr>
        <p:blipFill>
          <a:blip r:embed="rId2"/>
          <a:srcRect/>
          <a:stretch>
            <a:fillRect/>
          </a:stretch>
        </p:blipFill>
        <p:spPr bwMode="auto">
          <a:xfrm>
            <a:off x="5651500" y="2205038"/>
            <a:ext cx="3195638" cy="3278187"/>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标题 1"/>
          <p:cNvSpPr>
            <a:spLocks noGrp="1" noChangeArrowheads="1"/>
          </p:cNvSpPr>
          <p:nvPr>
            <p:ph type="title"/>
          </p:nvPr>
        </p:nvSpPr>
        <p:spPr/>
        <p:txBody>
          <a:bodyPr/>
          <a:lstStyle/>
          <a:p>
            <a:pPr eaLnBrk="1" hangingPunct="1"/>
            <a:r>
              <a:rPr lang="zh-CN" altLang="en-US" smtClean="0"/>
              <a:t>附：甲申三百年祭（片段）</a:t>
            </a:r>
          </a:p>
        </p:txBody>
      </p:sp>
      <p:sp>
        <p:nvSpPr>
          <p:cNvPr id="36867" name="内容占位符 2"/>
          <p:cNvSpPr>
            <a:spLocks noGrp="1" noChangeArrowheads="1"/>
          </p:cNvSpPr>
          <p:nvPr>
            <p:ph idx="1"/>
          </p:nvPr>
        </p:nvSpPr>
        <p:spPr>
          <a:xfrm>
            <a:off x="457200" y="1165225"/>
            <a:ext cx="8229600" cy="4525963"/>
          </a:xfrm>
        </p:spPr>
        <p:txBody>
          <a:bodyPr/>
          <a:lstStyle/>
          <a:p>
            <a:pPr eaLnBrk="1" hangingPunct="1">
              <a:lnSpc>
                <a:spcPct val="150000"/>
              </a:lnSpc>
            </a:pPr>
            <a:r>
              <a:rPr lang="en-US" altLang="zh-CN" sz="2400" smtClean="0"/>
              <a:t>        </a:t>
            </a:r>
            <a:r>
              <a:rPr lang="zh-CN" altLang="en-US" sz="2000" b="1" smtClean="0">
                <a:solidFill>
                  <a:srgbClr val="FF0000"/>
                </a:solidFill>
              </a:rPr>
              <a:t>这无论怎么说都是一场大悲剧。李自成自然是一位悲剧的主人，而从李岩方面来看，悲剧的意义尤其深刻。假使初进北京时，自成听了李岩的话，使士卒不要懈怠而败了军纪，对于吴三桂等及早采取了笼络政策，清人断不至于那样快的便入了关。</a:t>
            </a:r>
          </a:p>
          <a:p>
            <a:pPr eaLnBrk="1" hangingPunct="1">
              <a:lnSpc>
                <a:spcPct val="150000"/>
              </a:lnSpc>
            </a:pPr>
            <a:r>
              <a:rPr lang="zh-CN" altLang="en-US" sz="2000" b="1" smtClean="0">
                <a:solidFill>
                  <a:srgbClr val="FF0000"/>
                </a:solidFill>
              </a:rPr>
              <a:t>       又假使李岩收复河南之议得到实现，以李岩的深得人心，必能独当一面，把农民解放的战斗转化而为种族之间的战争。假使形成了那样的局势，清兵在第二年决不敢轻易冒险去攻潼关，而在潼关失守之后也决不敢那样劳师穷追，使自成陷于绝地。假使免掉了这些错误，在种族方面岂不也就可以免掉了260年间为清朝所宰治的命运了吗？</a:t>
            </a:r>
          </a:p>
          <a:p>
            <a:pPr eaLnBrk="1" hangingPunct="1">
              <a:lnSpc>
                <a:spcPct val="150000"/>
              </a:lnSpc>
            </a:pPr>
            <a:r>
              <a:rPr lang="zh-CN" altLang="en-US" sz="2000" b="1" smtClean="0">
                <a:solidFill>
                  <a:srgbClr val="FF0000"/>
                </a:solidFill>
              </a:rPr>
              <a:t>       就这样，个人的悲剧扩大而成为了种族的悲剧，这意义不能说是不够深刻的。</a:t>
            </a:r>
            <a:r>
              <a:rPr lang="zh-CN" altLang="en-US" sz="2400" b="1" smtClean="0">
                <a:solidFill>
                  <a:srgbClr val="00B0F0"/>
                </a:solidFill>
              </a:rPr>
              <a:t>体味其中的假言思维</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标题 1"/>
          <p:cNvSpPr>
            <a:spLocks noGrp="1" noChangeArrowheads="1"/>
          </p:cNvSpPr>
          <p:nvPr>
            <p:ph type="title"/>
          </p:nvPr>
        </p:nvSpPr>
        <p:spPr/>
        <p:txBody>
          <a:bodyPr/>
          <a:lstStyle/>
          <a:p>
            <a:pPr eaLnBrk="1" hangingPunct="1"/>
            <a:r>
              <a:rPr lang="zh-CN" altLang="en-US" smtClean="0"/>
              <a:t>入题：头脑风暴</a:t>
            </a:r>
          </a:p>
        </p:txBody>
      </p:sp>
      <p:sp>
        <p:nvSpPr>
          <p:cNvPr id="6147" name="内容占位符 2"/>
          <p:cNvSpPr>
            <a:spLocks noGrp="1" noChangeArrowheads="1"/>
          </p:cNvSpPr>
          <p:nvPr>
            <p:ph idx="1"/>
          </p:nvPr>
        </p:nvSpPr>
        <p:spPr>
          <a:xfrm>
            <a:off x="0" y="1417638"/>
            <a:ext cx="9036050" cy="4525962"/>
          </a:xfrm>
        </p:spPr>
        <p:txBody>
          <a:bodyPr/>
          <a:lstStyle/>
          <a:p>
            <a:pPr eaLnBrk="1" hangingPunct="1">
              <a:lnSpc>
                <a:spcPct val="150000"/>
              </a:lnSpc>
            </a:pPr>
            <a:r>
              <a:rPr lang="zh-CN" altLang="en-US" sz="2800" b="1" smtClean="0"/>
              <a:t>“唧唧复唧唧，木兰啃烧鸡……”近期，喜剧演员贾玲在东方卫视《欢乐喜剧人》节目《木兰从军》小品中，身穿古装、嘴啃烧鸡走上舞台，将中国古代巾帼英雄花木兰恶搞成贪吃、不孝、胸无大志、贪生怕死的傻大妞形象。节目播出后，引起广泛争议。认为该道歉者有之，认为艺术创作无须道歉者亦有之。</a:t>
            </a:r>
          </a:p>
          <a:p>
            <a:pPr eaLnBrk="1" hangingPunct="1">
              <a:lnSpc>
                <a:spcPct val="150000"/>
              </a:lnSpc>
            </a:pPr>
            <a:r>
              <a:rPr lang="zh-CN" altLang="en-US" sz="2800" b="1" smtClean="0">
                <a:solidFill>
                  <a:srgbClr val="FF0000"/>
                </a:solidFill>
              </a:rPr>
              <a:t>对此，你怎么看？</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a:extLst>
              <a:ext uri="{FF2B5EF4-FFF2-40B4-BE49-F238E27FC236}"/>
            </a:extLst>
          </p:cNvPr>
          <p:cNvSpPr/>
          <p:nvPr/>
        </p:nvSpPr>
        <p:spPr>
          <a:xfrm>
            <a:off x="1666875" y="2644775"/>
            <a:ext cx="636588" cy="30495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艺术创作允许创新</a:t>
            </a:r>
          </a:p>
        </p:txBody>
      </p:sp>
      <p:sp>
        <p:nvSpPr>
          <p:cNvPr id="5" name="圆角矩形 4">
            <a:extLst>
              <a:ext uri="{FF2B5EF4-FFF2-40B4-BE49-F238E27FC236}"/>
            </a:extLst>
          </p:cNvPr>
          <p:cNvSpPr/>
          <p:nvPr/>
        </p:nvSpPr>
        <p:spPr>
          <a:xfrm>
            <a:off x="579438" y="2644775"/>
            <a:ext cx="914400" cy="30924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没有触及道德与法律的底线，满足了现代人休闲需要</a:t>
            </a:r>
          </a:p>
        </p:txBody>
      </p:sp>
      <p:sp>
        <p:nvSpPr>
          <p:cNvPr id="6" name="圆角矩形 5">
            <a:extLst>
              <a:ext uri="{FF2B5EF4-FFF2-40B4-BE49-F238E27FC236}"/>
            </a:extLst>
          </p:cNvPr>
          <p:cNvSpPr/>
          <p:nvPr/>
        </p:nvSpPr>
        <p:spPr>
          <a:xfrm>
            <a:off x="5694363" y="2801938"/>
            <a:ext cx="747712" cy="25622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扭曲历史人物形象，造成历史虚无主义</a:t>
            </a:r>
          </a:p>
        </p:txBody>
      </p:sp>
      <p:sp>
        <p:nvSpPr>
          <p:cNvPr id="7" name="圆角矩形 6">
            <a:extLst>
              <a:ext uri="{FF2B5EF4-FFF2-40B4-BE49-F238E27FC236}"/>
            </a:extLst>
          </p:cNvPr>
          <p:cNvSpPr/>
          <p:nvPr/>
        </p:nvSpPr>
        <p:spPr>
          <a:xfrm>
            <a:off x="3582988" y="2722563"/>
            <a:ext cx="733425" cy="25638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加剧娱乐至死的社会风气</a:t>
            </a:r>
          </a:p>
        </p:txBody>
      </p:sp>
      <p:sp>
        <p:nvSpPr>
          <p:cNvPr id="8" name="圆角矩形 7">
            <a:extLst>
              <a:ext uri="{FF2B5EF4-FFF2-40B4-BE49-F238E27FC236}"/>
            </a:extLst>
          </p:cNvPr>
          <p:cNvSpPr/>
          <p:nvPr/>
        </p:nvSpPr>
        <p:spPr>
          <a:xfrm>
            <a:off x="2413000" y="2644775"/>
            <a:ext cx="914400" cy="27193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恶搞应有底线，艺术创新不等于恶搞</a:t>
            </a:r>
          </a:p>
        </p:txBody>
      </p:sp>
      <p:sp>
        <p:nvSpPr>
          <p:cNvPr id="10" name="圆角矩形 9">
            <a:extLst>
              <a:ext uri="{FF2B5EF4-FFF2-40B4-BE49-F238E27FC236}"/>
            </a:extLst>
          </p:cNvPr>
          <p:cNvSpPr/>
          <p:nvPr/>
        </p:nvSpPr>
        <p:spPr>
          <a:xfrm>
            <a:off x="3327400" y="388938"/>
            <a:ext cx="2957513"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2000" b="1" noProof="1">
                <a:solidFill>
                  <a:srgbClr val="FF0000"/>
                </a:solidFill>
                <a:latin typeface="微软雅黑" panose="020B0503020204020204" charset="-122"/>
                <a:ea typeface="微软雅黑" panose="020B0503020204020204" charset="-122"/>
              </a:rPr>
              <a:t>恶搞等于艺术创新吗？</a:t>
            </a:r>
          </a:p>
        </p:txBody>
      </p:sp>
      <p:sp>
        <p:nvSpPr>
          <p:cNvPr id="11" name="圆角矩形 10">
            <a:extLst>
              <a:ext uri="{FF2B5EF4-FFF2-40B4-BE49-F238E27FC236}"/>
            </a:extLst>
          </p:cNvPr>
          <p:cNvSpPr/>
          <p:nvPr/>
        </p:nvSpPr>
        <p:spPr>
          <a:xfrm>
            <a:off x="6315075" y="1600200"/>
            <a:ext cx="2371725"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sym typeface="+mn-ea"/>
              </a:rPr>
              <a:t>我的观点会产生怎样的结果？</a:t>
            </a:r>
          </a:p>
        </p:txBody>
      </p:sp>
      <p:sp>
        <p:nvSpPr>
          <p:cNvPr id="12" name="圆角矩形 11">
            <a:extLst>
              <a:ext uri="{FF2B5EF4-FFF2-40B4-BE49-F238E27FC236}"/>
            </a:extLst>
          </p:cNvPr>
          <p:cNvSpPr/>
          <p:nvPr/>
        </p:nvSpPr>
        <p:spPr>
          <a:xfrm>
            <a:off x="4584700" y="2762250"/>
            <a:ext cx="831850" cy="24844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rPr>
              <a:t>缺少对民族和历史文化的敬畏</a:t>
            </a:r>
          </a:p>
        </p:txBody>
      </p:sp>
      <p:sp>
        <p:nvSpPr>
          <p:cNvPr id="13" name="圆角矩形 12">
            <a:extLst>
              <a:ext uri="{FF2B5EF4-FFF2-40B4-BE49-F238E27FC236}"/>
            </a:extLst>
          </p:cNvPr>
          <p:cNvSpPr/>
          <p:nvPr/>
        </p:nvSpPr>
        <p:spPr>
          <a:xfrm>
            <a:off x="706438" y="1417638"/>
            <a:ext cx="3121025"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chemeClr val="tx1"/>
                </a:solidFill>
                <a:sym typeface="+mn-ea"/>
              </a:rPr>
              <a:t>我是在什么背景（现状）下提出这个观点的？这个背景（现状）会产生哪些结果？</a:t>
            </a:r>
          </a:p>
        </p:txBody>
      </p:sp>
      <p:sp>
        <p:nvSpPr>
          <p:cNvPr id="14" name="圆角矩形 13">
            <a:extLst>
              <a:ext uri="{FF2B5EF4-FFF2-40B4-BE49-F238E27FC236}"/>
            </a:extLst>
          </p:cNvPr>
          <p:cNvSpPr/>
          <p:nvPr/>
        </p:nvSpPr>
        <p:spPr>
          <a:xfrm>
            <a:off x="6964363" y="2801938"/>
            <a:ext cx="742950" cy="22367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明确恶搞和艺术创新的界限</a:t>
            </a:r>
          </a:p>
        </p:txBody>
      </p:sp>
      <p:sp>
        <p:nvSpPr>
          <p:cNvPr id="15" name="圆角矩形 14">
            <a:extLst>
              <a:ext uri="{FF2B5EF4-FFF2-40B4-BE49-F238E27FC236}"/>
            </a:extLst>
          </p:cNvPr>
          <p:cNvSpPr/>
          <p:nvPr/>
        </p:nvSpPr>
        <p:spPr>
          <a:xfrm>
            <a:off x="7875588" y="2801938"/>
            <a:ext cx="811212" cy="22367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尊重观众，尊重历史人物，尊重传统文化</a:t>
            </a:r>
          </a:p>
        </p:txBody>
      </p:sp>
      <p:cxnSp>
        <p:nvCxnSpPr>
          <p:cNvPr id="16" name="肘形连接符 15">
            <a:extLst>
              <a:ext uri="{FF2B5EF4-FFF2-40B4-BE49-F238E27FC236}"/>
            </a:extLst>
          </p:cNvPr>
          <p:cNvCxnSpPr>
            <a:stCxn id="10" idx="2"/>
            <a:endCxn id="13" idx="0"/>
          </p:cNvCxnSpPr>
          <p:nvPr/>
        </p:nvCxnSpPr>
        <p:spPr>
          <a:xfrm rot="5400000">
            <a:off x="3479007" y="91281"/>
            <a:ext cx="114300" cy="2538413"/>
          </a:xfrm>
          <a:prstGeom prst="bentConnector3">
            <a:avLst>
              <a:gd name="adj1" fmla="val 49722"/>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17" name="肘形连接符 16">
            <a:extLst>
              <a:ext uri="{FF2B5EF4-FFF2-40B4-BE49-F238E27FC236}"/>
            </a:extLst>
          </p:cNvPr>
          <p:cNvCxnSpPr>
            <a:stCxn id="10" idx="2"/>
            <a:endCxn id="11" idx="0"/>
          </p:cNvCxnSpPr>
          <p:nvPr/>
        </p:nvCxnSpPr>
        <p:spPr>
          <a:xfrm rot="5400000" flipV="1">
            <a:off x="6005513" y="104775"/>
            <a:ext cx="296862" cy="2693988"/>
          </a:xfrm>
          <a:prstGeom prst="bentConnector3">
            <a:avLst>
              <a:gd name="adj1" fmla="val 50000"/>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18" name="肘形连接符 17">
            <a:extLst>
              <a:ext uri="{FF2B5EF4-FFF2-40B4-BE49-F238E27FC236}"/>
            </a:extLst>
          </p:cNvPr>
          <p:cNvCxnSpPr>
            <a:stCxn id="13" idx="2"/>
            <a:endCxn id="5" idx="0"/>
          </p:cNvCxnSpPr>
          <p:nvPr/>
        </p:nvCxnSpPr>
        <p:spPr>
          <a:xfrm rot="5400000">
            <a:off x="1495425" y="1873251"/>
            <a:ext cx="312737" cy="1230312"/>
          </a:xfrm>
          <a:prstGeom prst="bentConnector3">
            <a:avLst>
              <a:gd name="adj1" fmla="val 50000"/>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19" name="肘形连接符 18">
            <a:extLst>
              <a:ext uri="{FF2B5EF4-FFF2-40B4-BE49-F238E27FC236}"/>
            </a:extLst>
          </p:cNvPr>
          <p:cNvCxnSpPr>
            <a:stCxn id="13" idx="2"/>
            <a:endCxn id="5" idx="0"/>
          </p:cNvCxnSpPr>
          <p:nvPr/>
        </p:nvCxnSpPr>
        <p:spPr>
          <a:xfrm>
            <a:off x="2266950" y="2514600"/>
            <a:ext cx="3800475" cy="452438"/>
          </a:xfrm>
          <a:prstGeom prst="bentConnector2">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20" name="直接连接符 19">
            <a:extLst>
              <a:ext uri="{FF2B5EF4-FFF2-40B4-BE49-F238E27FC236}"/>
            </a:extLst>
          </p:cNvPr>
          <p:cNvCxnSpPr>
            <a:stCxn id="13" idx="2"/>
            <a:endCxn id="12" idx="0"/>
          </p:cNvCxnSpPr>
          <p:nvPr/>
        </p:nvCxnSpPr>
        <p:spPr>
          <a:xfrm>
            <a:off x="2195513" y="2349500"/>
            <a:ext cx="2805112" cy="412750"/>
          </a:xfrm>
          <a:prstGeom prst="line">
            <a:avLst/>
          </a:prstGeom>
        </p:spPr>
        <p:style>
          <a:lnRef idx="1">
            <a:schemeClr val="accent4"/>
          </a:lnRef>
          <a:fillRef idx="0">
            <a:schemeClr val="accent4"/>
          </a:fillRef>
          <a:effectRef idx="0">
            <a:schemeClr val="accent4"/>
          </a:effectRef>
          <a:fontRef idx="minor">
            <a:schemeClr val="tx1"/>
          </a:fontRef>
        </p:style>
      </p:cxnSp>
      <p:cxnSp>
        <p:nvCxnSpPr>
          <p:cNvPr id="21" name="直接连接符 20">
            <a:extLst>
              <a:ext uri="{FF2B5EF4-FFF2-40B4-BE49-F238E27FC236}"/>
            </a:extLst>
          </p:cNvPr>
          <p:cNvCxnSpPr>
            <a:stCxn id="13" idx="2"/>
            <a:endCxn id="7" idx="0"/>
          </p:cNvCxnSpPr>
          <p:nvPr/>
        </p:nvCxnSpPr>
        <p:spPr>
          <a:xfrm>
            <a:off x="2195513" y="2420938"/>
            <a:ext cx="1754187" cy="301625"/>
          </a:xfrm>
          <a:prstGeom prst="line">
            <a:avLst/>
          </a:prstGeom>
        </p:spPr>
        <p:style>
          <a:lnRef idx="1">
            <a:schemeClr val="accent4"/>
          </a:lnRef>
          <a:fillRef idx="0">
            <a:schemeClr val="accent4"/>
          </a:fillRef>
          <a:effectRef idx="0">
            <a:schemeClr val="accent4"/>
          </a:effectRef>
          <a:fontRef idx="minor">
            <a:schemeClr val="tx1"/>
          </a:fontRef>
        </p:style>
      </p:cxnSp>
      <p:cxnSp>
        <p:nvCxnSpPr>
          <p:cNvPr id="22" name="直接连接符 21">
            <a:extLst>
              <a:ext uri="{FF2B5EF4-FFF2-40B4-BE49-F238E27FC236}"/>
            </a:extLst>
          </p:cNvPr>
          <p:cNvCxnSpPr>
            <a:stCxn id="13" idx="2"/>
            <a:endCxn id="7" idx="0"/>
          </p:cNvCxnSpPr>
          <p:nvPr/>
        </p:nvCxnSpPr>
        <p:spPr>
          <a:xfrm>
            <a:off x="2195513" y="2349500"/>
            <a:ext cx="792162" cy="358775"/>
          </a:xfrm>
          <a:prstGeom prst="line">
            <a:avLst/>
          </a:prstGeom>
        </p:spPr>
        <p:style>
          <a:lnRef idx="1">
            <a:schemeClr val="accent4"/>
          </a:lnRef>
          <a:fillRef idx="0">
            <a:schemeClr val="accent4"/>
          </a:fillRef>
          <a:effectRef idx="0">
            <a:schemeClr val="accent4"/>
          </a:effectRef>
          <a:fontRef idx="minor">
            <a:schemeClr val="tx1"/>
          </a:fontRef>
        </p:style>
      </p:cxnSp>
      <p:cxnSp>
        <p:nvCxnSpPr>
          <p:cNvPr id="23" name="直接连接符 22">
            <a:extLst>
              <a:ext uri="{FF2B5EF4-FFF2-40B4-BE49-F238E27FC236}"/>
            </a:extLst>
          </p:cNvPr>
          <p:cNvCxnSpPr>
            <a:stCxn id="13" idx="2"/>
            <a:endCxn id="4" idx="0"/>
          </p:cNvCxnSpPr>
          <p:nvPr/>
        </p:nvCxnSpPr>
        <p:spPr>
          <a:xfrm flipH="1">
            <a:off x="1985963" y="2349500"/>
            <a:ext cx="161925" cy="295275"/>
          </a:xfrm>
          <a:prstGeom prst="line">
            <a:avLst/>
          </a:prstGeom>
        </p:spPr>
        <p:style>
          <a:lnRef idx="1">
            <a:schemeClr val="accent4"/>
          </a:lnRef>
          <a:fillRef idx="0">
            <a:schemeClr val="accent4"/>
          </a:fillRef>
          <a:effectRef idx="0">
            <a:schemeClr val="accent4"/>
          </a:effectRef>
          <a:fontRef idx="minor">
            <a:schemeClr val="tx1"/>
          </a:fontRef>
        </p:style>
      </p:cxnSp>
      <p:cxnSp>
        <p:nvCxnSpPr>
          <p:cNvPr id="24" name="肘形连接符 23">
            <a:extLst>
              <a:ext uri="{FF2B5EF4-FFF2-40B4-BE49-F238E27FC236}"/>
            </a:extLst>
          </p:cNvPr>
          <p:cNvCxnSpPr>
            <a:stCxn id="11" idx="2"/>
            <a:endCxn id="15" idx="0"/>
          </p:cNvCxnSpPr>
          <p:nvPr/>
        </p:nvCxnSpPr>
        <p:spPr>
          <a:xfrm rot="5400000" flipV="1">
            <a:off x="7747000" y="2266951"/>
            <a:ext cx="288925" cy="781050"/>
          </a:xfrm>
          <a:prstGeom prst="bentConnector3">
            <a:avLst>
              <a:gd name="adj1" fmla="val 50000"/>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25" name="肘形连接符 24">
            <a:extLst>
              <a:ext uri="{FF2B5EF4-FFF2-40B4-BE49-F238E27FC236}"/>
            </a:extLst>
          </p:cNvPr>
          <p:cNvCxnSpPr>
            <a:stCxn id="11" idx="2"/>
            <a:endCxn id="14" idx="0"/>
          </p:cNvCxnSpPr>
          <p:nvPr/>
        </p:nvCxnSpPr>
        <p:spPr>
          <a:xfrm rot="5400000">
            <a:off x="7312025" y="2587626"/>
            <a:ext cx="236537" cy="188912"/>
          </a:xfrm>
          <a:prstGeom prst="bentConnector3">
            <a:avLst>
              <a:gd name="adj1" fmla="val 50134"/>
            </a:avLst>
          </a:prstGeom>
          <a:ln>
            <a:tailEnd type="arrow" w="med" len="med"/>
          </a:ln>
        </p:spPr>
        <p:style>
          <a:lnRef idx="1">
            <a:schemeClr val="accent4"/>
          </a:lnRef>
          <a:fillRef idx="0">
            <a:schemeClr val="accent4"/>
          </a:fillRef>
          <a:effectRef idx="0">
            <a:schemeClr val="accent4"/>
          </a:effectRef>
          <a:fontRef idx="minor">
            <a:schemeClr val="tx1"/>
          </a:fontRef>
        </p:style>
      </p:cxnSp>
      <p:sp>
        <p:nvSpPr>
          <p:cNvPr id="26" name="文本框 25"/>
          <p:cNvSpPr txBox="1">
            <a:spLocks noChangeArrowheads="1"/>
          </p:cNvSpPr>
          <p:nvPr/>
        </p:nvSpPr>
        <p:spPr bwMode="auto">
          <a:xfrm>
            <a:off x="395288" y="5876925"/>
            <a:ext cx="8291512" cy="461963"/>
          </a:xfrm>
          <a:prstGeom prst="rect">
            <a:avLst/>
          </a:prstGeom>
          <a:noFill/>
          <a:ln w="9525">
            <a:noFill/>
            <a:miter lim="800000"/>
            <a:headEnd/>
            <a:tailEnd/>
          </a:ln>
        </p:spPr>
        <p:txBody>
          <a:bodyPr>
            <a:spAutoFit/>
          </a:bodyPr>
          <a:lstStyle/>
          <a:p>
            <a:pPr eaLnBrk="1" hangingPunct="1"/>
            <a:r>
              <a:rPr lang="zh-CN" altLang="en-US" sz="2400" b="1">
                <a:solidFill>
                  <a:srgbClr val="FF0000"/>
                </a:solidFill>
              </a:rPr>
              <a:t>提示：用金字塔图对事件的结果做多角度思考，清晰而全面。</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 calcmode="lin" valueType="num">
                                      <p:cBhvr additive="base">
                                        <p:cTn id="7"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标题 1"/>
          <p:cNvSpPr>
            <a:spLocks noGrp="1" noChangeArrowheads="1"/>
          </p:cNvSpPr>
          <p:nvPr>
            <p:ph type="title"/>
          </p:nvPr>
        </p:nvSpPr>
        <p:spPr>
          <a:xfrm>
            <a:off x="179388" y="-96838"/>
            <a:ext cx="8229600" cy="1143001"/>
          </a:xfrm>
        </p:spPr>
        <p:txBody>
          <a:bodyPr/>
          <a:lstStyle/>
          <a:p>
            <a:pPr eaLnBrk="1" hangingPunct="1"/>
            <a:r>
              <a:rPr lang="zh-CN" altLang="zh-CN" b="1" smtClean="0">
                <a:solidFill>
                  <a:srgbClr val="FF0000"/>
                </a:solidFill>
                <a:latin typeface="微软雅黑" pitchFamily="34" charset="-122"/>
                <a:ea typeface="微软雅黑" pitchFamily="34" charset="-122"/>
              </a:rPr>
              <a:t>环节一：释词</a:t>
            </a:r>
            <a:endParaRPr lang="zh-CN" altLang="en-US" smtClean="0"/>
          </a:p>
        </p:txBody>
      </p:sp>
      <p:sp>
        <p:nvSpPr>
          <p:cNvPr id="8195" name="内容占位符 2"/>
          <p:cNvSpPr>
            <a:spLocks noGrp="1" noChangeArrowheads="1"/>
          </p:cNvSpPr>
          <p:nvPr>
            <p:ph idx="1"/>
          </p:nvPr>
        </p:nvSpPr>
        <p:spPr>
          <a:xfrm>
            <a:off x="0" y="619125"/>
            <a:ext cx="8964613" cy="2809875"/>
          </a:xfrm>
        </p:spPr>
        <p:txBody>
          <a:bodyPr/>
          <a:lstStyle/>
          <a:p>
            <a:pPr eaLnBrk="1" hangingPunct="1">
              <a:lnSpc>
                <a:spcPct val="150000"/>
              </a:lnSpc>
            </a:pPr>
            <a:r>
              <a:rPr lang="en-US" altLang="zh-CN" sz="2000" b="1" smtClean="0"/>
              <a:t>1</a:t>
            </a:r>
            <a:r>
              <a:rPr lang="zh-CN" altLang="en-US" sz="2000" b="1" smtClean="0"/>
              <a:t>．什么是金字塔原理</a:t>
            </a:r>
          </a:p>
          <a:p>
            <a:pPr eaLnBrk="1" hangingPunct="1">
              <a:lnSpc>
                <a:spcPct val="150000"/>
              </a:lnSpc>
            </a:pPr>
            <a:r>
              <a:rPr lang="en-US" altLang="zh-CN" sz="2000" b="1" smtClean="0"/>
              <a:t>   “</a:t>
            </a:r>
            <a:r>
              <a:rPr lang="zh-CN" altLang="en-US" sz="2000" b="1" smtClean="0"/>
              <a:t>金字塔原理</a:t>
            </a:r>
            <a:r>
              <a:rPr lang="en-US" altLang="zh-CN" sz="2000" b="1" smtClean="0"/>
              <a:t>”</a:t>
            </a:r>
            <a:r>
              <a:rPr lang="zh-CN" altLang="en-US" sz="2000" b="1" smtClean="0"/>
              <a:t>，由美国人芭芭拉</a:t>
            </a:r>
            <a:r>
              <a:rPr lang="en-US" altLang="zh-CN" sz="2000" b="1" smtClean="0"/>
              <a:t>·</a:t>
            </a:r>
            <a:r>
              <a:rPr lang="zh-CN" altLang="en-US" sz="2000" b="1" smtClean="0"/>
              <a:t>明托发明，是她管理公司工作时的经验与做法，迁移到写作中，可以解决写作思路不清晰等问题，重点突出、逻辑清晰、层次分明、简单直观。</a:t>
            </a:r>
          </a:p>
          <a:p>
            <a:pPr eaLnBrk="1" hangingPunct="1">
              <a:lnSpc>
                <a:spcPct val="150000"/>
              </a:lnSpc>
            </a:pPr>
            <a:r>
              <a:rPr lang="zh-CN" altLang="en-US" sz="2000" b="1" smtClean="0"/>
              <a:t>  它的基本结构是：结论先行、以上统下、归类分组、逻辑递进，先重要后次要，先结论后原因。（见下图）</a:t>
            </a:r>
          </a:p>
          <a:p>
            <a:pPr eaLnBrk="1" hangingPunct="1"/>
            <a:endParaRPr lang="zh-CN" altLang="en-US" sz="1800" b="1" smtClean="0"/>
          </a:p>
          <a:p>
            <a:pPr eaLnBrk="1" hangingPunct="1"/>
            <a:endParaRPr lang="zh-CN" altLang="en-US" sz="1800" b="1" smtClean="0"/>
          </a:p>
        </p:txBody>
      </p:sp>
      <p:pic>
        <p:nvPicPr>
          <p:cNvPr id="8196" name="图片 1"/>
          <p:cNvPicPr>
            <a:picLocks noChangeAspect="1"/>
          </p:cNvPicPr>
          <p:nvPr/>
        </p:nvPicPr>
        <p:blipFill>
          <a:blip r:embed="rId2"/>
          <a:srcRect/>
          <a:stretch>
            <a:fillRect/>
          </a:stretch>
        </p:blipFill>
        <p:spPr bwMode="auto">
          <a:xfrm>
            <a:off x="611188" y="3573463"/>
            <a:ext cx="7181850" cy="3017837"/>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标题 1"/>
          <p:cNvSpPr>
            <a:spLocks noGrp="1" noChangeArrowheads="1"/>
          </p:cNvSpPr>
          <p:nvPr>
            <p:ph type="title"/>
          </p:nvPr>
        </p:nvSpPr>
        <p:spPr>
          <a:xfrm>
            <a:off x="14288" y="800100"/>
            <a:ext cx="8229600" cy="1143000"/>
          </a:xfrm>
        </p:spPr>
        <p:txBody>
          <a:bodyPr/>
          <a:lstStyle/>
          <a:p>
            <a:pPr eaLnBrk="1" hangingPunct="1"/>
            <a:r>
              <a:rPr lang="en-US" altLang="zh-CN" smtClean="0"/>
              <a:t>2</a:t>
            </a:r>
            <a:r>
              <a:rPr lang="zh-CN" altLang="en-US" smtClean="0"/>
              <a:t>．金字塔结构的构建</a:t>
            </a:r>
            <a:br>
              <a:rPr lang="zh-CN" altLang="en-US" smtClean="0"/>
            </a:br>
            <a:endParaRPr lang="zh-CN" altLang="en-US" smtClean="0"/>
          </a:p>
        </p:txBody>
      </p:sp>
      <p:sp>
        <p:nvSpPr>
          <p:cNvPr id="9219" name="内容占位符 2"/>
          <p:cNvSpPr>
            <a:spLocks noGrp="1" noChangeArrowheads="1"/>
          </p:cNvSpPr>
          <p:nvPr>
            <p:ph idx="1"/>
          </p:nvPr>
        </p:nvSpPr>
        <p:spPr>
          <a:xfrm>
            <a:off x="179388" y="1581150"/>
            <a:ext cx="8785225" cy="3695700"/>
          </a:xfrm>
        </p:spPr>
        <p:txBody>
          <a:bodyPr/>
          <a:lstStyle/>
          <a:p>
            <a:pPr marL="0" indent="0" eaLnBrk="1" hangingPunct="1">
              <a:lnSpc>
                <a:spcPct val="150000"/>
              </a:lnSpc>
              <a:buFontTx/>
              <a:buNone/>
            </a:pPr>
            <a:r>
              <a:rPr lang="en-US" altLang="zh-CN" sz="2800" b="1" smtClean="0"/>
              <a:t>(1)</a:t>
            </a:r>
            <a:r>
              <a:rPr lang="zh-CN" altLang="en-US" sz="2800" b="1" smtClean="0"/>
              <a:t>画出主题方框：最顶部的方框为需要讨论的主题，一般就是文章的论点。</a:t>
            </a:r>
          </a:p>
          <a:p>
            <a:pPr marL="0" indent="0" eaLnBrk="1" hangingPunct="1">
              <a:lnSpc>
                <a:spcPct val="150000"/>
              </a:lnSpc>
              <a:buFontTx/>
              <a:buNone/>
            </a:pPr>
            <a:r>
              <a:rPr lang="en-US" altLang="zh-CN" sz="2800" b="1" smtClean="0"/>
              <a:t>(2)</a:t>
            </a:r>
            <a:r>
              <a:rPr lang="zh-CN" altLang="en-US" sz="2800" b="1" smtClean="0"/>
              <a:t>确定主要问题：我是在什么背景（现状）下提出这个观点的？这个背景（现状）会产生哪些结果？我的观点会产生怎样的结果？</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79388" y="620713"/>
            <a:ext cx="8229600" cy="1143000"/>
          </a:xfrm>
        </p:spPr>
        <p:txBody>
          <a:bodyPr/>
          <a:lstStyle/>
          <a:p>
            <a:pPr eaLnBrk="1" hangingPunct="1"/>
            <a:r>
              <a:rPr lang="en-US" altLang="zh-CN" smtClean="0"/>
              <a:t>(3)</a:t>
            </a:r>
            <a:r>
              <a:rPr lang="zh-CN" altLang="en-US" smtClean="0"/>
              <a:t>金字塔结构的特征</a:t>
            </a:r>
            <a:br>
              <a:rPr lang="zh-CN" altLang="en-US" smtClean="0"/>
            </a:br>
            <a:endParaRPr lang="zh-CN" altLang="en-US" smtClean="0"/>
          </a:p>
        </p:txBody>
      </p:sp>
      <p:sp>
        <p:nvSpPr>
          <p:cNvPr id="10243" name="内容占位符 2"/>
          <p:cNvSpPr>
            <a:spLocks noGrp="1" noChangeArrowheads="1"/>
          </p:cNvSpPr>
          <p:nvPr>
            <p:ph idx="1"/>
          </p:nvPr>
        </p:nvSpPr>
        <p:spPr>
          <a:xfrm>
            <a:off x="457200" y="1382713"/>
            <a:ext cx="8435975" cy="3600450"/>
          </a:xfrm>
        </p:spPr>
        <p:txBody>
          <a:bodyPr/>
          <a:lstStyle/>
          <a:p>
            <a:pPr eaLnBrk="1" hangingPunct="1">
              <a:lnSpc>
                <a:spcPct val="150000"/>
              </a:lnSpc>
            </a:pPr>
            <a:r>
              <a:rPr lang="zh-CN" altLang="en-US" sz="2400" b="1" smtClean="0"/>
              <a:t>特征一，一篇文章的结构必定只支持一个思想，这个思想将概括所有各级各组的思想。</a:t>
            </a:r>
          </a:p>
          <a:p>
            <a:pPr eaLnBrk="1" hangingPunct="1">
              <a:lnSpc>
                <a:spcPct val="150000"/>
              </a:lnSpc>
            </a:pPr>
            <a:r>
              <a:rPr lang="zh-CN" altLang="en-US" sz="2400" b="1" smtClean="0"/>
              <a:t>特征二，文章中任一层次上的思想必须是对其下一层次思想的总结概括。</a:t>
            </a:r>
          </a:p>
          <a:p>
            <a:pPr eaLnBrk="1" hangingPunct="1">
              <a:lnSpc>
                <a:spcPct val="150000"/>
              </a:lnSpc>
            </a:pPr>
            <a:r>
              <a:rPr lang="zh-CN" altLang="en-US" sz="2400" b="1" smtClean="0"/>
              <a:t>特征三，每一组的思想必须属于同一逻辑范畴，是同属于</a:t>
            </a:r>
            <a:r>
              <a:rPr lang="en-US" altLang="zh-CN" sz="2400" b="1" smtClean="0"/>
              <a:t>“</a:t>
            </a:r>
            <a:r>
              <a:rPr lang="zh-CN" altLang="en-US" sz="2400" b="1" smtClean="0"/>
              <a:t>问题</a:t>
            </a:r>
            <a:r>
              <a:rPr lang="en-US" altLang="zh-CN" sz="2400" b="1" smtClean="0"/>
              <a:t>”“</a:t>
            </a:r>
            <a:r>
              <a:rPr lang="zh-CN" altLang="en-US" sz="2400" b="1" smtClean="0"/>
              <a:t>现象</a:t>
            </a:r>
            <a:r>
              <a:rPr lang="en-US" altLang="zh-CN" sz="2400" b="1" smtClean="0"/>
              <a:t>”“</a:t>
            </a:r>
            <a:r>
              <a:rPr lang="zh-CN" altLang="en-US" sz="2400" b="1" smtClean="0"/>
              <a:t>原因</a:t>
            </a:r>
            <a:r>
              <a:rPr lang="en-US" altLang="zh-CN" sz="2400" b="1" smtClean="0"/>
              <a:t>”“</a:t>
            </a:r>
            <a:r>
              <a:rPr lang="zh-CN" altLang="en-US" sz="2400" b="1" smtClean="0"/>
              <a:t>结果</a:t>
            </a:r>
            <a:r>
              <a:rPr lang="en-US" altLang="zh-CN" sz="2400" b="1" smtClean="0"/>
              <a:t>”“</a:t>
            </a:r>
            <a:r>
              <a:rPr lang="zh-CN" altLang="en-US" sz="2400" b="1" smtClean="0"/>
              <a:t>对策</a:t>
            </a:r>
            <a:r>
              <a:rPr lang="en-US" altLang="zh-CN" sz="2400" b="1" smtClean="0"/>
              <a:t>”</a:t>
            </a:r>
            <a:r>
              <a:rPr lang="zh-CN" altLang="en-US" sz="2400" b="1" smtClean="0"/>
              <a:t>或者其他范畴。</a:t>
            </a:r>
          </a:p>
          <a:p>
            <a:pPr eaLnBrk="1" hangingPunct="1">
              <a:lnSpc>
                <a:spcPct val="150000"/>
              </a:lnSpc>
            </a:pPr>
            <a:r>
              <a:rPr lang="zh-CN" altLang="en-US" sz="2400" b="1" smtClean="0"/>
              <a:t>特征四，每组中的思想必须按照逻辑顺序组织。组织思想的逻辑顺序有演绎顺序、时间顺序、结构顺序和程度顺序。</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标题 1"/>
          <p:cNvSpPr>
            <a:spLocks noGrp="1" noChangeArrowheads="1"/>
          </p:cNvSpPr>
          <p:nvPr>
            <p:ph type="title"/>
          </p:nvPr>
        </p:nvSpPr>
        <p:spPr>
          <a:xfrm>
            <a:off x="233363" y="115888"/>
            <a:ext cx="8229600" cy="1143000"/>
          </a:xfrm>
        </p:spPr>
        <p:txBody>
          <a:bodyPr/>
          <a:lstStyle/>
          <a:p>
            <a:pPr eaLnBrk="1" hangingPunct="1"/>
            <a:r>
              <a:rPr lang="zh-CN" altLang="en-US" smtClean="0"/>
              <a:t>例析</a:t>
            </a:r>
          </a:p>
        </p:txBody>
      </p:sp>
      <p:sp>
        <p:nvSpPr>
          <p:cNvPr id="6146" name="内容占位符 2"/>
          <p:cNvSpPr>
            <a:spLocks noGrp="1" noChangeArrowheads="1"/>
          </p:cNvSpPr>
          <p:nvPr>
            <p:ph idx="1"/>
          </p:nvPr>
        </p:nvSpPr>
        <p:spPr>
          <a:xfrm>
            <a:off x="17463" y="1052513"/>
            <a:ext cx="8893175" cy="4525962"/>
          </a:xfrm>
        </p:spPr>
        <p:txBody>
          <a:bodyPr/>
          <a:lstStyle/>
          <a:p>
            <a:pPr eaLnBrk="1" hangingPunct="1">
              <a:lnSpc>
                <a:spcPct val="150000"/>
              </a:lnSpc>
            </a:pPr>
            <a:r>
              <a:rPr lang="zh-CN" altLang="en-US" sz="2400" b="1" smtClean="0"/>
              <a:t>【题目</a:t>
            </a:r>
            <a:r>
              <a:rPr lang="en-US" altLang="zh-CN" sz="2400" b="1" smtClean="0"/>
              <a:t>1</a:t>
            </a:r>
            <a:r>
              <a:rPr lang="zh-CN" altLang="en-US" sz="2400" b="1" smtClean="0"/>
              <a:t>】在第</a:t>
            </a:r>
            <a:r>
              <a:rPr lang="en-US" altLang="zh-CN" sz="2400" b="1" smtClean="0"/>
              <a:t>17</a:t>
            </a:r>
            <a:r>
              <a:rPr lang="zh-CN" altLang="en-US" sz="2400" b="1" smtClean="0"/>
              <a:t>个世界读书日，国家新闻出版总署任命白岩松为读书推广大使。白岩松说：</a:t>
            </a:r>
            <a:r>
              <a:rPr lang="en-US" altLang="zh-CN" sz="2400" b="1" smtClean="0"/>
              <a:t>“</a:t>
            </a:r>
            <a:r>
              <a:rPr lang="zh-CN" altLang="en-US" sz="2400" b="1" smtClean="0"/>
              <a:t>走到新华书店，全是一些有用的书，考试类的、健康类的工具书啊。</a:t>
            </a:r>
            <a:r>
              <a:rPr lang="en-US" altLang="zh-CN" sz="2400" b="1" smtClean="0"/>
              <a:t>”</a:t>
            </a:r>
          </a:p>
          <a:p>
            <a:pPr eaLnBrk="1" hangingPunct="1">
              <a:lnSpc>
                <a:spcPct val="150000"/>
              </a:lnSpc>
            </a:pPr>
            <a:r>
              <a:rPr lang="zh-CN" altLang="en-US" sz="2400" b="1" smtClean="0"/>
              <a:t>中国作家莫言在诺贝尔奖晚宴致辞中说了这样一句话：</a:t>
            </a:r>
            <a:r>
              <a:rPr lang="en-US" altLang="zh-CN" sz="2400" b="1" smtClean="0"/>
              <a:t>“</a:t>
            </a:r>
            <a:r>
              <a:rPr lang="zh-CN" altLang="en-US" sz="2400" b="1" smtClean="0"/>
              <a:t>与其他科学奖项相比，文学奖没有那么多用处，但是文学最大的用处也许就是它没有用处。</a:t>
            </a:r>
            <a:r>
              <a:rPr lang="en-US" altLang="zh-CN" sz="2400" b="1" smtClean="0"/>
              <a:t>”</a:t>
            </a:r>
            <a:r>
              <a:rPr lang="zh-CN" altLang="en-US" sz="2400" b="1" smtClean="0"/>
              <a:t>对此，你怎么看？</a:t>
            </a:r>
          </a:p>
          <a:p>
            <a:pPr eaLnBrk="1" hangingPunct="1">
              <a:lnSpc>
                <a:spcPct val="150000"/>
              </a:lnSpc>
            </a:pPr>
            <a:r>
              <a:rPr lang="zh-CN" altLang="en-US" sz="2400" b="1" smtClean="0">
                <a:solidFill>
                  <a:srgbClr val="FF0000"/>
                </a:solidFill>
              </a:rPr>
              <a:t>确定主要问题：我是在什么背景（现状）下提出这个观点的？这个背景（现状）会产生哪些结果？我的观点会产生怎样的结果？</a:t>
            </a:r>
          </a:p>
          <a:p>
            <a:pPr eaLnBrk="1" hangingPunct="1"/>
            <a:endParaRPr lang="zh-CN" altLang="en-US" sz="2400" b="1"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 calcmode="lin" valueType="num">
                                      <p:cBhvr additive="base">
                                        <p:cTn id="7" dur="500" fill="hold"/>
                                        <p:tgtEl>
                                          <p:spTgt spid="61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6">
                                            <p:txEl>
                                              <p:pRg st="1" end="1"/>
                                            </p:txEl>
                                          </p:spTgt>
                                        </p:tgtEl>
                                        <p:attrNameLst>
                                          <p:attrName>style.visibility</p:attrName>
                                        </p:attrNameLst>
                                      </p:cBhvr>
                                      <p:to>
                                        <p:strVal val="visible"/>
                                      </p:to>
                                    </p:set>
                                    <p:anim calcmode="lin" valueType="num">
                                      <p:cBhvr additive="base">
                                        <p:cTn id="13" dur="500" fill="hold"/>
                                        <p:tgtEl>
                                          <p:spTgt spid="614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146">
                                            <p:txEl>
                                              <p:pRg st="2" end="2"/>
                                            </p:txEl>
                                          </p:spTgt>
                                        </p:tgtEl>
                                        <p:attrNameLst>
                                          <p:attrName>style.visibility</p:attrName>
                                        </p:attrNameLst>
                                      </p:cBhvr>
                                      <p:to>
                                        <p:strVal val="visible"/>
                                      </p:to>
                                    </p:set>
                                    <p:anim calcmode="lin" valueType="num">
                                      <p:cBhvr additive="base">
                                        <p:cTn id="19" dur="500" fill="hold"/>
                                        <p:tgtEl>
                                          <p:spTgt spid="614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4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p:bldLst>
  </p:timing>
</p:sld>
</file>

<file path=ppt/theme/theme1.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4005</Words>
  <Application>Microsoft Office PowerPoint</Application>
  <PresentationFormat>全屏显示(4:3)</PresentationFormat>
  <Paragraphs>183</Paragraphs>
  <Slides>34</Slides>
  <Notes>0</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1_默认设计模板</vt:lpstr>
      <vt:lpstr>小作文专题</vt:lpstr>
      <vt:lpstr>小作文专题03 金字塔追究结果</vt:lpstr>
      <vt:lpstr>幻灯片 3</vt:lpstr>
      <vt:lpstr>入题：头脑风暴</vt:lpstr>
      <vt:lpstr>幻灯片 5</vt:lpstr>
      <vt:lpstr>环节一：释词</vt:lpstr>
      <vt:lpstr>2．金字塔结构的构建 </vt:lpstr>
      <vt:lpstr>(3)金字塔结构的特征 </vt:lpstr>
      <vt:lpstr>例析</vt:lpstr>
      <vt:lpstr>请据此建构金字塔图 </vt:lpstr>
      <vt:lpstr>环节二：复盘</vt:lpstr>
      <vt:lpstr>片段例文</vt:lpstr>
      <vt:lpstr>思维复盘</vt:lpstr>
      <vt:lpstr>【题目3】</vt:lpstr>
      <vt:lpstr>例文：</vt:lpstr>
      <vt:lpstr>幻灯片 16</vt:lpstr>
      <vt:lpstr>幻灯片 17</vt:lpstr>
      <vt:lpstr>思维复盘</vt:lpstr>
      <vt:lpstr>环节三：演练</vt:lpstr>
      <vt:lpstr>五M法阐释</vt:lpstr>
      <vt:lpstr>金字塔图追问结果</vt:lpstr>
      <vt:lpstr>【题目4】</vt:lpstr>
      <vt:lpstr>金字塔图追问结果</vt:lpstr>
      <vt:lpstr>演练图文</vt:lpstr>
      <vt:lpstr>金字塔图追问结果</vt:lpstr>
      <vt:lpstr>示例:由暴力看文明</vt:lpstr>
      <vt:lpstr>幻灯片 27</vt:lpstr>
      <vt:lpstr>小结</vt:lpstr>
      <vt:lpstr>及时练习</vt:lpstr>
      <vt:lpstr>幻灯片 30</vt:lpstr>
      <vt:lpstr>门里门外</vt:lpstr>
      <vt:lpstr>幻灯片 32</vt:lpstr>
      <vt:lpstr>幻灯片 33</vt:lpstr>
      <vt:lpstr>附：甲申三百年祭（片段）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
  <cp:revision>语文备课大师【全免费】</cp:revision>
  <dcterms:created xsi:type="dcterms:W3CDTF">2019-01-03T03:07:30Z</dcterms:created>
  <dcterms:modified xsi:type="dcterms:W3CDTF">2019-03-05T05:27:49Z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