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74" r:id="rId2"/>
    <p:sldId id="330" r:id="rId3"/>
    <p:sldId id="263" r:id="rId4"/>
    <p:sldId id="264" r:id="rId5"/>
    <p:sldId id="267" r:id="rId6"/>
    <p:sldId id="293" r:id="rId7"/>
    <p:sldId id="268" r:id="rId8"/>
    <p:sldId id="331" r:id="rId9"/>
    <p:sldId id="295" r:id="rId10"/>
    <p:sldId id="296" r:id="rId11"/>
    <p:sldId id="299" r:id="rId12"/>
    <p:sldId id="317" r:id="rId13"/>
    <p:sldId id="265" r:id="rId14"/>
    <p:sldId id="300" r:id="rId15"/>
    <p:sldId id="325" r:id="rId16"/>
    <p:sldId id="326" r:id="rId17"/>
    <p:sldId id="266" r:id="rId18"/>
    <p:sldId id="303" r:id="rId19"/>
    <p:sldId id="332" r:id="rId20"/>
    <p:sldId id="327" r:id="rId21"/>
    <p:sldId id="333" r:id="rId22"/>
    <p:sldId id="269" r:id="rId23"/>
    <p:sldId id="283" r:id="rId24"/>
    <p:sldId id="270" r:id="rId25"/>
    <p:sldId id="307" r:id="rId26"/>
    <p:sldId id="308" r:id="rId27"/>
    <p:sldId id="321" r:id="rId28"/>
    <p:sldId id="309" r:id="rId29"/>
    <p:sldId id="310" r:id="rId30"/>
    <p:sldId id="271" r:id="rId31"/>
    <p:sldId id="312" r:id="rId32"/>
    <p:sldId id="313" r:id="rId33"/>
    <p:sldId id="314" r:id="rId34"/>
    <p:sldId id="329" r:id="rId35"/>
    <p:sldId id="334" r:id="rId36"/>
    <p:sldId id="305" r:id="rId37"/>
    <p:sldId id="316" r:id="rId38"/>
    <p:sldId id="306"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4.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4.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4.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1.png"/><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3.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长亭送别</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slide" Target="slide23.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2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image" Target="../media/image11.jpeg"/><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slide" Target="slide38.xml"/><Relationship Id="rId4" Type="http://schemas.openxmlformats.org/officeDocument/2006/relationships/slide" Target="slide36.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image" Target="../media/image11.jpeg"/><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slide" Target="slide38.xml"/><Relationship Id="rId4" Type="http://schemas.openxmlformats.org/officeDocument/2006/relationships/slide" Target="slide36.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6.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5.xml"/><Relationship Id="rId5" Type="http://schemas.openxmlformats.org/officeDocument/2006/relationships/slide" Target="slide24.xml"/><Relationship Id="rId4" Type="http://schemas.openxmlformats.org/officeDocument/2006/relationships/slide" Target="slide30.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5.xml"/><Relationship Id="rId5" Type="http://schemas.openxmlformats.org/officeDocument/2006/relationships/slide" Target="slide24.xml"/><Relationship Id="rId4" Type="http://schemas.openxmlformats.org/officeDocument/2006/relationships/slide" Target="slide30.xml"/></Relationships>
</file>

<file path=ppt/slides/_rels/slide3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5.xml"/><Relationship Id="rId5" Type="http://schemas.openxmlformats.org/officeDocument/2006/relationships/slide" Target="slide24.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7.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7.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7.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执子之手</a:t>
            </a:r>
          </a:p>
        </p:txBody>
      </p:sp>
    </p:spTree>
    <p:extLst>
      <p:ext uri="{BB962C8B-B14F-4D97-AF65-F5344CB8AC3E}">
        <p14:creationId xmlns:p14="http://schemas.microsoft.com/office/powerpoint/2010/main" xmlns="" val="591445002"/>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678813"/>
            <a:ext cx="8128000" cy="41264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长亭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古时设在城外路旁的亭子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多供行人歇脚用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也是送行话别的地方。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迍迍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行动迟缓的样子。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谂知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厮守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待在一起。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蜗角虚名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微不足道的名声。《庄子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则阳》载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蜗牛的左右角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分别有两个国家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它们为争夺微小的利益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争战不休。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蝇头微利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微不足道的利益。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狼藉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乱七八糟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杂乱不堪。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1391600"/>
      </p:ext>
    </p:extLst>
  </p:cSld>
  <p:clrMapOvr>
    <a:masterClrMapping/>
  </p:clrMapOvr>
  <mc:AlternateContent xmlns:mc="http://schemas.openxmlformats.org/markup-compatibility/2006">
    <mc:Choice xmlns:p14="http://schemas.microsoft.com/office/powerpoint/2010/main" xmlns="" Requires="p14">
      <p:transition spd="slow" p14:dur="1100">
        <p:strips dir="ld"/>
      </p:transition>
    </mc:Choice>
    <mc:Fallback>
      <p:transition spd="slow">
        <p:strips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4" name="矩形 3"/>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徘徊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徜徉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徘徊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在一个地方来回地走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比喻犹豫不决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也比喻事物在某个范围内来回波动、起伏。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徜徉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安闲自在地散步。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《黄皮书》预测未来</a:t>
            </a:r>
            <a:r>
              <a:rPr lang="en-US" altLang="zh-CN" sz="2200" dirty="0">
                <a:solidFill>
                  <a:srgbClr val="000000"/>
                </a:solidFill>
                <a:latin typeface="Times New Roman" panose="02020603050405020304" pitchFamily="18" charset="0"/>
                <a:cs typeface="Times New Roman" panose="02020603050405020304" pitchFamily="18" charset="0"/>
              </a:rPr>
              <a:t>5~10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年内世界油价将在低位</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徘徊</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志愿者们精心讲解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精心示范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寓教于乐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让孩子们快乐地</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徜徉</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在美好的艺术殿堂。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举案齐眉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青梅竹马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举案齐眉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形容夫妻互敬互爱。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青梅竹马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形容男女小的时候天真无邪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在一起玩耍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现多指夫妻俩或恋人从小就相识。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他们恪守家训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夫妻</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举案齐眉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孝敬老人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用爱心演绎了一段爱的佳话。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他们虽算不得</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青梅竹马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但也已相识多年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感情一直很好。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380312" y="299844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784420" y="340574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27033" y="541217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21774" y="62203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070858"/>
      </p:ext>
    </p:extLst>
  </p:cSld>
  <p:clrMapOvr>
    <a:masterClrMapping/>
  </p:clrMapOvr>
  <mc:AlternateContent xmlns:mc="http://schemas.openxmlformats.org/markup-compatibility/2006">
    <mc:Choice xmlns:p14="http://schemas.microsoft.com/office/powerpoint/2010/main" xmlns="" Requires="p14">
      <p:transition spd="slow" p14:dur="11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4" name="矩形 3"/>
          <p:cNvSpPr>
            <a:spLocks noChangeAspect="1"/>
          </p:cNvSpPr>
          <p:nvPr/>
        </p:nvSpPr>
        <p:spPr>
          <a:xfrm>
            <a:off x="508000" y="1807370"/>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碧云天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黄花地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西风紧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北雁南飞</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来谁染霜林醉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总是离人泪</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恨相见得迟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怨归去得疾</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青山隔送行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疏林不做美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淡烟暮霭相遮蔽。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夕阳古道无人语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禾黍秋风听马嘶。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四围山色中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一鞭残照里</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遍人间烦恼填胸臆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量这些大小车儿如何载得起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蜗角虚名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蝇头微利</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55576" y="2669963"/>
            <a:ext cx="36004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66500" y="3068960"/>
            <a:ext cx="140144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80181" y="3474237"/>
            <a:ext cx="140144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72200" y="3477867"/>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66500" y="4269617"/>
            <a:ext cx="140144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11960" y="4276173"/>
            <a:ext cx="235250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89726" y="507631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26583568"/>
      </p:ext>
    </p:extLst>
  </p:cSld>
  <p:clrMapOvr>
    <a:masterClrMapping/>
  </p:clrMapOvr>
  <mc:AlternateContent xmlns:mc="http://schemas.openxmlformats.org/markup-compatibility/2006">
    <mc:Choice xmlns:p14="http://schemas.microsoft.com/office/powerpoint/2010/main" xmlns="" Requires="p14">
      <p:transition spd="slow" p14:dur="11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79725"/>
            <a:ext cx="8128000" cy="492865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【目标一】分析戏剧冲突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把握莺莺形象及其意义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《长亭送别》的戏剧冲突是什么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冲突焦点集中在对科举功名的态度上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老夫人执意科考、立场坚决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张生应考顺理成章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莺莺反对赴考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但无力阻止。不同态度表现了礼教和爱情的对立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以及礼教对妇女的压迫。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【朝天子】中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蜗角虚名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蝇头微利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体现了莺莺怎样的价值观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摒弃世俗名利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对虚名微利极大的蔑视与痛恨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反对世俗的名利观念。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崔莺莺的感情经历了怎样的起伏变化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去长亭路上依依不舍的留恋与痛苦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今日别离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的烦恼、痛苦与愁怨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对科举功名、门第观念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拆鸳鸯在两下里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的不满情绪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话别的痛苦与担忧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对爱情的珍重和对功名利禄的鄙视。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86161" y="2240868"/>
            <a:ext cx="8290295" cy="11161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9358" y="3850031"/>
            <a:ext cx="8290295"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4153" y="5024192"/>
            <a:ext cx="8290295" cy="12841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文中莺莺的性格是怎样的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性格叛逆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执著爱情。重情轻利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态度鲜明。离愁幽深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顾虑重重。态度刚直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言辞急切。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虽然张生一再表白自己不会再在异乡拈花惹草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但莺莺却总担心他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停妻再取妻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故而一再试探、叮咛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莺莺为什么会有这样的担心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妇女地位低下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文人情薄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始乱终弃。莺莺的离愁别恨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固然反映她对爱情的执著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同时也是她对不能掌握自身命运的悲哀和抗争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而不只是单纯的儿女情长。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95874" y="2245628"/>
            <a:ext cx="8524598" cy="823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1520" y="4232105"/>
            <a:ext cx="8524598" cy="14291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02594063"/>
      </p:ext>
    </p:extLst>
  </p:cSld>
  <p:clrMapOvr>
    <a:masterClrMapping/>
  </p:clrMapOvr>
  <mc:AlternateContent xmlns:mc="http://schemas.openxmlformats.org/markup-compatibility/2006">
    <mc:Choice xmlns:p14="http://schemas.microsoft.com/office/powerpoint/2010/main" xmlns="" Requires="p14">
      <p:transition spd="slow" p14:dur="2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2776"/>
            <a:ext cx="8128000" cy="492865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【目标二】鉴赏优美的曲词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赏析情景交融的艺术手法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第一支曲子【正宫】【端正好】是如何体现情景交融这一特点的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前四句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一句一景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衬托离愁别恨痛苦压抑的心情。泪染霜叶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更是以我观物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物皆着我之色的典型。情景交融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具有诗情画意。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【滚绣球】一曲中用三个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听得道一声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松了金钏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遥望见十里长亭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减了玉肌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采用了什么修辞手法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起到了什么效果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恨相见迟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恨离别快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恨无人解。表现莺莺送别时的痛苦无奈的心情。</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夸张的修辞手法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生动形象地描述了离别给人带来的巨大打击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描画出莺莺被离别折磨的憔悴神态。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09701" y="2664852"/>
            <a:ext cx="8524598"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3866" y="5085183"/>
            <a:ext cx="8524598" cy="12562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73483798"/>
      </p:ext>
    </p:extLst>
  </p:cSld>
  <p:clrMapOvr>
    <a:masterClrMapping/>
  </p:clrMapOvr>
  <mc:AlternateContent xmlns:mc="http://schemas.openxmlformats.org/markup-compatibility/2006">
    <mc:Choice xmlns:p14="http://schemas.microsoft.com/office/powerpoint/2010/main" xmlns="" Requires="p14">
      <p:transition spd="slow" p14:dur="20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【叨叨令】中采用了什么修辞手法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有几个叠词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修辞手法和叠词的运用有何艺术效果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排比、反复手法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五个叠词。作用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造成了音节和声韵的回环流转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一唱三叹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的艺术效果。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四围山色中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一鞭残照里。遍人间烦恼填胸臆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量这些大小车儿如何载得起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在写法上有何特点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前两句以景写情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蕴含无限情思。后两句化虚为实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把看不见摸不着的感情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用夸张的手法实体化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表现了痛苦的深重。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09701" y="2769911"/>
            <a:ext cx="8524598"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2557" y="4365104"/>
            <a:ext cx="8524598"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6142332"/>
      </p:ext>
    </p:extLst>
  </p:cSld>
  <p:clrMapOvr>
    <a:masterClrMapping/>
  </p:clrMapOvr>
  <mc:AlternateContent xmlns:mc="http://schemas.openxmlformats.org/markup-compatibility/2006">
    <mc:Choice xmlns:p14="http://schemas.microsoft.com/office/powerpoint/2010/main" xmlns="" Requires="p14">
      <p:transition spd="slow" p14:dur="20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如何评价《西厢记》思想内容的进步性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思想内容的进步性应结合作品的写作背景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对作品中流露出来的思想和观点进行评价。如崔莺莺对功名的看法与当时人们思想观点的不同之处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崔莺莺与张生对爱情的追求与当时社会封建家长制相比的进步之处等。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23866" y="2996952"/>
            <a:ext cx="8524598" cy="17281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《西厢记》正面提出了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愿天下有情人都成眷属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具有鲜明的反封建礼教和反封建婚姻制度的主题。首先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《西厢记》歌颂了以爱情为基础的婚姻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否定了封建社会传统的联姻方式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小姐的莺莺和书剑飘零的书生相爱本身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在很大程度上就是对以门第、财产和权势为条件的择偶标准的违忤。莺莺和张生始终追求真挚的感情。他们最初是彼此对才貌的倾心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经过联吟、寺警、听琴、赖婚、逼试等一系列事件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他们的感情内容也随之更加丰富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这里占主导的正是一种真挚的心灵上的相契合的感情。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8487389"/>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莺莺和张生实际上已把爱情置于功名利禄之上。张生为莺莺而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滞留蒲东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不去赶考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他几次险些丢了性命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直至被迫进京应试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得中之后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他也还是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梦魂儿不离了蒲东路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。莺莺在长亭送别时叮嘱张生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此一行得官不得官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疾便回来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她并不看重功名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但得一个并头莲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煞强如状元及第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即使张生高中的消息传来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她也不以为喜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反添症候。《西厢记》虽然也是以功成名就和有情人终成眷属作为团圆结局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但全剧贯串了重爱情、轻功名的思想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显示了本剧思想的进步性。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15489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长亭送别</a:t>
            </a:r>
            <a:endParaRPr lang="zh-CN" altLang="zh-CN" dirty="0"/>
          </a:p>
        </p:txBody>
      </p:sp>
    </p:spTree>
    <p:extLst>
      <p:ext uri="{BB962C8B-B14F-4D97-AF65-F5344CB8AC3E}">
        <p14:creationId xmlns:p14="http://schemas.microsoft.com/office/powerpoint/2010/main" xmlns="" val="2614236674"/>
      </p:ext>
    </p:extLst>
  </p:cSld>
  <p:clrMapOvr>
    <a:masterClrMapping/>
  </p:clrMapOvr>
  <p:transition spd="slow">
    <p:blind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《西厢记》第五本写张生高中状元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衣锦还乡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莺莺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金冠霞披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有情人终成眷属。明代流行的金圣叹批点本砍去大团圆结局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崔张分手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亦即剧本的结局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遂令《西厢记》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由喜剧变为悲剧。对金批《西厢》的结局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本题是对金圣叹所设的崔、张二人悲剧结局的看法。观点不唯一</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但要注意言之成理</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能结合当时社会背景合理分析。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23866" y="4005064"/>
            <a:ext cx="8524598" cy="7964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13697164"/>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剧中主人公生活的时代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封建礼教坚如磐石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大团圆结局本来就缺少生活依据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而带有浓厚的理想主义色彩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崔张爱情走向毁灭是合乎逻辑的结果。状元及第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奉命完婚更是落入了俗套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令人感到先前崔母的刁难是如此的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。金批《西厢》让崔张爱情在凄凄切切中收场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揭露了封建礼教对美好爱情的摧残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具有震撼人心的力量。金批《西厢》的流行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是历史的选择。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爱情的极点便是幻灭的终点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这不符合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愿天下有情人都成眷属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这一美好愿望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也不符合观众希望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花好月圆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的审美心理。崔张从一见钟情到两情相悦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经历了许多艰难曲折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在王实甫看来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大团圆是这对痴男怨女的最好结局。第五本中的封建因素是时代造成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不宜苛求古人。金批《西厢》的删减是没有道理的。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626877"/>
      </p:ext>
    </p:extLst>
  </p:cSld>
  <p:clrMapOvr>
    <a:masterClrMapping/>
  </p:clrMapOvr>
  <mc:AlternateContent xmlns:mc="http://schemas.openxmlformats.org/markup-compatibility/2006">
    <mc:Choice xmlns:p14="http://schemas.microsoft.com/office/powerpoint/2010/main" xmlns="" Requires="p14">
      <p:transition spd="slow" p14:dur="1600">
        <p:pull dir="lu"/>
      </p:transition>
    </mc:Choice>
    <mc:Fallback>
      <p:transition spd="slow">
        <p:pull dir="l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8" name="N19.eps" descr="id:2147493413;FounderCES"/>
          <p:cNvPicPr/>
          <p:nvPr/>
        </p:nvPicPr>
        <p:blipFill>
          <a:blip r:embed="rId6" cstate="print"/>
          <a:stretch>
            <a:fillRect/>
          </a:stretch>
        </p:blipFill>
        <p:spPr>
          <a:xfrm>
            <a:off x="683568" y="2276871"/>
            <a:ext cx="7835482" cy="2541237"/>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checker dir="vert"/>
      </p:transition>
    </mc:Choice>
    <mc:Fallback>
      <p:transition spd="slow">
        <p:checke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9506"/>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形象地表现人物心理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本文运用了比喻、夸张、用典、对比、对偶、排比、反复、叠音、设问等多种修辞手法。特别是巧用夸张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并与比喻、用典、对比等结合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因情随物而设。例如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听得道一声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松了金钏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遥望见十里长亭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减了玉肌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昨宵今日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清减了小腰围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夸张地表现感情折磨下的身心交瘁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将来的酒共食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尝着似土和泥。假若便是土和泥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也有些土气息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泥滋味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泪添九曲黄河溢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恨压三峰华岳低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都是运用夸张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写离别之情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达到愁极恨绝、无以复加的地步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淋漓襟袖啼红泪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比司马青衫更湿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青衫泪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是夸张兼用典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形容伤心之至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暖溶溶的玉醅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白泠泠似水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是夸张、比喻和对比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以厌酒表现愁苦至极。作品中的夸张描写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大都将人物感情寄附于客观事物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借助鲜明生动的形象来展示人物的内心世界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具有强烈的感染力。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cover/>
      </p:transition>
    </mc:Choice>
    <mc:Fallback>
      <p:transition spd="slow">
        <p:cov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红见夫人科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为甚么不跪下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你知罪么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红跪云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红娘不知罪。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你故自口强哩。若实说呵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饶你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若不实说呵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我直打死你这个贱人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谁着你和小姐花园里去来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不曾去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谁见来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欢郎见你去来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尚故自推哩。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夫人休闪</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且息怒停嗔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听红娘说。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【鬼三台】夜坐时停了针绣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共姐姐闲穷究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说张生哥哥病久。咱两个背着夫人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向书房问候。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问候呵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他说甚么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老夫人事已休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将恩变为仇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着小生半途喜变做忧。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红娘你且先行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教小姐权时</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他是个女孩儿家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着他落后怎么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【秃厮儿】我则道神针法灸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谁承望燕侣莺俦。</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他两个经今月余则是一处宿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何须你一一问缘由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【圣药王】他每不识忧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不识愁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一双心意两下投。夫人得好休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便好休</a:t>
            </a:r>
            <a:r>
              <a:rPr lang="zh-CN" altLang="zh-CN" sz="2200" baseline="300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这其间何必苦追求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女大不中留</a:t>
            </a:r>
            <a:r>
              <a:rPr lang="zh-CN" altLang="zh-CN" sz="2200" baseline="300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599166"/>
      </p:ext>
    </p:extLst>
  </p:cSld>
  <p:clrMapOvr>
    <a:masterClrMapping/>
  </p:clrMapOvr>
  <p:transition spd="slow">
    <p:pull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这端事都是你个贱人。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非是张生小姐红娘之罪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乃夫人之过也。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这贱人倒指下</a:t>
            </a:r>
            <a:r>
              <a:rPr lang="zh-CN" altLang="zh-CN" sz="2200" baseline="300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怎么是我之过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信者人之根本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人而无信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不知其可也。大车无车兒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小车无车兀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其何以行之哉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aseline="300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当日军围普救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夫人所许退军者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以女妻之。张生非慕小姐颜色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岂肯区区</a:t>
            </a:r>
            <a:r>
              <a:rPr lang="zh-CN" altLang="zh-CN" sz="2200" baseline="300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建退军之策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兵退身安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夫人悔却前言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岂得不为失信乎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既然不肯成就其事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只合酬之以金帛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令张生舍此而去。却不当留请张生于书院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使怨女旷夫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各相早晚窥视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所以夫人有此一端。目下老夫人若不息其事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一来辱没相国家谱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二来张生日后名重天下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施恩于人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忍令反受其辱哉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使至官司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老夫人亦得治家不严之罪。官司若推其详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亦知老夫人背义而忘恩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岂得为贤哉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红娘不敢自专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乞望夫人台鉴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莫若恕其小过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扌闰</a:t>
            </a:r>
            <a:r>
              <a:rPr lang="zh-CN" altLang="zh-CN" sz="2200" baseline="300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之以去其污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岂不为长便乎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9654496"/>
      </p:ext>
    </p:extLst>
  </p:cSld>
  <p:clrMapOvr>
    <a:masterClrMapping/>
  </p:clrMapOvr>
  <p:transition spd="slow">
    <p:pull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【麻郎儿】秀才是文章魁首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姐姐是仕女班头</a:t>
            </a:r>
            <a:r>
              <a:rPr lang="zh-CN" altLang="zh-CN" sz="2200" baseline="30000" dirty="0">
                <a:solidFill>
                  <a:srgbClr val="000000"/>
                </a:solidFill>
                <a:latin typeface="NEU-BZ-S92"/>
                <a:cs typeface="宋体" panose="02010600030101010101" pitchFamily="2" charset="-122"/>
              </a:rPr>
              <a:t>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一个通彻三教九流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一个晓尽描鸾刺绣。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【幺篇】世有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、便休、罢手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大恩人怎做敌头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起白马将军故友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斩飞虎叛贼草寇。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【络丝娘】不争和张解元参辰卯酉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便是与崔相国出乖弄丑。到底干连着自己骨肉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夫人索穷究。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这小贱人也道得是。我不合养了这个不肖之女。待经官呵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玷辱家门。罢罢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节选自《西厢记》第二本第三折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17" name="Picture 185"/>
          <p:cNvPicPr/>
          <p:nvPr/>
        </p:nvPicPr>
        <p:blipFill>
          <a:blip r:embed="rId6" cstate="print"/>
          <a:stretch>
            <a:fillRect/>
          </a:stretch>
        </p:blipFill>
        <p:spPr>
          <a:xfrm>
            <a:off x="5043005" y="3284984"/>
            <a:ext cx="353438" cy="353438"/>
          </a:xfrm>
          <a:prstGeom prst="rect">
            <a:avLst/>
          </a:prstGeom>
        </p:spPr>
      </p:pic>
      <p:pic>
        <p:nvPicPr>
          <p:cNvPr id="18" name="Picture 184"/>
          <p:cNvPicPr/>
          <p:nvPr/>
        </p:nvPicPr>
        <p:blipFill>
          <a:blip r:embed="rId7" cstate="print"/>
          <a:stretch>
            <a:fillRect/>
          </a:stretch>
        </p:blipFill>
        <p:spPr>
          <a:xfrm>
            <a:off x="2571218" y="2492896"/>
            <a:ext cx="353438" cy="353438"/>
          </a:xfrm>
          <a:prstGeom prst="rect">
            <a:avLst/>
          </a:prstGeom>
        </p:spPr>
      </p:pic>
    </p:spTree>
    <p:extLst>
      <p:ext uri="{BB962C8B-B14F-4D97-AF65-F5344CB8AC3E}">
        <p14:creationId xmlns:p14="http://schemas.microsoft.com/office/powerpoint/2010/main" xmlns="" val="1125604943"/>
      </p:ext>
    </p:extLst>
  </p:cSld>
  <p:clrMapOvr>
    <a:masterClrMapping/>
  </p:clrMapOvr>
  <p:transition spd="slow">
    <p:cut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指扭伤筋络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如闪了腰、闪了手。</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暂时。</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意思是我只当她去探病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谁知道她去成亲。</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得好休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便好休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得罢休时且罢休之意。</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女大不中留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当时成语。不中留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即不可留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应出嫁。</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指下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攀下。</a:t>
            </a: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人而无信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为政》。车兒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车辕与驾辕的衡木相衔接的木销子。车兀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插在车辕前端与车衡连接处的活销。</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区区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这里是殷勤之意。</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扌闰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ruǎn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即扌闰就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成就、迁就之意。</a:t>
            </a: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cs typeface="Times New Roman" panose="02020603050405020304" pitchFamily="18" charset="0"/>
              </a:rPr>
              <a:t>班头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头领。</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世有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既然有了这事。</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参辰卯酉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对头、敌头之意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因十二时辰中卯酉正相对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而参、辰二星也正相对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7" name="Picture 185"/>
          <p:cNvPicPr/>
          <p:nvPr/>
        </p:nvPicPr>
        <p:blipFill>
          <a:blip r:embed="rId6" cstate="print"/>
          <a:stretch>
            <a:fillRect/>
          </a:stretch>
        </p:blipFill>
        <p:spPr>
          <a:xfrm>
            <a:off x="2240803" y="4797152"/>
            <a:ext cx="353438" cy="353438"/>
          </a:xfrm>
          <a:prstGeom prst="rect">
            <a:avLst/>
          </a:prstGeom>
        </p:spPr>
      </p:pic>
      <p:pic>
        <p:nvPicPr>
          <p:cNvPr id="18" name="Picture 184"/>
          <p:cNvPicPr/>
          <p:nvPr/>
        </p:nvPicPr>
        <p:blipFill>
          <a:blip r:embed="rId7" cstate="print"/>
          <a:stretch>
            <a:fillRect/>
          </a:stretch>
        </p:blipFill>
        <p:spPr>
          <a:xfrm>
            <a:off x="7164288" y="4365104"/>
            <a:ext cx="353438" cy="353438"/>
          </a:xfrm>
          <a:prstGeom prst="rect">
            <a:avLst/>
          </a:prstGeom>
        </p:spPr>
      </p:pic>
    </p:spTree>
    <p:extLst>
      <p:ext uri="{BB962C8B-B14F-4D97-AF65-F5344CB8AC3E}">
        <p14:creationId xmlns:p14="http://schemas.microsoft.com/office/powerpoint/2010/main" xmlns="" val="1395851374"/>
      </p:ext>
    </p:extLst>
  </p:cSld>
  <p:clrMapOvr>
    <a:masterClrMapping/>
  </p:clrMapOvr>
  <p:transition spd="slow">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8489"/>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红娘是如何反击老夫人的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红娘对老夫人的反击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运用的恰恰是老夫人要维护的封建纲常和家族利益。她先把张生和莺莺的私情告诉了老夫人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然后对老夫人说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目下老夫人若不息其事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一来辱没相国家谱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二来张生日后名重天下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施恩于人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忍令反受其辱哉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使至官司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老夫人亦得治家不严之罪。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这几句话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真是以其人之道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还治其人之身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老夫人也只好默认了张生和莺莺的婚事。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从节选的这些文字中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我们能看出红娘怎样的性格特征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红娘能言善辩、通晓大义、机智过人、富于正义感。同时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在主仆地位悬殊、礼教严谨的封建家庭中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红娘不畏老夫人的威吓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而拒不知罪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镇静自若地晓之以理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实在是非有十分的胆量和强烈的反抗精神所不能的。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95874" y="2245628"/>
            <a:ext cx="8524598" cy="23354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5873" y="5043801"/>
            <a:ext cx="8247583" cy="16145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1330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4229136841"/>
              </p:ext>
            </p:extLst>
          </p:nvPr>
        </p:nvGraphicFramePr>
        <p:xfrm>
          <a:off x="508000" y="1421232"/>
          <a:ext cx="8128000" cy="4456040"/>
        </p:xfrm>
        <a:graphic>
          <a:graphicData uri="http://schemas.openxmlformats.org/presentationml/2006/ole">
            <p:oleObj spid="_x0000_s1080" name="文档" r:id="rId3" imgW="3998962" imgH="2191603"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dir="lu"/>
      </p:transition>
    </mc:Choice>
    <mc:Fallback>
      <p:transition spd="slow">
        <p:cover dir="l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95731"/>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离人心上秋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是愁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一个别离却又饱含收获的字眼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穿着枫叶红的裙裾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缓缓走来。秋水寒烟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长天别阔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芦苇煞白。雁字回首是何期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长亭送别又几许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离人心上秋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总是愁。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暮云潇潇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秋雨泼洒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一阵风来一阵凉。相思几度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又上心头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难下眉头。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秋日寒紧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珍重添衣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。只是长别之际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织女是否也会这样千般叮嘱牛郎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站在相思的渡口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惊涛拍岸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不见归帆。欲将满腹柔肠寸断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折叠成笺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飞越沧海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停留在你的身边。唯恐锦书难托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心字成灰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望眼成垂眉的怅然。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pull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342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九月伊始。走在季节的眉檐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总有几分情思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伴着秋日的朝霞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从云端而来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又飞往云端而去。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枫红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已经成为这个季节最绚烂的光景。秋风徐来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微微抖动的枝桠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片刻洒下满天飞舞的枯叶蝶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带着岁月的深沉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连同自己绽放在夏末最后的欢笑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一并随流水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渐行渐远。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蝶舞的影子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已经逐渐消失在了季节的末梢。徒留一抹张望的颜色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等在秋季的山岚上。即使晓风残月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大煞了流年的风景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也抵不住离人心中的思念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串联成秋天吹起的号角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悠长亦哀怨。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来来去去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兜兜转转。那些跋涉在旅途上的迷茫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足以让青春的容颜在岁月中香消玉殒。就像夏日的芙蓉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已经用尽自己的一生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绽放华彩。而今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秋日已经来临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却不见有人涉江去摘采。只留下一抹英红的泪滴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顺着秋日的节拍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滑落成泥。然后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演绎成秋天里的一曲悲歌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飘荡在风的纹络里。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6285405"/>
      </p:ext>
    </p:extLst>
  </p:cSld>
  <p:clrMapOvr>
    <a:masterClrMapping/>
  </p:clrMapOvr>
  <p:transition spd="slow">
    <p:randomBa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2093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院前的暖阳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从树杈的缝隙洒下斑驳的碎影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一如走过的印痕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断断续续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拼凑不出完美的节章。借着孤独的力量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翻阅旧时的细碎文字。涌上心头的却是难以遮掩的离愁别绪。即使是一个很容易忘记过去的人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似乎也逃不过离别所给予的劫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更那堪是冷落的清秋。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一种相思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两处闲愁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待不到月满西楼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离人心上的秋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早已浸满了愁的泽。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一潭星光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点亮了秋日的暮色。秋虫也不甘沉默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唱起了夜晚的离歌。孤影潇潇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站在季节的顶端张望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远处的山脊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在一汪浓雾的包裹下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显出了黑黝黝的轮廓。一弯泛着冷光的河水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映衬着秋夜深邃的天空。倚窗遥望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挑灯夜读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寒蝉凄切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对长亭晚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骤雨初歇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低眉敛神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浑不觉秋夜长。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0672945"/>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夏季的雨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似乎来迟了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赶在了九月离去的途中。一连几天的秋日寒雨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缠绵悱恻。让一曲小河弯弯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变成了汹涌澎湃的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。任雨打风吹去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桂花近乎开到了荼蘼。只留下远山在瞳孔的深处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映出一轮秋的眉黛。那些或深或浅的情谊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也许只在回忆的笔下才能开出灿烂的花朵。而后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天涯海角或是咫尺之间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都只是各自前行。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离人心上秋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春去秋来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一次次邂逅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饱受聚散风霜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早已将一颗脆弱的心炼成百炼钢。那些聚散离合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唏嘘耳语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只有在回忆处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才能焕发出一缕愁情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沿着文字的脉络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辗转于字里行间。之后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便又是天高海阔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揽尽生活中的烟火、陈杂。奔走于生活中的三点一线之间。但是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偶尔依然有欢快的旋律流过心间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8163433"/>
      </p:ext>
    </p:extLst>
  </p:cSld>
  <p:clrMapOvr>
    <a:masterClrMapping/>
  </p:clrMapOvr>
  <p:transition spd="slow">
    <p:strips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天上云儿俏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地上羊儿跑。迈过哗哗的小溪流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走过青青的松山岗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叶上的露珠对我笑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满山的枫红为我跳。徜徉在家乡的怀抱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睡在季节的枕边上。酌一壶雨露酿制的酒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采一些云朵洒下的情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踩着流水哗啦啦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远山也在雨中舒展了眉头。沾一抹乡间的暖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点一笔秋枫的色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再和着浅淡的情思融入墨中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谱一曲家乡的歌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浅浅喜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深深爱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不言愁。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摘编自网络文章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750904"/>
      </p:ext>
    </p:extLst>
  </p:cSld>
  <p:clrMapOvr>
    <a:masterClrMapping/>
  </p:clrMapOvr>
  <p:transition spd="slow">
    <p:split orient="vert"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这是一篇优美的散文。全文以时间为序组织材料。以一天的早晨开始一直写到夜晚的降临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选取了典型的意象表现秋日的景物特点。行文中作者思接千载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灵活化用诗句入文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使得文章有大开大合之感。多种修辞手法的运用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增强了语言的形象性生动性。另外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全文表达的是作者因秋日来临而引发的伤感情绪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但结尾处笔锋一转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流露出积极乐观的情绪。</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79003057"/>
      </p:ext>
    </p:extLst>
  </p:cSld>
  <p:clrMapOvr>
    <a:masterClrMapping/>
  </p:clrMapOvr>
  <p:transition spd="slow">
    <p:cover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父母之命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媒妁之言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莺莺为了自己的爱情而大胆追求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在那讲究门第观念的社会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莺莺却与书剑飘零的白衣秀才于月下西厢私定终身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在那婚姻决定权不能掌握在自己手中的社会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莺莺为自己的婚姻而努力抗争。一个深深打上封建烙印的女子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做出了有悖于世俗的举动。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抗争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勇气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追求自由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5104476"/>
      </p:ext>
    </p:extLst>
  </p:cSld>
  <p:clrMapOvr>
    <a:masterClrMapping/>
  </p:clrMapOvr>
  <p:transition spd="slow">
    <p:split orient="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在莺莺心目中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金榜题名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蜗角虚名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蝇头微利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不是爱情的前提和基础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因此临别时不忘叮嘱张生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得官不得官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疾便回来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与老夫人的态度形成鲜明的对照。同时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她也有深深的忧虑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明确地告诉张生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我只怕你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停妻再娶妻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停妻再娶妻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这在男尊女卑的封建时代是有现实基础的。莺莺的态度突出地表现了她的叛逆性格和对爱情的执著。莺莺的离愁别恨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是她对不能掌握自己命运的悲哀和抗争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而不只限于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儿女情长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。她的离愁别恨中闪耀着重爱情轻功名、反抗封建礼教的思想光辉。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功名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金钱与爱情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执著</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3186732"/>
      </p:ext>
    </p:extLst>
  </p:cSld>
  <p:clrMapOvr>
    <a:masterClrMapping/>
  </p:clrMapOvr>
  <p:transition spd="slow">
    <p:strips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0860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崔莺莺认为功名利禄只不过是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蜗角虚名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蝇头微利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但现实生活中很多人仍为功名利禄而奔波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你有怎样的看法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请就此写一段不少于</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字的文段。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放得功名富贵之心下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便可脱俗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放得道仁义之心下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才可入圣。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是说只有放得下追求功名富贵之心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才能超凡脱俗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只有能接受仁义道德之心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才能进入圣人的境界。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大凡普通人都希望自己的生活能够舒适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追求的途径不外乎功名富贵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但没有看到在这个过程中自己会被套上种种枷锁。古人云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行为物役。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当你刻意去追求功名富贵的时候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就会逐渐迷失在感官之中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失去支配自己的自由。人的欲望是无穷的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如果沉溺于其中就无法自拔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满足了一个欲望还有下一个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在不停追逐的过程中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你已经迷失了本心。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9534728"/>
      </p:ext>
    </p:extLst>
  </p:cSld>
  <p:clrMapOvr>
    <a:masterClrMapping/>
  </p:clrMapOvr>
  <p:transition spd="slow">
    <p:pull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25603"/>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《西厢记》故事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最早起源于唐代元稹的传奇小说《莺莺传》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又名《会真记》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《莺莺传》叙述书生张珙与同时寓居在普救寺的已故崔相国之女崔莺莺相爱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在婢女红娘的帮助下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两人在西厢约会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莺莺终于以身相许。后来张珙赴京应试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得了高官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却抛弃了莺莺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酿成爱情悲剧。这个故事到宋金时代流传更广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《西厢记》就由此加工创作而成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并成功描绘了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愿天下有情人都成眷属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这一美好愿望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深得民众喜爱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西厢记天下夺魁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。《西厢记》全名《崔莺莺待月西厢记》。共</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本</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折</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楔子。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N18.eps" descr="id:2147493346;FounderCES"/>
          <p:cNvPicPr/>
          <p:nvPr/>
        </p:nvPicPr>
        <p:blipFill>
          <a:blip r:embed="rId5" cstate="print"/>
          <a:stretch>
            <a:fillRect/>
          </a:stretch>
        </p:blipFill>
        <p:spPr>
          <a:xfrm>
            <a:off x="3140196" y="1412776"/>
            <a:ext cx="1719836" cy="2448273"/>
          </a:xfrm>
          <a:prstGeom prst="rect">
            <a:avLst/>
          </a:prstGeom>
        </p:spPr>
      </p:pic>
      <p:sp>
        <p:nvSpPr>
          <p:cNvPr id="2" name="矩形 1"/>
          <p:cNvSpPr>
            <a:spLocks noChangeAspect="1"/>
          </p:cNvSpPr>
          <p:nvPr/>
        </p:nvSpPr>
        <p:spPr>
          <a:xfrm>
            <a:off x="508000" y="3872066"/>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王实甫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生卒年不详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字实甫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元大都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元代戏曲作家。他的创作活动时期约在元成宗元贞、大德年间</a:t>
            </a:r>
            <a:r>
              <a:rPr lang="en-US" altLang="zh-CN" sz="2200" dirty="0">
                <a:solidFill>
                  <a:srgbClr val="000000"/>
                </a:solidFill>
                <a:latin typeface="Times New Roman" panose="02020603050405020304" pitchFamily="18" charset="0"/>
                <a:cs typeface="Times New Roman" panose="02020603050405020304" pitchFamily="18" charset="0"/>
              </a:rPr>
              <a:t>(1295—1307)</a:t>
            </a:r>
            <a:r>
              <a:rPr lang="zh-CN" altLang="zh-CN" sz="2200" dirty="0">
                <a:solidFill>
                  <a:srgbClr val="000000"/>
                </a:solidFill>
                <a:latin typeface="Times New Roman" panose="02020603050405020304" pitchFamily="18" charset="0"/>
                <a:cs typeface="Times New Roman" panose="02020603050405020304" pitchFamily="18" charset="0"/>
              </a:rPr>
              <a:t>。所作杂剧十四种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仅存《崔莺莺待月西厢记》《四丞相高会丽春堂》《吕蒙正风雪破窑记》三种及《韩彩云丝竹芙蓉亭》《苏小卿月夜贩茶船》各一折。他的作品戏剧性强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曲词优美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对元杂剧和后来戏曲的发展有很大影响。其中《西厢记》是他的代表作。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8876198"/>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文体介绍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元杂剧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又称北杂剧、北曲、元曲。元杂剧是在金院本和诸宫调的直接影响之下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融合各种表演艺术形式而成的一种完整的戏剧形式。并在唐宋以来话本、词曲、讲唱文学的基础上创造了成熟的文学剧本。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7287694"/>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72816"/>
            <a:ext cx="466794" cy="469744"/>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3071878121"/>
              </p:ext>
            </p:extLst>
          </p:nvPr>
        </p:nvGraphicFramePr>
        <p:xfrm>
          <a:off x="508000" y="2282169"/>
          <a:ext cx="8128000" cy="3949685"/>
        </p:xfrm>
        <a:graphic>
          <a:graphicData uri="http://schemas.openxmlformats.org/presentationml/2006/ole">
            <p:oleObj spid="_x0000_s7193" name="文档" r:id="rId6" imgW="3893887" imgH="1892813" progId="Word.Document.12">
              <p:embed/>
            </p:oleObj>
          </a:graphicData>
        </a:graphic>
      </p:graphicFrame>
      <p:sp>
        <p:nvSpPr>
          <p:cNvPr id="5" name="矩形 4"/>
          <p:cNvSpPr>
            <a:spLocks noChangeAspect="1"/>
          </p:cNvSpPr>
          <p:nvPr/>
        </p:nvSpPr>
        <p:spPr>
          <a:xfrm>
            <a:off x="508000" y="1628800"/>
            <a:ext cx="1399742"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fade thruBlk="1"/>
      </p:transition>
    </mc:Choice>
    <mc:Fallback>
      <p:transition spd="slow">
        <p:fade thruBlk="1"/>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4" name="对象 3"/>
          <p:cNvGraphicFramePr>
            <a:graphicFrameLocks noChangeAspect="1"/>
          </p:cNvGraphicFramePr>
          <p:nvPr>
            <p:extLst>
              <p:ext uri="{D42A27DB-BD31-4B8C-83A1-F6EECF244321}">
                <p14:modId xmlns:p14="http://schemas.microsoft.com/office/powerpoint/2010/main" xmlns="" val="564270637"/>
              </p:ext>
            </p:extLst>
          </p:nvPr>
        </p:nvGraphicFramePr>
        <p:xfrm>
          <a:off x="508000" y="1996283"/>
          <a:ext cx="8128000" cy="3952997"/>
        </p:xfrm>
        <a:graphic>
          <a:graphicData uri="http://schemas.openxmlformats.org/presentationml/2006/ole">
            <p:oleObj spid="_x0000_s43012" name="文档" r:id="rId6" imgW="3893887" imgH="1893173" progId="Word.Document.12">
              <p:embed/>
            </p:oleObj>
          </a:graphicData>
        </a:graphic>
      </p:graphicFrame>
    </p:spTree>
    <p:extLst>
      <p:ext uri="{BB962C8B-B14F-4D97-AF65-F5344CB8AC3E}">
        <p14:creationId xmlns:p14="http://schemas.microsoft.com/office/powerpoint/2010/main" xmlns="" val="3459861190"/>
      </p:ext>
    </p:extLst>
  </p:cSld>
  <p:clrMapOvr>
    <a:masterClrMapping/>
  </p:clrMapOvr>
  <mc:AlternateContent xmlns:mc="http://schemas.openxmlformats.org/markup-compatibility/2006">
    <mc:Choice xmlns:p14="http://schemas.microsoft.com/office/powerpoint/2010/main" xmlns="" Requires="p14">
      <p:transition spd="slow" p14:dur="1100">
        <p:wipe/>
      </p:transition>
    </mc:Choice>
    <mc:Fallback>
      <p:transition spd="slow">
        <p:wip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4" name="矩形 3"/>
          <p:cNvSpPr>
            <a:spLocks noChangeAspect="1"/>
          </p:cNvSpPr>
          <p:nvPr/>
        </p:nvSpPr>
        <p:spPr>
          <a:xfrm>
            <a:off x="508000" y="2210322"/>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845260035"/>
              </p:ext>
            </p:extLst>
          </p:nvPr>
        </p:nvGraphicFramePr>
        <p:xfrm>
          <a:off x="508000" y="2705611"/>
          <a:ext cx="8128000" cy="2955637"/>
        </p:xfrm>
        <a:graphic>
          <a:graphicData uri="http://schemas.openxmlformats.org/presentationml/2006/ole">
            <p:oleObj spid="_x0000_s27664" name="文档" r:id="rId6" imgW="3893887" imgH="1415470" progId="Word.Document.12">
              <p:embed/>
            </p:oleObj>
          </a:graphicData>
        </a:graphic>
      </p:graphicFrame>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checker dir="vert"/>
      </p:transition>
    </mc:Choice>
    <mc:Fallback>
      <p:transition spd="slow">
        <p:checker dir="ver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138</TotalTime>
  <Words>4770</Words>
  <Application>Microsoft Office PowerPoint</Application>
  <PresentationFormat>全屏显示(4:3)</PresentationFormat>
  <Paragraphs>236</Paragraphs>
  <Slides>38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测控设计模板14新</vt:lpstr>
      <vt:lpstr>文档</vt:lpstr>
      <vt:lpstr>执子之手</vt:lpstr>
      <vt:lpstr>长亭送别</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2017-11-07T07:50:50Z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