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917" r:id="rId2"/>
    <p:sldId id="417" r:id="rId3"/>
    <p:sldId id="330" r:id="rId4"/>
    <p:sldId id="343" r:id="rId5"/>
    <p:sldId id="643" r:id="rId6"/>
    <p:sldId id="796" r:id="rId7"/>
    <p:sldId id="919" r:id="rId8"/>
    <p:sldId id="797" r:id="rId9"/>
    <p:sldId id="798" r:id="rId10"/>
    <p:sldId id="491" r:id="rId11"/>
    <p:sldId id="494" r:id="rId12"/>
    <p:sldId id="495" r:id="rId13"/>
    <p:sldId id="920" r:id="rId14"/>
    <p:sldId id="921" r:id="rId15"/>
    <p:sldId id="851" r:id="rId16"/>
    <p:sldId id="922" r:id="rId17"/>
    <p:sldId id="923" r:id="rId18"/>
    <p:sldId id="852" r:id="rId19"/>
    <p:sldId id="924" r:id="rId20"/>
    <p:sldId id="853" r:id="rId21"/>
    <p:sldId id="925" r:id="rId22"/>
    <p:sldId id="492" r:id="rId23"/>
    <p:sldId id="918" r:id="rId24"/>
    <p:sldId id="926" r:id="rId25"/>
    <p:sldId id="528" r:id="rId26"/>
    <p:sldId id="738" r:id="rId27"/>
    <p:sldId id="927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63">
          <p15:clr>
            <a:srgbClr val="A4A3A4"/>
          </p15:clr>
        </p15:guide>
        <p15:guide id="2" pos="4059">
          <p15:clr>
            <a:srgbClr val="A4A3A4"/>
          </p15:clr>
        </p15:guide>
        <p15:guide id="3" pos="2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389"/>
    <a:srgbClr val="CD242B"/>
    <a:srgbClr val="FFEDAB"/>
    <a:srgbClr val="E20000"/>
    <a:srgbClr val="DEB203"/>
    <a:srgbClr val="5FBA0F"/>
    <a:srgbClr val="FC922C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5550" autoAdjust="0"/>
  </p:normalViewPr>
  <p:slideViewPr>
    <p:cSldViewPr>
      <p:cViewPr varScale="1">
        <p:scale>
          <a:sx n="92" d="100"/>
          <a:sy n="92" d="100"/>
        </p:scale>
        <p:origin x="-882" y="-108"/>
      </p:cViewPr>
      <p:guideLst>
        <p:guide orient="horz" pos="663"/>
        <p:guide pos="4059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2017-6-17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1715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61392" y="5160788"/>
            <a:ext cx="2082336" cy="89396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1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98404" y="5750834"/>
            <a:ext cx="2008312" cy="504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高中总复习用书课件光盘</a:t>
            </a:r>
            <a:endParaRPr lang="zh-CN" altLang="en-US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18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 animBg="1"/>
      <p:bldP spid="17" grpId="0"/>
      <p:bldP spid="18" grpId="0"/>
      <p:bldP spid="19" grpId="0"/>
      <p:bldP spid="20" grpId="0"/>
      <p:bldP spid="27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/>
          <p:cNvSpPr/>
          <p:nvPr userDrawn="1"/>
        </p:nvSpPr>
        <p:spPr>
          <a:xfrm>
            <a:off x="4625948" y="538157"/>
            <a:ext cx="849374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4740726" y="874706"/>
            <a:ext cx="6393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5530612" y="538157"/>
            <a:ext cx="849374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645390" y="874706"/>
            <a:ext cx="6393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6438382" y="538157"/>
            <a:ext cx="849374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巩固演练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6553160" y="874706"/>
            <a:ext cx="6393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4"/>
            <a:ext cx="7020272" cy="201622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137115" y="3440763"/>
            <a:ext cx="7020272" cy="201622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1996950"/>
            <a:ext cx="737932" cy="72563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4086059"/>
            <a:ext cx="737932" cy="725633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6156176" y="1495670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156176" y="3584779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899918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目录版式二（目录内容多时用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158344" y="2844170"/>
            <a:ext cx="2709800" cy="1098122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6156176" y="1604319"/>
            <a:ext cx="2880320" cy="359999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939443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1340768"/>
            <a:ext cx="6983760" cy="108012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6422770" y="1901003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 userDrawn="1"/>
        </p:nvSpPr>
        <p:spPr>
          <a:xfrm>
            <a:off x="2160240" y="2476840"/>
            <a:ext cx="6983760" cy="108012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 userDrawn="1"/>
        </p:nvCxnSpPr>
        <p:spPr>
          <a:xfrm>
            <a:off x="6422770" y="3037075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 userDrawn="1"/>
        </p:nvSpPr>
        <p:spPr>
          <a:xfrm>
            <a:off x="2160240" y="3631386"/>
            <a:ext cx="6983760" cy="1080120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 userDrawn="1"/>
        </p:nvCxnSpPr>
        <p:spPr>
          <a:xfrm>
            <a:off x="6422770" y="4191621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 userDrawn="1"/>
        </p:nvSpPr>
        <p:spPr>
          <a:xfrm>
            <a:off x="2160240" y="4785932"/>
            <a:ext cx="6983760" cy="1080120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 userDrawn="1"/>
        </p:nvCxnSpPr>
        <p:spPr>
          <a:xfrm>
            <a:off x="6422770" y="5346167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 userDrawn="1"/>
        </p:nvSpPr>
        <p:spPr>
          <a:xfrm flipH="1">
            <a:off x="3004067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</a:t>
            </a:r>
          </a:p>
        </p:txBody>
      </p:sp>
      <p:sp>
        <p:nvSpPr>
          <p:cNvPr id="75" name="椭圆 74"/>
          <p:cNvSpPr/>
          <p:nvPr userDrawn="1"/>
        </p:nvSpPr>
        <p:spPr>
          <a:xfrm flipH="1">
            <a:off x="3491956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76" name="椭圆 75"/>
          <p:cNvSpPr/>
          <p:nvPr userDrawn="1"/>
        </p:nvSpPr>
        <p:spPr>
          <a:xfrm flipH="1">
            <a:off x="3979845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</a:p>
        </p:txBody>
      </p:sp>
      <p:sp>
        <p:nvSpPr>
          <p:cNvPr id="77" name="椭圆 76"/>
          <p:cNvSpPr/>
          <p:nvPr userDrawn="1"/>
        </p:nvSpPr>
        <p:spPr>
          <a:xfrm flipH="1">
            <a:off x="4467734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</a:t>
            </a:r>
            <a:endParaRPr lang="zh-CN" altLang="en-US" sz="2400" dirty="0">
              <a:solidFill>
                <a:srgbClr val="CD24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 userDrawn="1"/>
        </p:nvSpPr>
        <p:spPr>
          <a:xfrm>
            <a:off x="4902559" y="16008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明析考向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9" name="椭圆 78"/>
          <p:cNvSpPr/>
          <p:nvPr userDrawn="1"/>
        </p:nvSpPr>
        <p:spPr>
          <a:xfrm flipH="1">
            <a:off x="3004067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</a:p>
        </p:txBody>
      </p:sp>
      <p:sp>
        <p:nvSpPr>
          <p:cNvPr id="80" name="椭圆 79"/>
          <p:cNvSpPr/>
          <p:nvPr userDrawn="1"/>
        </p:nvSpPr>
        <p:spPr>
          <a:xfrm flipH="1">
            <a:off x="3491956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</a:p>
        </p:txBody>
      </p:sp>
      <p:sp>
        <p:nvSpPr>
          <p:cNvPr id="81" name="椭圆 80"/>
          <p:cNvSpPr/>
          <p:nvPr userDrawn="1"/>
        </p:nvSpPr>
        <p:spPr>
          <a:xfrm flipH="1">
            <a:off x="3979845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 userDrawn="1"/>
        </p:nvSpPr>
        <p:spPr>
          <a:xfrm flipH="1">
            <a:off x="4467734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 userDrawn="1"/>
        </p:nvSpPr>
        <p:spPr>
          <a:xfrm>
            <a:off x="4902559" y="27382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归纳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拓展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椭圆 83"/>
          <p:cNvSpPr/>
          <p:nvPr userDrawn="1"/>
        </p:nvSpPr>
        <p:spPr>
          <a:xfrm flipH="1">
            <a:off x="3004067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</a:t>
            </a:r>
          </a:p>
        </p:txBody>
      </p:sp>
      <p:sp>
        <p:nvSpPr>
          <p:cNvPr id="85" name="椭圆 84"/>
          <p:cNvSpPr/>
          <p:nvPr userDrawn="1"/>
        </p:nvSpPr>
        <p:spPr>
          <a:xfrm flipH="1">
            <a:off x="3491956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86" name="椭圆 85"/>
          <p:cNvSpPr/>
          <p:nvPr userDrawn="1"/>
        </p:nvSpPr>
        <p:spPr>
          <a:xfrm flipH="1">
            <a:off x="3979845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</a:p>
        </p:txBody>
      </p:sp>
      <p:sp>
        <p:nvSpPr>
          <p:cNvPr id="87" name="椭圆 86"/>
          <p:cNvSpPr/>
          <p:nvPr userDrawn="1"/>
        </p:nvSpPr>
        <p:spPr>
          <a:xfrm flipH="1">
            <a:off x="4467734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</a:p>
        </p:txBody>
      </p:sp>
      <p:sp>
        <p:nvSpPr>
          <p:cNvPr id="88" name="TextBox 87"/>
          <p:cNvSpPr txBox="1"/>
          <p:nvPr userDrawn="1"/>
        </p:nvSpPr>
        <p:spPr>
          <a:xfrm>
            <a:off x="4902559" y="38980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评</a:t>
            </a:r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析指正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9" name="椭圆 88"/>
          <p:cNvSpPr/>
          <p:nvPr userDrawn="1"/>
        </p:nvSpPr>
        <p:spPr>
          <a:xfrm flipH="1">
            <a:off x="3004067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</a:p>
        </p:txBody>
      </p:sp>
      <p:sp>
        <p:nvSpPr>
          <p:cNvPr id="90" name="椭圆 89"/>
          <p:cNvSpPr/>
          <p:nvPr userDrawn="1"/>
        </p:nvSpPr>
        <p:spPr>
          <a:xfrm flipH="1">
            <a:off x="3491956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</a:p>
        </p:txBody>
      </p:sp>
      <p:sp>
        <p:nvSpPr>
          <p:cNvPr id="91" name="椭圆 90"/>
          <p:cNvSpPr/>
          <p:nvPr userDrawn="1"/>
        </p:nvSpPr>
        <p:spPr>
          <a:xfrm flipH="1">
            <a:off x="3979845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</a:p>
        </p:txBody>
      </p:sp>
      <p:sp>
        <p:nvSpPr>
          <p:cNvPr id="92" name="椭圆 91"/>
          <p:cNvSpPr/>
          <p:nvPr userDrawn="1"/>
        </p:nvSpPr>
        <p:spPr>
          <a:xfrm flipH="1">
            <a:off x="4467734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</a:t>
            </a:r>
            <a:endParaRPr lang="zh-CN" altLang="en-US" sz="2400" dirty="0">
              <a:solidFill>
                <a:srgbClr val="5FBA0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 userDrawn="1"/>
        </p:nvSpPr>
        <p:spPr>
          <a:xfrm>
            <a:off x="4902559" y="504662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预测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演练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73266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同侧圆角矩形 10"/>
          <p:cNvSpPr/>
          <p:nvPr userDrawn="1"/>
        </p:nvSpPr>
        <p:spPr>
          <a:xfrm>
            <a:off x="3713134" y="538157"/>
            <a:ext cx="848592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本案目标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3801786" y="874706"/>
            <a:ext cx="688505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2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20" Type="http://schemas.openxmlformats.org/officeDocument/2006/relationships/slide" Target="../slides/slide1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71825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33638" y="0"/>
            <a:ext cx="1711621" cy="90872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5627" y="161189"/>
            <a:ext cx="628650" cy="61912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235833" y="75617"/>
            <a:ext cx="3070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800" b="1" dirty="0" smtClean="0">
                <a:solidFill>
                  <a:srgbClr val="C00000"/>
                </a:solidFill>
              </a:rPr>
              <a:t>学案</a:t>
            </a:r>
            <a:r>
              <a:rPr lang="en-US" altLang="zh-CN" sz="1800" b="1" dirty="0" smtClean="0">
                <a:solidFill>
                  <a:srgbClr val="C00000"/>
                </a:solidFill>
              </a:rPr>
              <a:t>2</a:t>
            </a:r>
            <a:r>
              <a:rPr lang="zh-CN" altLang="zh-CN" sz="1800" b="1" dirty="0" smtClean="0">
                <a:solidFill>
                  <a:srgbClr val="C00000"/>
                </a:solidFill>
              </a:rPr>
              <a:t>　立意高远的四种技巧</a:t>
            </a:r>
            <a:endParaRPr lang="zh-CN" altLang="en-US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 userDrawn="1"/>
        </p:nvSpPr>
        <p:spPr>
          <a:xfrm>
            <a:off x="3707904" y="607236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本案目标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同侧圆角矩形 15">
            <a:hlinkClick r:id="rId19" action="ppaction://hlinksldjump" tooltip="点击进入"/>
          </p:cNvPr>
          <p:cNvSpPr/>
          <p:nvPr userDrawn="1"/>
        </p:nvSpPr>
        <p:spPr>
          <a:xfrm>
            <a:off x="4621738" y="607236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同侧圆角矩形 13">
            <a:hlinkClick r:id="rId20" action="ppaction://hlinksldjump" tooltip="点击进入"/>
          </p:cNvPr>
          <p:cNvSpPr/>
          <p:nvPr userDrawn="1"/>
        </p:nvSpPr>
        <p:spPr>
          <a:xfrm>
            <a:off x="5537294" y="610414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同侧圆角矩形 17">
            <a:hlinkClick r:id="rId21" action="ppaction://hlinksldjump" tooltip="点击进入"/>
          </p:cNvPr>
          <p:cNvSpPr/>
          <p:nvPr userDrawn="1"/>
        </p:nvSpPr>
        <p:spPr>
          <a:xfrm>
            <a:off x="6442576" y="610414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巩固演练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slide" Target="slide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87028" y="3064501"/>
            <a:ext cx="7137500" cy="669254"/>
          </a:xfrm>
        </p:spPr>
        <p:txBody>
          <a:bodyPr/>
          <a:lstStyle/>
          <a:p>
            <a:r>
              <a:rPr lang="zh-CN" altLang="zh-CN" sz="3200" dirty="0"/>
              <a:t>学案</a:t>
            </a:r>
            <a:r>
              <a:rPr lang="en-US" altLang="zh-CN" sz="3200" dirty="0"/>
              <a:t>2</a:t>
            </a:r>
            <a:r>
              <a:rPr lang="zh-CN" altLang="zh-CN" sz="3200" dirty="0"/>
              <a:t>　立意高远的四种技巧</a:t>
            </a:r>
          </a:p>
        </p:txBody>
      </p:sp>
    </p:spTree>
    <p:extLst>
      <p:ext uri="{BB962C8B-B14F-4D97-AF65-F5344CB8AC3E}">
        <p14:creationId xmlns:p14="http://schemas.microsoft.com/office/powerpoint/2010/main" xmlns="" val="188381319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47081948"/>
              </p:ext>
            </p:extLst>
          </p:nvPr>
        </p:nvGraphicFramePr>
        <p:xfrm>
          <a:off x="508000" y="1196752"/>
          <a:ext cx="8128000" cy="978590"/>
        </p:xfrm>
        <a:graphic>
          <a:graphicData uri="http://schemas.openxmlformats.org/presentationml/2006/ole">
            <p:oleObj spid="_x0000_s116747" name="文档" r:id="rId3" imgW="3837032" imgH="462224" progId="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171492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是一种复杂的思维活动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搜求于象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心入于境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的苦思冥想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是逐步形成深刻的主题、从而获得鲜明的形象的过程。发掘深刻、高远的立意有如下几种方法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由表及里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开掘深意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就是透过材料的表面含意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开掘材料的深层意蕴。这需要我们认真分析材料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反复思索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往往需要把各个立意角度都考虑到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从中找出深一层的内涵。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转换角度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有所发现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就是从新的视角、新的方位审察和思索材料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见人之所未见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获得新的意蕴。这需要打破单向思维、一元思维的定式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不拘于一孔之见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从新的侧面切入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使立意别具一格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独特新颖。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3227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即小见大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见微知著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就是从小题材、小问题落笔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通过引申发挥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揭示出具有普遍意义的主旨。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即小见大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不是意义小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而是切口小。正是因为切口小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通过联想拓展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深度挖掘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才能凸显大主旨。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开拓视野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关注时代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无论哪类材料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总是社会生活现象或生活哲理的表象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总是特定时代的产物。挖掘其意蕴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使文章深刻、新颖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就必须放之于时代环境和社会生活整体的大系统中来加以思考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使文章跃动着时代的脉搏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表现出时代的特征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文章合为时而著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歌诗合为事而作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的现实主义精神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才是不尚空谈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意蕴深厚。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6212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写出作文的审题立意。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对于奋斗中的高三学生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理想的大学无疑是开启新生活的一把钥匙。因为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在那里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可以拥有更大自由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选择做自己喜欢的事情。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有人喜欢学习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专注于专业钻研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经常泡图书馆或者去实验室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几乎将所有时间用于搞学术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有人喜欢实践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积极参加各种社团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参与各类活动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努力争取实习机会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利用课余时间去做兼职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还有人喜欢玩乐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喜欢美食、摄影、旅游、骑行、极限运动、电子竞技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以上材料引起你怎样的思考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请结合材料的内容及含意作文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体现你的权衡、选择与思考。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【写写你的审题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并确定最佳立意】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5957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秉承近年全国高考命题的风格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采用社会生活实例类材料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客观呈现当代大学生生活的种种状态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不作主观评价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意在引导考生深思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客观上也降低了审题的难度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增加了对立意高远程度的考查。从材料的内容看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可以从如下角度立意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喜欢学习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专注于专业钻研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经常泡图书馆或者去实验室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几乎将所有时间用于搞学术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可以把这类学生理解为学习型。他们身上体现了一种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笃学敏思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苦心深造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的进取精神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珍惜时间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甘于寂寞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的刻苦精神。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喜欢实践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积极参加各种社团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参与各类活动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努力争取实习机会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利用课余时间去做兼职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可以把这类学生理解为活动型。他们身上体现出一种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注重实践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的务实精神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把握时机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发挥自我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的个人意识。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3620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喜欢玩乐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喜欢美食、摄影、旅游、骑行、极限运动、电子竞技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可以把这类学生理解为享受型或玩乐型。从这个角度看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也可以代表酷爱生活的个性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发现生活美、创造生活美和享受生活美的才能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是对人生的热爱和对幸福生活的追求。当然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材料中的省略号提示我们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大学生活还可以有第四种、第五种、第六种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在多角度审题的基础上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我们可以从立意高远、深刻的要求出发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明显确定选择第一种更具有时代价值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更能彰显社会主义核心价值观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写出符合时代潮流的文章。当然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我们不排除其他立意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其他两个立意角度如果能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即小见大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见微知著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转换角度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有所发现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也能写出很好的文章。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最佳立意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大学生要有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笃学敏思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苦心深造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的进取精神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珍惜时间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甘于寂寞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的刻苦精神。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689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写出作文的审题立意。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有这样三位画家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画一幅画需要很长时间。他说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我的存在是为了艺术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我绘画极其严肃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我绝对不会像某些画家一样作画时像玩游戏。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画一幅画的时间不长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有时一天甚至可以画好几幅。他说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艺术是一种生命的游戏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能够让人喜悦、放松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感受心灵之美。我不会像有些画家画不出画来就觉得自己对艺术很严肃。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画一幅画没有具体的时间。他说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我想画就画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也不为什么。我认为艺术就像散步和工作一样。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【写写你的审题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并确定最佳立意】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0621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这则材料中的三个画家谈的是画画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其实他们谈的不完全是画画的艺术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也是在谈一种生活的态度。从每个画家入手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发现这则材料可以有如下立意角度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从第一个画家的角度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人活着要有追求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要有使命感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对事业、对生命要有严肃的态度。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从第二个画家的角度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快乐生活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享受人生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不要给自己的人生人为地增加负担。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从第三个画家的角度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要有超然的生活态度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诗意随性地生活。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当然也可以从整体入手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三位画家对艺术和人生的理解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答案是丰富多彩的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许多问题没有统一的标准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做自己的主宰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规划自己的人生等。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6705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1473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综观上述立意点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由表及里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开掘深意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我们可以这样进一步设问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人生固然要自我掌控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但不担负一定的责任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没有严肃的生活态度和艺术追求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艺术之路能走多远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其艺术价值能有多大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人生潇洒的资本是什么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诗意的人生会从天上掉下来吗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经过这一番思考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我们定会从这四种立意中选取符合事物发展规律、反映了生活的本质和主流的高远立意来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而不是人云亦云、见解偏激低下。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最佳立意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人要有追求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要以严肃的态度对待生活和学问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1880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写出作文的审题立意。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日本西大寺古茶园素负盛名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但从不收门票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更不收小费。一次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游客的造访竟意外遭到了委婉而又断然的拒绝。理由是什么呢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今天没有下雨。游客沉思半晌才若有所悟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怕是只有在雨蒙蒙、湿漉漉之中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古茶园神韵方能完美呈现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寺里的和尚不愿意让游客带着不够完美的观感遗憾而返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才会拒绝。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游客诚恳请求参观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因为他实在不可能等到下雨再来。和尚终于答应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必须在两个小时以后。也许和尚要午休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也许和尚要做功课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游客也不清楚。两个小时以后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游客如约而至。等踏入茶园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一切都明白了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和尚利用这两个小时时间用清水把整个茶园细致地洒了一遍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眼前的茶园俨然是雨后初晴的美景。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【写写你的审题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并确定最佳立意】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2302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从古茶园的角度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古茶园之所以能够从古到今依然享有盛名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是因为它一直秉承追求完美、精益求精的精神。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从和尚的角度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标准不能随便改变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追求始终如一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做事力求完美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绝不敷衍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执着尽力。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从古茶园不收门票、小费的角度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不功利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不为利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保持初心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不为俗世改变。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从整体的角度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日本民族的这种追求完美的精神值得我们学习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也引发我们的思考。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最佳立意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不改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7897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了解高考作文对立意的要求。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掌握材料作文立意高远的四种技巧。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6363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pic>
        <p:nvPicPr>
          <p:cNvPr id="12" name="个性化小尝试.eps" descr="id:2147504287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8927" y="1052736"/>
            <a:ext cx="2456929" cy="39882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147845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写出作文的审题立意。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在青春的路口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曾经有那么一条小路若隐若现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召唤着我。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母亲拦住我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那条路走不得。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等我从那条弯路走出来时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已是伤痕累累。但我不停地走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终于走过来了。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坐下来喘息的时候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我看见一个朋友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自然很年轻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正站在我当年的路口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我忍不住喊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那路走不得。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她不信。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我明白了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其实在人生路上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有一条路每一个人非走不可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那就是年轻时候的弯路。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【写写你的审题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并确定最佳立意】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1440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8994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【材料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可以从如下角度审题立意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年轻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怀揣梦想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为梦想去闯世界、看风景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即使走过许多弯路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但无怨无悔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因为年轻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输得起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年少轻狂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不听别人劝告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非要走自己的路不可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撞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得头破血流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但也是一种经历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一种收获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年少浅薄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迷失了方向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误入了歧途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但也认识了自我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汲取了教训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年轻的我们需要磨炼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走过弯路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才知道人生的滋味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才能变得坚强。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也应避免三种立意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什么是弯路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即只说青春要走弯路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但缺乏对弯路意义价值的挖掘分析。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弯路怎样走过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如态度、勇敢、坚持、信念、无悔等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大而空。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变成以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为话题了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空泛谈青春如何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重点没有落在非走不可的弯路上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【</a:t>
            </a:r>
            <a:r>
              <a:rPr lang="zh-CN" altLang="en-US" sz="2200" dirty="0" smtClean="0"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最佳立意</a:t>
            </a:r>
            <a:r>
              <a:rPr lang="en-US" altLang="zh-CN" sz="2200" dirty="0" smtClean="0"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】</a:t>
            </a:r>
            <a:r>
              <a:rPr lang="zh-CN" altLang="en-US" sz="2200" dirty="0" smtClean="0">
                <a:solidFill>
                  <a:srgbClr val="000000"/>
                </a:solidFill>
                <a:effectLst/>
                <a:latin typeface="宋体 (正文)"/>
                <a:ea typeface="方正书宋_GBK" panose="03000509000000000000" pitchFamily="65" charset="-122"/>
                <a:cs typeface="Times New Roman" panose="02020603050405020304" pitchFamily="18" charset="0"/>
              </a:rPr>
              <a:t>成长的弯路非走不可；走过的弯路，是一笔财富。</a:t>
            </a:r>
            <a:endParaRPr lang="zh-CN" altLang="zh-CN" sz="2200" dirty="0">
              <a:solidFill>
                <a:srgbClr val="000000"/>
              </a:solidFill>
              <a:effectLst/>
              <a:latin typeface="宋体 (正文)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2337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0" name="对点训练.eps" descr="id:2147504317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5536" y="1772816"/>
            <a:ext cx="1877829" cy="360040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508000" y="256490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写出下面材料的审题立意。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有位作家到国外学习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准备在当地租房居住。房东是一位和蔼可亲的老人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经过五天试住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作家打电话给老人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决定签订长期合同。就在这时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他无意间将一个感觉很昂贵的玻璃杯摔破了。作家很紧张地告诉了老人。在等待老人时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作家把碎玻璃和其他垃圾扫入垃圾袋里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放在了外面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定时会有清洁工来收走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5273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4205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一会儿老人来了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那些玻璃杯碎片呢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作家赶紧说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我打扫完放在门外了。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老人出门打开垃圾袋看完之后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脸色阴沉地进了屋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我不租房给你了。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作家赶忙问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是不是因为我打碎了您最喜爱的玻璃杯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惹您不高兴了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老人摆了摆手说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就拿了一支笔和一个垃圾袋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同时带上笤帚和镊子出去了。只见他把装好的垃圾倒出来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仔细挑选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将所有玻璃碎片装入一个垃圾袋里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上面写着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玻璃碎片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然后把其他垃圾装入另一垃圾袋里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作家在一旁看着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羞愧难当。这以后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作家总是不断提起此事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每次都是感叹连连。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8859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【提示】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本则材料可以从老人与作家两个角度入手。从老人角度看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可以立意为关爱与责任、善良与宽容、尽责与原则等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从作家角度看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可以立意为细节与成败、品格与习惯、方法与收获等。这则材料引导我们关注生活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遵守社会规范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让道理变成人格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让规范变成尊严。它启示我们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要做一个充满关爱的人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要做一个坚持原则的人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要做一个坚守责任的人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6549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8884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写出下面材料的审题立意。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印度诗人泰戈尔说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生命当如灿烂的夏日之花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不凋不败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妖冶如火。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中国诗人汪国真说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生命可以没有灿烂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不能失去的是平凡。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以上两句寓有深意的诗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引起了你怎样的思考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07707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【提示】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从泰戈尔的角度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生命需要燃烧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怒放的生命。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从汪国真的角度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平平淡淡才是真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平淡亦美丽。二者综合起来看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在平凡中活出灿烂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平凡也不朽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伟大蕴于平凡。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521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pic>
        <p:nvPicPr>
          <p:cNvPr id="13" name="押题篇章写作.eps" descr="id:2147504324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5536" y="1391994"/>
            <a:ext cx="2445296" cy="39693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1772816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根据要求作文。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动物园里来了一位哲学教授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向动物们传授哲学。哲学教授讲了好多空洞的理论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任何事物都必须从基础做起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就如任何建筑都必须从底层做起。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有一只青蛙听得不耐烦了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就向教授发问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请问教授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真的所有建筑都必须从底层做起吗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哲学教授瞄了青蛙一眼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井底之蛙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青蛙反击说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正因为是井底之蛙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我才问你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难道打井也从底层做起吗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哲学教授哑口无言。动物们纷纷说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即使是井底之蛙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它也有自己独特的见解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何况不是呢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全面理解材料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但可以从一个侧面、一个角度构思作文。自主确定立意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不要脱离材料内容及含意的范围作文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7255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【写作提示】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从材料的整体看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反映的是一分为二、客观全面看问题的哲理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可以提炼出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要辩证地看事物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要看到别人的长处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从教授的言行看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反映了理论与实践、客观与主观的哲理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可以提炼出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言与行要统一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理论要联系实际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从青蛙的言行看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反映了相对与绝对、共性与特殊的关系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可提炼出要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勇于质疑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敢于挑战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的观点。据此立论作文即可。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4010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34043305"/>
              </p:ext>
            </p:extLst>
          </p:nvPr>
        </p:nvGraphicFramePr>
        <p:xfrm>
          <a:off x="508000" y="1082258"/>
          <a:ext cx="8128000" cy="978590"/>
        </p:xfrm>
        <a:graphic>
          <a:graphicData uri="http://schemas.openxmlformats.org/presentationml/2006/ole">
            <p:oleObj spid="_x0000_s115723" name="文档" r:id="rId3" imgW="3837032" imgH="462224" progId="">
              <p:embed/>
            </p:oleObj>
          </a:graphicData>
        </a:graphic>
      </p:graphicFrame>
      <p:sp>
        <p:nvSpPr>
          <p:cNvPr id="2" name="矩形 1"/>
          <p:cNvSpPr>
            <a:spLocks noChangeAspect="1"/>
          </p:cNvSpPr>
          <p:nvPr/>
        </p:nvSpPr>
        <p:spPr>
          <a:xfrm>
            <a:off x="508000" y="1662981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课标全国卷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当代风采人物评选活动已产生最后三名候选人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笃学敏思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矢志创新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为破解生命科学之谜做出重大贡献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率领团队一举跻身国际学术最前沿。老王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爱岗敬业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练就一手绝活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变普通技术为完美艺术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走出一条从职高生到焊接大师的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大国工匠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之路。小刘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酷爱摄影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跋山涉水捕捉世间美景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他的博客赢得网友一片赞叹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你带我们品味大千世界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你帮我们留住美丽乡愁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这三人中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你认为谁更具风采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请综合材料内容及含意作文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体现你的思考、权衡与选择。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3969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pic>
        <p:nvPicPr>
          <p:cNvPr id="5" name="考场佳作.eps" descr="id:2147504361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8000" y="1042345"/>
            <a:ext cx="1873682" cy="403411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1359897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大国工匠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最有风采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云南考生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俗话说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三百六十行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行行出状元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。材料中的老王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就是焊接行业的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状元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。从学历水平看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老王并非出身高校名校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他只是一名职高生而已。到底是什么力量促使老王成为了一位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焊接大师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不靠别的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靠的就是执着、敬业和精益求精的精神。或许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老王在走向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大国工匠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的道路上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经历了许多挫折、坎坷和磨难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没有任何一种力量能够阻挡老王那颗敬业奉献的心。因为这样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老王最终成为了焊接行业的佼佼者。所以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最具风采人物的桂冠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应当戴在老王的头上。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我国正从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生产大国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制造大国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转变。一个制造强国的诞生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需要千千万万个像老王那样的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大国工匠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创新的中国梦才能实现。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5847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60623"/>
            <a:ext cx="8128000" cy="58631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年劳动节期间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中央电视台新闻频道连续播出了《大国工匠》系列节目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介绍了八位身怀绝技的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大国工匠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。他们是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长征火箭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的焊接人高凤林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凭借高超的技艺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工匠精神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锻造了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錾刻工艺美术师孟剑锋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在上百万次的錾刻中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没有一次疏漏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深海载人潜水器零件装配专家顾秋亮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装配的零件丝毫不差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顾两丝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中国商飞大飞机制造首席钳工胡双钱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在三十多年的工匠生涯中加工了数十万个飞机零件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未出现过一个次品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被称为航空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手艺人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在液化天然气船上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钢板的焊接大师张冬伟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其焊接的殷瓦板只有牛皮纸一样薄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手工焊缝长达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如果有一个针眼大小的漏点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都有可能带来致命后果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面对如此艰辛的任务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他做到了万无一失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捞纸大师周东红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经他捞的宣纸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成了国内著名书画家青睐的上乘纸品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高铁研磨师宁允展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其负责手工研磨的空间只有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毫米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技术难度非同一般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可他做到了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港珠澳大桥岛隧工程首席钳工管延安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其安装的精密设备完成了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次海底隧道对接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为港珠澳大桥岛隧工程的顺利进行做出了重大贡献。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8602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33482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以上这些技师是战斗在一线的劳动者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他们以高超的技艺、精湛的技术、敬业的品德和灵巧的双手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在平凡的岗位上成为了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大国工匠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他们是真正无愧于时代的模范先锋。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有一句名言这样说道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十样会不如三样好。三样好不如一样精。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在打造核心技术竞争力的今天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我们需要更多爱岗敬业的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大国工匠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因为他们不仅能创造性地劳动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而且还具有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高精尖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的技术。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中国制造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若要走出亚洲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走向世界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靠的就是技术性人才的努力和付出。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在追求卓越品质的今天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我们希望各行各业涌现出更多的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大国工匠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大国工匠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不仅能干一行爱一行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而且能干一行精一行。相信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在不久的将来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我国绝大多数劳动者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都能在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大国工匠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的引领下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共同实现伟大的中国梦。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【品悟】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u="dotted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4122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2474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【品悟提示】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这是一篇在立意上可圈可点的文章。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在审题上没有多少难度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但在立意上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却有明显的高下之分。如果考生能联想到自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日起中央电视台新闻频道连续播出的《大国工匠》这一专题栏目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我们就不难看出这个作文题目命制的用意。在互联网时代的浪潮中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在我们经济结构的调整转型中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东莞、苏州制造业的大波倒闭潮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微软、通用汽车、耐克、松下等外企的集体撤资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已经成为对中国制造的强烈警示。背后的原因是整个民族某种精神上的缺失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是中国在经历上下五千年之后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对工匠精神的丧失。如果不对此抱有高度的警惕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中国将失去制造大国的优势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世界工厂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有可能不复存在。在大呼要从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中国制造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中国创造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我们急需找回已经丧失的工匠精神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这才是当下中国经济转型中需要迫切解决的问题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这篇作文就此立意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可见作者不凡的见解。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6425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51715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不要误把审题当立意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审题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是作文的第一步。审题的根本任务在于把握题旨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对作文题目或材料所显示的中心、范围和所暗示的体裁等作全面审视。一则材料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可以有不同的审视角度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不同的审视角度都会得出不同的立意角度。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则是在审题的基础上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从不同的审视角度中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选出最佳的角度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确定文章的中心。立意就是确立统摄全篇的中心意思的过程。审题有准确与否之分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而立意则有高下之分。立意的高下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往往决定文章的优劣成败。所以古人说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文以意为主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意在笔先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。许多考生作文分数平平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与有无立意的过程有关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也与立意深刻与否相关。有的考生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只有审题的过程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没有优中选优、萃取最佳立意的过程。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0802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15249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高考作文对立意有什么要求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要正确、鲜明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指所确立的主题反映了自然的本质特点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反映了生活的本质和主流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符合自然和社会的发展规律。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指所确立的主题能旗帜鲜明地表示爱什么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憎什么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赞成什么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反对什么。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要深刻、新颖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指透过现象深入本质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揭示事物内在的因果关系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观点具有启发作用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指确立的主题不是人人皆知的浅显道理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而是自己独特的感受、独到的见解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见人之所未见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发人之所未发。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要宏阔、高远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立意要力避平淡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放眼高远。要从宏阔而高远的心灵视野出发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追求更高的精神境界和情感取向。把现实生活融入到作文中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不就事论事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用阔达的眼界看世界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用长远的眼光看人生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用辩证的观点看生活。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146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高优14新制作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470</TotalTime>
  <Words>6702</Words>
  <Application>Microsoft Office PowerPoint</Application>
  <PresentationFormat>On-screen Show (4:3)</PresentationFormat>
  <Paragraphs>141</Paragraphs>
  <Slides>27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高优14新制作模板</vt:lpstr>
      <vt:lpstr>文档</vt:lpstr>
      <vt:lpstr>学案2　立意高远的四种技巧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xbany</cp:lastModifiedBy>
  <cp:revision>144</cp:revision>
  <dcterms:created xsi:type="dcterms:W3CDTF">2016-01-30T04:31:50Z</dcterms:created>
  <dcterms:modified xsi:type="dcterms:W3CDTF">2017-06-17T01:48:55Z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