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5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6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  <p:sp>
        <p:nvSpPr>
          <p:cNvPr id="8" name="流程图: 数据 7"/>
          <p:cNvSpPr/>
          <p:nvPr/>
        </p:nvSpPr>
        <p:spPr>
          <a:xfrm>
            <a:off x="4343400" y="0"/>
            <a:ext cx="7848601" cy="6858000"/>
          </a:xfrm>
          <a:prstGeom prst="flowChartInputOutput">
            <a:avLst/>
          </a:prstGeom>
          <a:solidFill>
            <a:srgbClr val="FDD76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1640" y="2240279"/>
            <a:ext cx="5737860" cy="1336619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1640" y="3587234"/>
            <a:ext cx="5737860" cy="67546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549" y="2617153"/>
            <a:ext cx="7342801" cy="974724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7362" y="3700784"/>
            <a:ext cx="7296988" cy="621979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831951" y="2998153"/>
            <a:ext cx="1185569" cy="1187373"/>
            <a:chOff x="1717651" y="2906713"/>
            <a:chExt cx="1413899" cy="1416050"/>
          </a:xfrm>
        </p:grpSpPr>
        <p:sp>
          <p:nvSpPr>
            <p:cNvPr id="10" name="椭圆 9"/>
            <p:cNvSpPr/>
            <p:nvPr/>
          </p:nvSpPr>
          <p:spPr>
            <a:xfrm>
              <a:off x="1717651" y="2906713"/>
              <a:ext cx="1413899" cy="141605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Impact" pitchFamily="34" charset="0"/>
                <a:ea typeface="宋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838166" y="3029379"/>
              <a:ext cx="1172869" cy="1170716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kern="0" dirty="0">
                <a:solidFill>
                  <a:prstClr val="white"/>
                </a:solidFill>
                <a:latin typeface="Impact" pitchFamily="34" charset="0"/>
                <a:ea typeface="宋体" pitchFamily="2" charset="-122"/>
              </a:endParaRPr>
            </a:p>
          </p:txBody>
        </p:sp>
      </p:grpSp>
      <p:cxnSp>
        <p:nvCxnSpPr>
          <p:cNvPr id="12" name="直接连接符 16"/>
          <p:cNvCxnSpPr>
            <a:cxnSpLocks noChangeShapeType="1"/>
            <a:stCxn id="10" idx="6"/>
          </p:cNvCxnSpPr>
          <p:nvPr/>
        </p:nvCxnSpPr>
        <p:spPr bwMode="auto">
          <a:xfrm>
            <a:off x="3017520" y="3591840"/>
            <a:ext cx="7525410" cy="22899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85900"/>
            <a:ext cx="5181600" cy="469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85900"/>
            <a:ext cx="5181600" cy="469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3581400" y="2896002"/>
            <a:ext cx="4888831" cy="956509"/>
          </a:xfrm>
          <a:prstGeom prst="parallelogram">
            <a:avLst>
              <a:gd name="adj" fmla="val 305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endParaRPr lang="zh-CN" altLang="en-US" sz="4800" b="1" dirty="0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4663440" y="3886001"/>
            <a:ext cx="7528560" cy="361708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endParaRPr lang="zh-CN" altLang="en-US" sz="1600" spc="300" dirty="0">
              <a:solidFill>
                <a:schemeClr val="accent2">
                  <a:lumMod val="40000"/>
                  <a:lumOff val="60000"/>
                </a:schemeClr>
              </a:solidFill>
              <a:latin typeface="Bell MT" pitchFamily="18" charset="0"/>
              <a:ea typeface="幼圆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1399" y="2898504"/>
            <a:ext cx="4888831" cy="93789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0514012" cy="98552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0201" y="1779269"/>
            <a:ext cx="3932237" cy="430148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95968" y="1698308"/>
            <a:ext cx="4044420" cy="445103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75520" y="365125"/>
            <a:ext cx="147828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0872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7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8760"/>
            <a:ext cx="10515600" cy="4668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99090-DB61-413B-84EE-1DBB842A74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C2114-491F-4BB1-B2A9-917F53F754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gradFill>
            <a:gsLst>
              <a:gs pos="0">
                <a:srgbClr val="FF660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</a:gra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SzPct val="80000"/>
        <a:buFont typeface="Wingdings 2" pitchFamily="18" charset="2"/>
        <a:buChar char=""/>
        <a:defRPr sz="2800" kern="1200">
          <a:solidFill>
            <a:schemeClr val="accent1"/>
          </a:solidFill>
          <a:latin typeface="黑体" pitchFamily="49" charset="-122"/>
          <a:ea typeface="黑体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12" descr="C:\My Documents\200232615183699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7107" name="Rectangle 7"/>
          <p:cNvSpPr>
            <a:spLocks noGrp="1"/>
          </p:cNvSpPr>
          <p:nvPr>
            <p:ph type="subTitle"/>
          </p:nvPr>
        </p:nvSpPr>
        <p:spPr>
          <a:xfrm>
            <a:off x="6600825" y="2276475"/>
            <a:ext cx="990600" cy="2819400"/>
          </a:xfrm>
        </p:spPr>
        <p:txBody>
          <a:bodyPr wrap="square" anchor="t" anchorCtr="1"/>
          <a:lstStyle>
            <a:lvl1pPr marL="0" lvl="0" indent="0" algn="ctr">
              <a:defRPr kern="1200"/>
            </a:lvl1pPr>
            <a:lvl2pPr marL="457200" lvl="1" indent="-457200" algn="ctr">
              <a:defRPr kern="1200"/>
            </a:lvl2pPr>
            <a:lvl3pPr marL="914400" lvl="2" indent="-914400" algn="ctr">
              <a:defRPr kern="1200"/>
            </a:lvl3pPr>
            <a:lvl4pPr marL="1371600" lvl="3" indent="-1371600" algn="ctr">
              <a:defRPr kern="1200"/>
            </a:lvl4pPr>
            <a:lvl5pPr marL="1828800" lvl="4" indent="-1828800" algn="ctr">
              <a:defRPr kern="1200"/>
            </a:lvl5pPr>
          </a:lstStyle>
          <a:p>
            <a:pPr marL="457200" lvl="1" indent="-457200" algn="ctr" defTabSz="914400">
              <a:buNone/>
            </a:pPr>
            <a:r>
              <a:rPr lang="zh-CN" altLang="en-US" sz="3600" b="1">
                <a:solidFill>
                  <a:srgbClr val="992D87"/>
                </a:solidFill>
                <a:ea typeface="华文行楷" pitchFamily="2" charset="-122"/>
              </a:rPr>
              <a:t>唐</a:t>
            </a:r>
            <a:endParaRPr lang="zh-CN" altLang="en-US" sz="3600" b="1">
              <a:solidFill>
                <a:srgbClr val="992D87"/>
              </a:solidFill>
              <a:ea typeface="华文行楷" pitchFamily="2" charset="-122"/>
            </a:endParaRPr>
          </a:p>
          <a:p>
            <a:pPr marL="457200" lvl="1" indent="-457200" algn="ctr" defTabSz="914400">
              <a:buNone/>
            </a:pPr>
            <a:r>
              <a:rPr lang="zh-CN" altLang="en-US" sz="3600" b="1">
                <a:solidFill>
                  <a:srgbClr val="992D87"/>
                </a:solidFill>
                <a:ea typeface="华文行楷" pitchFamily="2" charset="-122"/>
              </a:rPr>
              <a:t>  元稹</a:t>
            </a:r>
            <a:endParaRPr lang="zh-CN" altLang="en-US" sz="3600" b="1">
              <a:solidFill>
                <a:srgbClr val="992D87"/>
              </a:solidFill>
              <a:ea typeface="华文行楷" pitchFamily="2" charset="-122"/>
            </a:endParaRPr>
          </a:p>
        </p:txBody>
      </p:sp>
      <p:sp>
        <p:nvSpPr>
          <p:cNvPr id="47108" name="Rectangle 8"/>
          <p:cNvSpPr>
            <a:spLocks noGrp="1"/>
          </p:cNvSpPr>
          <p:nvPr>
            <p:ph type="ctrTitle"/>
          </p:nvPr>
        </p:nvSpPr>
        <p:spPr>
          <a:xfrm>
            <a:off x="7772400" y="609600"/>
            <a:ext cx="762000" cy="5602288"/>
          </a:xfrm>
        </p:spPr>
        <p:txBody>
          <a:bodyPr wrap="square" anchor="b" anchorCtr="1"/>
          <a:lstStyle>
            <a:lvl1pPr lvl="0">
              <a:defRPr kern="1200"/>
            </a:lvl1pPr>
          </a:lstStyle>
          <a:p>
            <a:pPr lvl="0" algn="l" defTabSz="914400"/>
            <a:r>
              <a:rPr lang="zh-CN" altLang="en-US" sz="4000" b="1">
                <a:solidFill>
                  <a:srgbClr val="0000FF"/>
                </a:solidFill>
                <a:ea typeface="华文新魏" pitchFamily="2" charset="-122"/>
              </a:rPr>
              <a:t>闻乐天</a:t>
            </a:r>
            <a:br>
              <a:rPr lang="zh-CN" altLang="en-US" sz="4000" b="1">
                <a:solidFill>
                  <a:srgbClr val="0000FF"/>
                </a:solidFill>
                <a:ea typeface="华文新魏" pitchFamily="2" charset="-122"/>
              </a:rPr>
            </a:br>
            <a:r>
              <a:rPr lang="zh-CN" altLang="en-US" sz="4000" b="1">
                <a:solidFill>
                  <a:srgbClr val="0000FF"/>
                </a:solidFill>
                <a:ea typeface="华文新魏" pitchFamily="2" charset="-122"/>
              </a:rPr>
              <a:t>左降江州司马</a:t>
            </a:r>
            <a:endParaRPr lang="zh-CN" altLang="en-US" sz="4000" b="1">
              <a:solidFill>
                <a:srgbClr val="0000FF"/>
              </a:solidFill>
              <a:ea typeface="华文新魏" pitchFamily="2" charset="-122"/>
            </a:endParaRPr>
          </a:p>
        </p:txBody>
      </p:sp>
      <p:sp>
        <p:nvSpPr>
          <p:cNvPr id="47109" name="Text Box 10"/>
          <p:cNvSpPr txBox="1"/>
          <p:nvPr/>
        </p:nvSpPr>
        <p:spPr>
          <a:xfrm>
            <a:off x="3143250" y="2132013"/>
            <a:ext cx="2968625" cy="3733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anchor="t">
            <a:spAutoFit/>
          </a:bodyPr>
          <a:p>
            <a:pPr lvl="0" algn="ctr" defTabSz="914400">
              <a:spcBef>
                <a:spcPct val="50000"/>
              </a:spcBef>
            </a:pPr>
            <a:r>
              <a:rPr lang="zh-CN" altLang="en-US" sz="4000" b="0" dirty="0">
                <a:solidFill>
                  <a:srgbClr val="05050F"/>
                </a:solidFill>
                <a:latin typeface="华文行楷" pitchFamily="2" charset="-122"/>
                <a:ea typeface="华文行楷" pitchFamily="2" charset="-122"/>
              </a:rPr>
              <a:t>残灯无焰影幢幢，  此夕闻君谪九江。</a:t>
            </a:r>
            <a:endParaRPr lang="zh-CN" altLang="en-US" sz="4000" b="0" dirty="0">
              <a:solidFill>
                <a:srgbClr val="05050F"/>
              </a:solidFill>
              <a:latin typeface="华文行楷" pitchFamily="2" charset="-122"/>
              <a:ea typeface="华文行楷" pitchFamily="2" charset="-122"/>
            </a:endParaRPr>
          </a:p>
          <a:p>
            <a:pPr lvl="0" algn="ctr" defTabSz="914400">
              <a:spcBef>
                <a:spcPct val="50000"/>
              </a:spcBef>
            </a:pPr>
            <a:r>
              <a:rPr lang="zh-CN" altLang="en-US" sz="4000" b="0" dirty="0">
                <a:solidFill>
                  <a:srgbClr val="05050F"/>
                </a:solidFill>
                <a:latin typeface="华文行楷" pitchFamily="2" charset="-122"/>
                <a:ea typeface="华文行楷" pitchFamily="2" charset="-122"/>
              </a:rPr>
              <a:t>垂死病中惊坐起，  暗风吹雨入寒窗</a:t>
            </a:r>
            <a:r>
              <a:rPr lang="zh-CN" altLang="en-US" b="0" dirty="0">
                <a:solidFill>
                  <a:srgbClr val="05050F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x-none" b="0" dirty="0">
              <a:solidFill>
                <a:srgbClr val="05050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charRg st="2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charRg st="2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08" grpId="0"/>
      <p:bldP spid="4710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1919288" y="260350"/>
            <a:ext cx="3505200" cy="615950"/>
          </a:xfrm>
        </p:spPr>
        <p:txBody>
          <a:bodyPr wrap="square" anchor="b">
            <a:normAutofit fontScale="90000"/>
          </a:bodyPr>
          <a:p>
            <a:pPr lvl="0" algn="l"/>
            <a:r>
              <a:rPr lang="zh-CN" altLang="en-US" sz="3600" b="1">
                <a:latin typeface="Times New Roman" pitchFamily="2" charset="0"/>
                <a:ea typeface="隶书" pitchFamily="1" charset="-122"/>
              </a:rPr>
              <a:t>垂死病中惊坐起</a:t>
            </a:r>
            <a:endParaRPr lang="zh-CN" altLang="en-US" sz="3600" b="1">
              <a:latin typeface="Times New Roman" pitchFamily="2" charset="0"/>
              <a:ea typeface="隶书" pitchFamily="1" charset="-122"/>
            </a:endParaRPr>
          </a:p>
        </p:txBody>
      </p:sp>
      <p:sp>
        <p:nvSpPr>
          <p:cNvPr id="56323" name="Rectangle 3"/>
          <p:cNvSpPr>
            <a:spLocks noGrp="1"/>
          </p:cNvSpPr>
          <p:nvPr>
            <p:ph/>
          </p:nvPr>
        </p:nvSpPr>
        <p:spPr>
          <a:xfrm>
            <a:off x="1990725" y="1052513"/>
            <a:ext cx="8229600" cy="4525962"/>
          </a:xfrm>
        </p:spPr>
        <p:txBody>
          <a:bodyPr wrap="square" anchor="t">
            <a:normAutofit fontScale="90000"/>
          </a:bodyPr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Times New Roman" pitchFamily="2" charset="0"/>
              </a:rPr>
              <a:t>诗中“垂死病中惊坐起”一语，是传神之笔。</a:t>
            </a:r>
            <a:endParaRPr lang="zh-CN" altLang="en-US" sz="2400" b="1" dirty="0"/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Times New Roman" pitchFamily="2" charset="0"/>
              </a:rPr>
              <a:t>白居易曾写有两句诗：“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2" charset="0"/>
              </a:rPr>
              <a:t>枕上忽惊起，颠倒着衣裳</a:t>
            </a:r>
            <a:r>
              <a:rPr lang="zh-CN" altLang="en-US" sz="2400" b="1" dirty="0">
                <a:latin typeface="Times New Roman" pitchFamily="2" charset="0"/>
              </a:rPr>
              <a:t>”，这是白居易在元稹初遭贬谪、前往江陵上任时写的，表现了他听到送信人敲门，迫不及待地想看到元稹来信的情状，十分传神。</a:t>
            </a:r>
            <a:r>
              <a:rPr lang="zh-CN" altLang="en-US" sz="2400" b="1" dirty="0"/>
              <a:t> </a:t>
            </a:r>
            <a:endParaRPr lang="zh-CN" altLang="en-US" sz="2400" b="1" dirty="0"/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Times New Roman" pitchFamily="2" charset="0"/>
              </a:rPr>
              <a:t>元稹此句也是如此。其中的“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2" charset="0"/>
              </a:rPr>
              <a:t>惊</a:t>
            </a:r>
            <a:r>
              <a:rPr lang="zh-CN" altLang="en-US" sz="2400" b="1" dirty="0">
                <a:latin typeface="Times New Roman" pitchFamily="2" charset="0"/>
              </a:rPr>
              <a:t>”，写出了“神态”──当时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2" charset="0"/>
              </a:rPr>
              <a:t>震惊</a:t>
            </a:r>
            <a:r>
              <a:rPr lang="zh-CN" altLang="en-US" sz="2400" b="1" dirty="0">
                <a:latin typeface="Times New Roman" pitchFamily="2" charset="0"/>
              </a:rPr>
              <a:t>的神情；其中的“坐起”，则写出了“动作”──当时震惊的模样。如果只写“神情”不写“动作”，不是“惊坐起”而是“吃一惊”，那恐怕就神气索然了。而“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2" charset="0"/>
              </a:rPr>
              <a:t>惊坐起”三字，正是维妙维肖地摹写出作者当时陡然一惊的神态</a:t>
            </a:r>
            <a:r>
              <a:rPr lang="zh-CN" altLang="en-US" sz="2400" b="1" dirty="0">
                <a:latin typeface="Times New Roman" pitchFamily="2" charset="0"/>
              </a:rPr>
              <a:t>。再加上“垂死病中”，进一步加强了感情的深度，使诗句也更加传神。</a:t>
            </a:r>
            <a:r>
              <a:rPr lang="zh-CN" altLang="en-US" sz="2400" b="1" dirty="0"/>
              <a:t> </a:t>
            </a:r>
            <a:endParaRPr lang="zh-CN" altLang="en-US" sz="2400" b="1" dirty="0"/>
          </a:p>
          <a:p>
            <a:pPr lvl="0">
              <a:lnSpc>
                <a:spcPct val="120000"/>
              </a:lnSpc>
            </a:pPr>
            <a:endParaRPr lang="en-US" altLang="x-none" sz="24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21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charRg st="21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charRg st="21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03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charRg st="103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charRg st="103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3"/>
          <p:cNvSpPr>
            <a:spLocks noGrp="1"/>
          </p:cNvSpPr>
          <p:nvPr>
            <p:ph/>
          </p:nvPr>
        </p:nvSpPr>
        <p:spPr>
          <a:xfrm>
            <a:off x="2286000" y="1600200"/>
            <a:ext cx="7848600" cy="3810000"/>
          </a:xfrm>
        </p:spPr>
        <p:txBody>
          <a:bodyPr wrap="square" anchor="t">
            <a:normAutofit fontScale="90000"/>
          </a:bodyPr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Times New Roman" pitchFamily="2" charset="0"/>
              </a:rPr>
              <a:t>既曰“垂死病中”，那么，“坐起”自然是很困难的。然而，作者却惊得“坐起”了，这样表明：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2" charset="0"/>
              </a:rPr>
              <a:t>震惊之巨，无异针刺；休戚相关，感同身受</a:t>
            </a:r>
            <a:r>
              <a:rPr lang="zh-CN" altLang="en-US" sz="2400" b="1" dirty="0">
                <a:latin typeface="Times New Roman" pitchFamily="2" charset="0"/>
              </a:rPr>
              <a:t>。元、白二人友谊之深，于此清晰可见。</a:t>
            </a:r>
            <a:endParaRPr lang="zh-CN" altLang="en-US" sz="2400" b="1" dirty="0"/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Times New Roman" pitchFamily="2" charset="0"/>
              </a:rPr>
              <a:t>元稹这首诗所写的，只是听说好友被贬而陡然一惊的片刻，这无疑是一个“有包孕的片刻”，也就是说，是有千言万语和多种情绪涌上心头的片刻，是有巨大的蓄积和容量的片刻。作者写了这个“惊”的片刻而又对“惊”的内蕴不予点破，这就使全诗含蓄蕴藉，情深意浓，诗味隽永，耐人咀嚼。</a:t>
            </a:r>
            <a:endParaRPr lang="zh-CN" altLang="en-US" sz="2400" b="1" dirty="0"/>
          </a:p>
          <a:p>
            <a:pPr lvl="0">
              <a:lnSpc>
                <a:spcPct val="120000"/>
              </a:lnSpc>
            </a:pPr>
            <a:endParaRPr lang="en-US" altLang="x-none" sz="24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81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6">
                                            <p:txEl>
                                              <p:charRg st="81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6">
                                            <p:txEl>
                                              <p:charRg st="81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1752600" y="762000"/>
            <a:ext cx="4191000" cy="692150"/>
          </a:xfrm>
        </p:spPr>
        <p:txBody>
          <a:bodyPr wrap="square" anchor="b">
            <a:normAutofit fontScale="90000"/>
          </a:bodyPr>
          <a:p>
            <a:pPr lvl="0" algn="l"/>
            <a:r>
              <a:rPr lang="zh-CN" altLang="en-US" sz="4000" b="1">
                <a:solidFill>
                  <a:srgbClr val="FF0000"/>
                </a:solidFill>
                <a:latin typeface="Times New Roman" pitchFamily="2" charset="0"/>
                <a:ea typeface="隶书" pitchFamily="1" charset="-122"/>
              </a:rPr>
              <a:t>暗</a:t>
            </a:r>
            <a:r>
              <a:rPr lang="zh-CN" altLang="en-US" sz="4000" b="1">
                <a:latin typeface="Times New Roman" pitchFamily="2" charset="0"/>
                <a:ea typeface="隶书" pitchFamily="1" charset="-122"/>
              </a:rPr>
              <a:t>风吹雨入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2" charset="0"/>
                <a:ea typeface="隶书" pitchFamily="1" charset="-122"/>
              </a:rPr>
              <a:t>寒</a:t>
            </a:r>
            <a:r>
              <a:rPr lang="zh-CN" altLang="en-US" sz="4000" b="1">
                <a:latin typeface="Times New Roman" pitchFamily="2" charset="0"/>
                <a:ea typeface="隶书" pitchFamily="1" charset="-122"/>
              </a:rPr>
              <a:t>窗</a:t>
            </a:r>
            <a:endParaRPr lang="zh-CN" altLang="en-US" sz="4000" b="1">
              <a:latin typeface="Times New Roman" pitchFamily="2" charset="0"/>
              <a:ea typeface="隶书" pitchFamily="1" charset="-122"/>
            </a:endParaRPr>
          </a:p>
        </p:txBody>
      </p:sp>
      <p:sp>
        <p:nvSpPr>
          <p:cNvPr id="58371" name="Rectangle 3"/>
          <p:cNvSpPr>
            <a:spLocks noGrp="1"/>
          </p:cNvSpPr>
          <p:nvPr>
            <p:ph/>
          </p:nvPr>
        </p:nvSpPr>
        <p:spPr>
          <a:xfrm>
            <a:off x="2279650" y="4076700"/>
            <a:ext cx="7620000" cy="2590800"/>
          </a:xfrm>
        </p:spPr>
        <p:txBody>
          <a:bodyPr wrap="square" anchor="t"/>
          <a:p>
            <a:pPr lvl="0">
              <a:lnSpc>
                <a:spcPct val="120000"/>
              </a:lnSpc>
            </a:pPr>
            <a:r>
              <a:rPr lang="zh-CN" altLang="en-US" sz="2000" b="1">
                <a:latin typeface="Times New Roman" pitchFamily="2" charset="0"/>
              </a:rPr>
              <a:t>按照常规，在“垂死病中惊坐起”这句诗后，大概要来一句实写，表现“惊”的具体内涵。然而作者却偏偏来了个写景的诗句：“暗风吹雨入寒窗”。这样，“惊”的具体内涵就蕴含于景语之中，成为深藏不露、含蓄不尽的了。作者对白氏被贬一事究竟是</a:t>
            </a:r>
            <a:r>
              <a:rPr lang="zh-CN" altLang="en-US" sz="2000" b="1">
                <a:solidFill>
                  <a:srgbClr val="FF0000"/>
                </a:solidFill>
                <a:latin typeface="Times New Roman" pitchFamily="2" charset="0"/>
              </a:rPr>
              <a:t>惋惜，是愤懑，还是悲痛</a:t>
            </a:r>
            <a:r>
              <a:rPr lang="zh-CN" altLang="en-US" sz="2000" b="1">
                <a:latin typeface="Times New Roman" pitchFamily="2" charset="0"/>
              </a:rPr>
              <a:t>？全都没有说破，全都留给读者去领悟、想象和玩味了。</a:t>
            </a:r>
            <a:endParaRPr lang="zh-CN" altLang="en-US" sz="2000" b="1"/>
          </a:p>
        </p:txBody>
      </p:sp>
      <p:sp>
        <p:nvSpPr>
          <p:cNvPr id="58372" name="Text Box 4"/>
          <p:cNvSpPr txBox="1"/>
          <p:nvPr/>
        </p:nvSpPr>
        <p:spPr>
          <a:xfrm>
            <a:off x="2667000" y="1676400"/>
            <a:ext cx="7239000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x-none" sz="2000" dirty="0">
                <a:latin typeface="Times New Roman" pitchFamily="2" charset="0"/>
                <a:ea typeface="宋体" charset="-122"/>
              </a:rPr>
              <a:t>     “</a:t>
            </a:r>
            <a:r>
              <a:rPr lang="zh-CN" altLang="en-US" sz="2000" dirty="0">
                <a:latin typeface="Times New Roman" pitchFamily="2" charset="0"/>
                <a:ea typeface="宋体" charset="-122"/>
              </a:rPr>
              <a:t>风”，本来是无所谓明暗的，而今却成了“暗风”。“窗”，本来无所谓寒热的，而今也成了“寒窗”。只因有了情的移入，情的照射，情的渗透，连风、雨、灯、窗都变得又“残”又“暗”又“寒”了。“残灯无焰影幢幢”、“暗风吹雨入寒窗”两句，既是景语，又是情语，是以哀景抒哀情，情与景融会一体、“妙合无垠”。 </a:t>
            </a:r>
            <a:endParaRPr lang="zh-CN" altLang="en-US" sz="2000" dirty="0">
              <a:latin typeface="Times New Roman" pitchFamily="2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  <p:bldP spid="583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3"/>
          <p:cNvSpPr>
            <a:spLocks noGrp="1"/>
          </p:cNvSpPr>
          <p:nvPr>
            <p:ph/>
          </p:nvPr>
        </p:nvSpPr>
        <p:spPr>
          <a:xfrm>
            <a:off x="1919288" y="1339850"/>
            <a:ext cx="7772400" cy="3200400"/>
          </a:xfrm>
        </p:spPr>
        <p:txBody>
          <a:bodyPr wrap="square" anchor="t">
            <a:normAutofit lnSpcReduction="20000"/>
          </a:bodyPr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itchFamily="2" charset="0"/>
              </a:rPr>
              <a:t>据说，元稹把他这首诗寄到江州以后，白居易读了非常感动。他在给元稹的信中说：“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2" charset="0"/>
              </a:rPr>
              <a:t>此句他人尚不可闻，况仆心哉！至今每吟，犹恻恻耳</a:t>
            </a:r>
            <a:r>
              <a:rPr lang="zh-CN" altLang="en-US" sz="2800" b="1" dirty="0">
                <a:latin typeface="Times New Roman" pitchFamily="2" charset="0"/>
              </a:rPr>
              <a:t>。”（</a:t>
            </a:r>
            <a:r>
              <a:rPr lang="en-US" altLang="x-none" sz="2800" b="1" dirty="0">
                <a:latin typeface="Times New Roman" pitchFamily="2" charset="0"/>
              </a:rPr>
              <a:t>《</a:t>
            </a:r>
            <a:r>
              <a:rPr lang="zh-CN" altLang="en-US" sz="2800" b="1" dirty="0">
                <a:latin typeface="Times New Roman" pitchFamily="2" charset="0"/>
              </a:rPr>
              <a:t>与微之书</a:t>
            </a:r>
            <a:r>
              <a:rPr lang="en-US" altLang="x-none" sz="2800" b="1" dirty="0">
                <a:latin typeface="Times New Roman" pitchFamily="2" charset="0"/>
              </a:rPr>
              <a:t>》</a:t>
            </a:r>
            <a:r>
              <a:rPr lang="zh-CN" altLang="en-US" sz="2800" b="1" dirty="0">
                <a:latin typeface="Times New Roman" pitchFamily="2" charset="0"/>
              </a:rPr>
              <a:t>）是的，象这样一首情景交融、形神俱肖、含蓄不尽、富有包孕的好诗，它是有很强的艺术魅力的。别人读了尚且会受到艺术感染，何况当事人白居易！</a:t>
            </a:r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>
                                            <p:txEl>
                                              <p:charRg st="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>
                                            <p:txEl>
                                              <p:charRg st="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"/>
          <p:cNvSpPr txBox="1"/>
          <p:nvPr/>
        </p:nvSpPr>
        <p:spPr>
          <a:xfrm>
            <a:off x="1920240" y="836930"/>
            <a:ext cx="7776845" cy="28346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en-US" altLang="x-none" dirty="0">
                <a:latin typeface="Arial" charset="0"/>
                <a:ea typeface="宋体" charset="-122"/>
              </a:rPr>
              <a:t>                 </a:t>
            </a:r>
            <a:r>
              <a:rPr lang="en-US" altLang="x-none" sz="3600" dirty="0">
                <a:latin typeface="Arial" charset="0"/>
                <a:ea typeface="宋体" charset="-122"/>
              </a:rPr>
              <a:t>    </a:t>
            </a:r>
            <a:r>
              <a:rPr lang="zh-CN" altLang="en-US" sz="3600" dirty="0">
                <a:latin typeface="Arial" charset="0"/>
                <a:ea typeface="宋体" charset="-122"/>
              </a:rPr>
              <a:t>离思</a:t>
            </a:r>
            <a:endParaRPr lang="zh-CN" altLang="en-US" sz="36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600" dirty="0">
                <a:latin typeface="Arial" charset="0"/>
                <a:ea typeface="宋体" charset="-122"/>
              </a:rPr>
              <a:t>                         元稹</a:t>
            </a:r>
            <a:endParaRPr lang="zh-CN" altLang="en-US" sz="36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600" dirty="0">
                <a:latin typeface="Arial" charset="0"/>
                <a:ea typeface="宋体" charset="-122"/>
              </a:rPr>
              <a:t>曾经沧海难为水，除却巫山不是云。</a:t>
            </a:r>
            <a:endParaRPr lang="zh-CN" altLang="en-US" sz="3600" dirty="0">
              <a:latin typeface="Arial" charset="0"/>
              <a:ea typeface="宋体" charset="-122"/>
            </a:endParaRPr>
          </a:p>
          <a:p>
            <a:pPr lvl="0"/>
            <a:endParaRPr lang="zh-CN" altLang="en-US" sz="36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600" dirty="0">
                <a:latin typeface="Arial" charset="0"/>
                <a:ea typeface="宋体" charset="-122"/>
              </a:rPr>
              <a:t>取次花丛懒回顾，半缘修道半缘君。</a:t>
            </a:r>
            <a:endParaRPr lang="zh-CN" altLang="en-US" sz="3600" dirty="0">
              <a:latin typeface="Arial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1703388" y="260350"/>
            <a:ext cx="8894762" cy="5638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2800" dirty="0">
                <a:latin typeface="Arial" charset="0"/>
                <a:ea typeface="宋体" charset="-122"/>
                <a:sym typeface="Arial" charset="0"/>
              </a:rPr>
              <a:t>左降一词最早出现于东汉，"帝者之旁，是右为尊，左为卑。今官人犯罪降官者，皆名左降，又名为左迁，皆是黜其不贤之义也"。</a:t>
            </a:r>
            <a:endParaRPr lang="zh-CN" altLang="en-US" sz="2800" dirty="0">
              <a:latin typeface="Arial" charset="0"/>
              <a:ea typeface="宋体" charset="-122"/>
              <a:sym typeface="Arial" charset="0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宋体" charset="-122"/>
                <a:sym typeface="Arial" charset="0"/>
              </a:rPr>
              <a:t>左降就是指官吏因犯罪等原因被降职或贬官。</a:t>
            </a:r>
            <a:r>
              <a:rPr lang="zh-CN" altLang="en-US" sz="2800" dirty="0">
                <a:latin typeface="Arial" charset="0"/>
                <a:ea typeface="宋体" charset="-122"/>
              </a:rPr>
              <a:t>左降官是在唐玄宗以后大量出现的一种贬官形式，左降官特指因罪而被贬至边远地区任员外官的官吏。在唐代，左降官是一种特殊的贬官形式，左降官不仅集贬官的三种形式即降职、贬为闲职和至边远地区任职于一身，而且左降官在唐代还具有流放的性质。在唐代皇帝的诏令中，常常将左降官与流人相提并论。</a:t>
            </a:r>
            <a:endParaRPr lang="zh-CN" altLang="en-US" sz="28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宋体" charset="-122"/>
              </a:rPr>
              <a:t>左除、左转：降职。</a:t>
            </a:r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宋体" charset="-122"/>
                <a:sym typeface="宋体" charset="-122"/>
              </a:rPr>
              <a:t>左迁：降职贬官，特指贬官在外。</a:t>
            </a:r>
            <a:endParaRPr lang="zh-CN" altLang="en-US" sz="2800" dirty="0">
              <a:solidFill>
                <a:srgbClr val="FF0000"/>
              </a:solidFill>
              <a:latin typeface="Arial" charset="0"/>
              <a:ea typeface="宋体" charset="-122"/>
              <a:sym typeface="宋体" charset="-122"/>
            </a:endParaRPr>
          </a:p>
          <a:p>
            <a:pPr lvl="0"/>
            <a:r>
              <a:rPr lang="zh-CN" altLang="en-US" sz="2800" dirty="0">
                <a:latin typeface="Arial" charset="0"/>
                <a:ea typeface="宋体" charset="-122"/>
              </a:rPr>
              <a:t>如李白《闻王昌龄左迁龙标遥有此寄》，韩愈《左迁至蓝关示侄孙湘》</a:t>
            </a:r>
            <a:endParaRPr lang="zh-CN" altLang="en-US" sz="2800" dirty="0">
              <a:latin typeface="Arial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1847850" y="188913"/>
            <a:ext cx="6805613" cy="2042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闻王昌龄左迁龙标遥有此寄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                    李白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杨花落尽子规啼，闻道龙标过五溪。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我寄愁心与明月，随风直到夜郎西。</a:t>
            </a:r>
            <a:endParaRPr lang="zh-CN" altLang="en-US" sz="3200" dirty="0">
              <a:latin typeface="Arial" charset="0"/>
              <a:ea typeface="宋体" charset="-122"/>
            </a:endParaRPr>
          </a:p>
        </p:txBody>
      </p:sp>
      <p:sp>
        <p:nvSpPr>
          <p:cNvPr id="48130" name="文本框 2"/>
          <p:cNvSpPr txBox="1"/>
          <p:nvPr/>
        </p:nvSpPr>
        <p:spPr>
          <a:xfrm>
            <a:off x="1943418" y="3229610"/>
            <a:ext cx="8361362" cy="30175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左迁至蓝关示侄孙湘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                         韩愈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一封朝奏九重天，夕贬潮州路八千。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欲为圣明除弊事，肯将衰朽惜残年！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云横秦岭家何在？雪拥蓝关马不前。</a:t>
            </a:r>
            <a:endParaRPr lang="zh-CN" altLang="en-US" sz="3200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3200" dirty="0">
                <a:latin typeface="Arial" charset="0"/>
                <a:ea typeface="宋体" charset="-122"/>
              </a:rPr>
              <a:t>知汝远来应有意，好收吾骨瘴江边。</a:t>
            </a:r>
            <a:endParaRPr lang="zh-CN" altLang="en-US" sz="3200" dirty="0">
              <a:latin typeface="Arial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4" descr="C:\My Documents\141m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47800"/>
            <a:ext cx="3352800" cy="54102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0179" name="Rectangle 2"/>
          <p:cNvSpPr>
            <a:spLocks noGrp="1"/>
          </p:cNvSpPr>
          <p:nvPr>
            <p:ph type="title"/>
          </p:nvPr>
        </p:nvSpPr>
        <p:spPr>
          <a:xfrm>
            <a:off x="1524000" y="381000"/>
            <a:ext cx="2971800" cy="615950"/>
          </a:xfrm>
        </p:spPr>
        <p:txBody>
          <a:bodyPr wrap="square" anchor="b">
            <a:normAutofit fontScale="90000"/>
          </a:bodyPr>
          <a:p>
            <a:pPr lvl="0"/>
            <a:r>
              <a:rPr lang="zh-CN" altLang="en-US" b="1">
                <a:solidFill>
                  <a:srgbClr val="990099"/>
                </a:solidFill>
              </a:rPr>
              <a:t>元稹简介 </a:t>
            </a:r>
            <a:endParaRPr lang="zh-CN" altLang="en-US" b="1"/>
          </a:p>
        </p:txBody>
      </p:sp>
      <p:sp>
        <p:nvSpPr>
          <p:cNvPr id="50180" name="Rectangle 3"/>
          <p:cNvSpPr>
            <a:spLocks noGrp="1"/>
          </p:cNvSpPr>
          <p:nvPr>
            <p:ph/>
          </p:nvPr>
        </p:nvSpPr>
        <p:spPr>
          <a:xfrm>
            <a:off x="4800600" y="838200"/>
            <a:ext cx="5562600" cy="5562600"/>
          </a:xfrm>
        </p:spPr>
        <p:txBody>
          <a:bodyPr wrap="square" anchor="t"/>
          <a:p>
            <a:pPr lvl="0">
              <a:lnSpc>
                <a:spcPct val="105000"/>
              </a:lnSpc>
            </a:pPr>
            <a:r>
              <a:rPr lang="en-US" altLang="x-none" sz="1800" b="1" dirty="0"/>
              <a:t>      </a:t>
            </a:r>
            <a:r>
              <a:rPr lang="zh-CN" altLang="en-US" sz="1800" b="1" dirty="0">
                <a:solidFill>
                  <a:srgbClr val="FF0000"/>
                </a:solidFill>
              </a:rPr>
              <a:t>元稹（</a:t>
            </a:r>
            <a:r>
              <a:rPr lang="en-US" altLang="x-none" sz="1800" b="1" dirty="0">
                <a:solidFill>
                  <a:srgbClr val="FF0000"/>
                </a:solidFill>
              </a:rPr>
              <a:t>779</a:t>
            </a:r>
            <a:r>
              <a:rPr lang="zh-CN" altLang="en-US" sz="1800" b="1" dirty="0">
                <a:solidFill>
                  <a:srgbClr val="FF0000"/>
                </a:solidFill>
              </a:rPr>
              <a:t>－</a:t>
            </a:r>
            <a:r>
              <a:rPr lang="en-US" altLang="x-none" sz="1800" b="1" dirty="0">
                <a:solidFill>
                  <a:srgbClr val="FF0000"/>
                </a:solidFill>
              </a:rPr>
              <a:t>831</a:t>
            </a:r>
            <a:r>
              <a:rPr lang="zh-CN" altLang="en-US" sz="1800" b="1" dirty="0">
                <a:solidFill>
                  <a:srgbClr val="FF0000"/>
                </a:solidFill>
              </a:rPr>
              <a:t>），字微之，河内（今河南洛阳附近）人</a:t>
            </a:r>
            <a:r>
              <a:rPr lang="zh-CN" altLang="en-US" sz="1800" b="1" dirty="0"/>
              <a:t>。幼年丧父，家境贫寒。十五岁明经及第，授校书郎，后又官监察御史，因得罪宦官遭到贬谪。穆宗登基，官职不断升迁。长怯邺年（</a:t>
            </a:r>
            <a:r>
              <a:rPr lang="en-US" altLang="x-none" sz="1800" b="1" dirty="0"/>
              <a:t>822</a:t>
            </a:r>
            <a:r>
              <a:rPr lang="zh-CN" altLang="en-US" sz="1800" b="1" dirty="0"/>
              <a:t>），和裴度一同拜相，不久出为同州刺史，最后任武昌军节度使，卒于任所。</a:t>
            </a:r>
            <a:br>
              <a:rPr lang="zh-CN" altLang="en-US" sz="1800" b="1" dirty="0"/>
            </a:br>
            <a:r>
              <a:rPr lang="zh-CN" altLang="en-US" sz="1800" b="1" dirty="0"/>
              <a:t>　　</a:t>
            </a:r>
            <a:r>
              <a:rPr lang="zh-CN" altLang="en-US" sz="1800" b="1" dirty="0">
                <a:solidFill>
                  <a:srgbClr val="FF0000"/>
                </a:solidFill>
              </a:rPr>
              <a:t>元稹和白居易关系最深，两人终身为莫逆之交，当时和后世都并称为</a:t>
            </a:r>
            <a:r>
              <a:rPr lang="en-US" altLang="x-none" sz="1800" b="1" dirty="0">
                <a:solidFill>
                  <a:srgbClr val="FF0000"/>
                </a:solidFill>
              </a:rPr>
              <a:t>"</a:t>
            </a:r>
            <a:r>
              <a:rPr lang="zh-CN" altLang="en-US" sz="1800" b="1" dirty="0">
                <a:solidFill>
                  <a:srgbClr val="FF0000"/>
                </a:solidFill>
              </a:rPr>
              <a:t>元白</a:t>
            </a:r>
            <a:r>
              <a:rPr lang="en-US" altLang="x-none" sz="1800" b="1" dirty="0">
                <a:solidFill>
                  <a:srgbClr val="FF0000"/>
                </a:solidFill>
              </a:rPr>
              <a:t>"</a:t>
            </a:r>
            <a:r>
              <a:rPr lang="zh-CN" altLang="en-US" sz="1800" b="1" dirty="0"/>
              <a:t>。他大力提倡「新乐府」，文学见解和白居易几乎一样。元稹的</a:t>
            </a:r>
            <a:r>
              <a:rPr lang="en-US" altLang="x-none" sz="1800" b="1" dirty="0"/>
              <a:t>《</a:t>
            </a:r>
            <a:r>
              <a:rPr lang="zh-CN" altLang="en-US" sz="1800" b="1" dirty="0"/>
              <a:t>乐府古题序</a:t>
            </a:r>
            <a:r>
              <a:rPr lang="en-US" altLang="x-none" sz="1800" b="1" dirty="0"/>
              <a:t>》</a:t>
            </a:r>
            <a:r>
              <a:rPr lang="zh-CN" altLang="en-US" sz="1800" b="1" dirty="0"/>
              <a:t>和白居易的</a:t>
            </a:r>
            <a:r>
              <a:rPr lang="en-US" altLang="x-none" sz="1800" b="1" dirty="0"/>
              <a:t>《</a:t>
            </a:r>
            <a:r>
              <a:rPr lang="zh-CN" altLang="en-US" sz="1800" b="1" dirty="0"/>
              <a:t>与元九书</a:t>
            </a:r>
            <a:r>
              <a:rPr lang="en-US" altLang="x-none" sz="1800" b="1" dirty="0"/>
              <a:t>》</a:t>
            </a:r>
            <a:r>
              <a:rPr lang="zh-CN" altLang="en-US" sz="1800" b="1" dirty="0"/>
              <a:t>可以看作是九世纪初诗歌写实主义运动的宣言。</a:t>
            </a:r>
            <a:br>
              <a:rPr lang="zh-CN" altLang="en-US" sz="1800" b="1" dirty="0"/>
            </a:br>
            <a:r>
              <a:rPr lang="zh-CN" altLang="en-US" sz="1800" b="1" dirty="0"/>
              <a:t>　　他的诗歌创作在描绘现实的深度和广度上都不及白居易。语意有时晦涩，不像白居易的舒徐畅达，曲尽情事。但他同样在沿用旧体诗时，有自创新题的优秀之作，特别是叙事诗，有所创新，大多布局完整，描写细致。有些抒情诗也写得精警动人。所以白居易戏称，元稹是他的「文友诗敌」。</a:t>
            </a:r>
            <a:r>
              <a:rPr lang="zh-CN" altLang="en-US" sz="1800" b="1" dirty="0">
                <a:solidFill>
                  <a:srgbClr val="FF0000"/>
                </a:solidFill>
              </a:rPr>
              <a:t>有</a:t>
            </a:r>
            <a:r>
              <a:rPr lang="en-US" altLang="x-none" sz="1800" b="1" dirty="0">
                <a:solidFill>
                  <a:srgbClr val="FF0000"/>
                </a:solidFill>
              </a:rPr>
              <a:t>《</a:t>
            </a:r>
            <a:r>
              <a:rPr lang="zh-CN" altLang="en-US" sz="1800" b="1" dirty="0">
                <a:solidFill>
                  <a:srgbClr val="FF0000"/>
                </a:solidFill>
              </a:rPr>
              <a:t>元氏长庆集</a:t>
            </a:r>
            <a:r>
              <a:rPr lang="en-US" altLang="x-none" sz="1800" b="1" dirty="0">
                <a:solidFill>
                  <a:srgbClr val="FF0000"/>
                </a:solidFill>
              </a:rPr>
              <a:t>》</a:t>
            </a:r>
            <a:r>
              <a:rPr lang="zh-CN" altLang="en-US" sz="1800" b="1" dirty="0">
                <a:solidFill>
                  <a:srgbClr val="FF0000"/>
                </a:solidFill>
              </a:rPr>
              <a:t>六十卷，补遗六卷</a:t>
            </a:r>
            <a:r>
              <a:rPr lang="zh-CN" altLang="en-US" sz="1800" b="1" dirty="0"/>
              <a:t>。</a:t>
            </a:r>
            <a:endParaRPr lang="zh-CN" altLang="en-US" sz="1800" b="1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0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0">
                                            <p:txEl>
                                              <p:charRg st="0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80">
                                            <p:txEl>
                                              <p:charRg st="0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>
          <a:xfrm>
            <a:off x="1524000" y="762000"/>
            <a:ext cx="2819400" cy="533400"/>
          </a:xfrm>
        </p:spPr>
        <p:txBody>
          <a:bodyPr wrap="square" anchor="b">
            <a:normAutofit fontScale="90000"/>
          </a:bodyPr>
          <a:p>
            <a:pPr lvl="0" algn="l"/>
            <a:r>
              <a:rPr lang="zh-CN" altLang="en-US" sz="4000" b="1">
                <a:solidFill>
                  <a:srgbClr val="FF0000"/>
                </a:solidFill>
                <a:ea typeface="隶书" pitchFamily="1" charset="-122"/>
              </a:rPr>
              <a:t>写作背景</a:t>
            </a:r>
            <a:endParaRPr lang="zh-CN" altLang="en-US" sz="4000" b="1">
              <a:solidFill>
                <a:srgbClr val="FF0000"/>
              </a:solidFill>
              <a:ea typeface="隶书" pitchFamily="1" charset="-122"/>
            </a:endParaRPr>
          </a:p>
        </p:txBody>
      </p:sp>
      <p:sp>
        <p:nvSpPr>
          <p:cNvPr id="51203" name="Rectangle 3"/>
          <p:cNvSpPr>
            <a:spLocks noGrp="1"/>
          </p:cNvSpPr>
          <p:nvPr>
            <p:ph/>
          </p:nvPr>
        </p:nvSpPr>
        <p:spPr>
          <a:xfrm>
            <a:off x="2057400" y="1752600"/>
            <a:ext cx="8077200" cy="4495800"/>
          </a:xfrm>
        </p:spPr>
        <p:txBody>
          <a:bodyPr wrap="square" anchor="t">
            <a:normAutofit lnSpcReduction="10000"/>
          </a:bodyPr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itchFamily="2" charset="0"/>
              </a:rPr>
              <a:t>元稹和白居易有很深的友谊。</a:t>
            </a:r>
            <a:endParaRPr lang="zh-CN" altLang="en-US" sz="2800" b="1" dirty="0">
              <a:latin typeface="Times New Roman" pitchFamily="2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itchFamily="2" charset="0"/>
              </a:rPr>
              <a:t>元和五年（</a:t>
            </a:r>
            <a:r>
              <a:rPr lang="en-US" altLang="x-none" sz="2800" b="1" dirty="0"/>
              <a:t>810</a:t>
            </a:r>
            <a:r>
              <a:rPr lang="zh-CN" altLang="en-US" sz="2800" b="1" dirty="0">
                <a:latin typeface="Times New Roman" pitchFamily="2" charset="0"/>
              </a:rPr>
              <a:t>），元稹因弹劾和惩治不法官吏，同宦官刘士元冲突，被贬为江陵士曹参军，后来又改授通州（州治在今四川达县）司马。</a:t>
            </a:r>
            <a:endParaRPr lang="zh-CN" altLang="en-US" sz="2800" b="1" dirty="0">
              <a:latin typeface="Times New Roman" pitchFamily="2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itchFamily="2" charset="0"/>
              </a:rPr>
              <a:t>元和十年，白居易上书，请捕刺杀宰相武元衡的凶手，结果得罪权贵，被贬为江洲司马。</a:t>
            </a:r>
            <a:endParaRPr lang="zh-CN" altLang="en-US" sz="2800" b="1" dirty="0">
              <a:latin typeface="Times New Roman" pitchFamily="2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itchFamily="2" charset="0"/>
              </a:rPr>
              <a:t>这首诗，就是元稹在通州听到白居易被贬的消息时写的。</a:t>
            </a:r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charRg st="1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charRg st="1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charRg st="7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charRg st="7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1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03">
                                            <p:txEl>
                                              <p:charRg st="11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03">
                                            <p:txEl>
                                              <p:charRg st="11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1"/>
          <p:cNvSpPr txBox="1"/>
          <p:nvPr/>
        </p:nvSpPr>
        <p:spPr>
          <a:xfrm>
            <a:off x="1847850" y="1052513"/>
            <a:ext cx="8515350" cy="49072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dirty="0">
                <a:latin typeface="Arial" charset="0"/>
                <a:ea typeface="宋体" charset="-122"/>
              </a:rPr>
              <a:t>达州元九登高节</a:t>
            </a:r>
            <a:endParaRPr lang="zh-CN" altLang="en-US" dirty="0">
              <a:latin typeface="Arial" charset="0"/>
              <a:ea typeface="宋体" charset="-122"/>
            </a:endParaRPr>
          </a:p>
          <a:p>
            <a:pPr lvl="0"/>
            <a:endParaRPr lang="zh-CN" altLang="en-US" dirty="0">
              <a:latin typeface="Arial" charset="0"/>
              <a:ea typeface="宋体" charset="-122"/>
            </a:endParaRPr>
          </a:p>
          <a:p>
            <a:pPr lvl="0"/>
            <a:r>
              <a:rPr lang="zh-CN" altLang="en-US" sz="2800" dirty="0">
                <a:latin typeface="Arial" charset="0"/>
                <a:ea typeface="宋体" charset="-122"/>
              </a:rPr>
              <a:t>元稹被贬谪通州(今达州)任司马，初到任时，通州:"人稀地僻、蛇虫当道"，元稹励精图治，清正廉洁，政绩斐然，为当地百姓干了不少好事。公元818年元稹调任河南，民众便于正月初九元稹离任当天，全城父老登上城南翠屏山和城北凤凰山，万民送别，依依不舍。达州从此留下了"元九"登高的传统习俗。每年元月初九这一天，达城万人空巷，男女老幼竞往城外登山，登高远望，纪念这位好官，而且风雨无阻，不达山顶绝不罢休，一直延续今日。人们借此登高眺远，祭天祈福，期待一扫去岁颓势，迎来新年万事畅达。</a:t>
            </a:r>
            <a:endParaRPr lang="zh-CN" altLang="en-US" sz="2800" dirty="0">
              <a:latin typeface="Arial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-36195"/>
            <a:ext cx="12307570" cy="69653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 Box 2"/>
          <p:cNvSpPr txBox="1"/>
          <p:nvPr/>
        </p:nvSpPr>
        <p:spPr>
          <a:xfrm>
            <a:off x="5448300" y="117475"/>
            <a:ext cx="5080000" cy="52095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x-none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白居易（</a:t>
            </a:r>
            <a:r>
              <a:rPr lang="en-US" altLang="x-none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772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－</a:t>
            </a:r>
            <a:r>
              <a:rPr lang="en-US" altLang="x-none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846 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），字乐天</a:t>
            </a:r>
            <a:r>
              <a:rPr lang="zh-CN" altLang="en-US" sz="2800" dirty="0">
                <a:latin typeface="Times New Roman" pitchFamily="2" charset="0"/>
                <a:ea typeface="宋体" charset="-122"/>
              </a:rPr>
              <a:t>，太原（今属山西）人。唐德宗朝进士，元和三年（</a:t>
            </a:r>
            <a:r>
              <a:rPr lang="en-US" altLang="x-none" sz="2800" dirty="0">
                <a:latin typeface="Times New Roman" pitchFamily="2" charset="0"/>
                <a:ea typeface="宋体" charset="-122"/>
              </a:rPr>
              <a:t>808</a:t>
            </a:r>
            <a:r>
              <a:rPr lang="zh-CN" altLang="en-US" sz="2800" dirty="0">
                <a:latin typeface="Times New Roman" pitchFamily="2" charset="0"/>
                <a:ea typeface="宋体" charset="-122"/>
              </a:rPr>
              <a:t>）拜左拾遗，后贬江州（江西）司马，移忠州（四川）刺史，又为苏州（江苏）、同州（陕西大荔）刺史。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晚居洛阳，自号醉吟先生、香山居士。</a:t>
            </a:r>
            <a:r>
              <a:rPr lang="zh-CN" altLang="en-US" sz="2800" dirty="0">
                <a:latin typeface="Times New Roman" pitchFamily="2" charset="0"/>
                <a:ea typeface="宋体" charset="-122"/>
              </a:rPr>
              <a:t>其诗政治倾向鲜明，重讽喻，尚坦易，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2" charset="0"/>
                <a:ea typeface="宋体" charset="-122"/>
              </a:rPr>
              <a:t>为中唐大家。</a:t>
            </a:r>
            <a:endParaRPr lang="en-US" altLang="x-none" sz="2800" dirty="0">
              <a:solidFill>
                <a:srgbClr val="FF0000"/>
              </a:solidFill>
              <a:latin typeface="Times New Roman" pitchFamily="2" charset="0"/>
              <a:ea typeface="宋体" charset="-122"/>
            </a:endParaRPr>
          </a:p>
        </p:txBody>
      </p:sp>
      <p:pic>
        <p:nvPicPr>
          <p:cNvPr id="54275" name="Picture 4" descr="C:\My Documents\139m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539875"/>
            <a:ext cx="3810000" cy="53181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4276" name="Text Box 5"/>
          <p:cNvSpPr txBox="1"/>
          <p:nvPr/>
        </p:nvSpPr>
        <p:spPr>
          <a:xfrm>
            <a:off x="1524000" y="685800"/>
            <a:ext cx="3581400" cy="74358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Times New Roman" pitchFamily="2" charset="0"/>
                <a:ea typeface="隶书" pitchFamily="1" charset="-122"/>
              </a:rPr>
              <a:t>乐天简介</a:t>
            </a:r>
            <a:endParaRPr lang="zh-CN" altLang="en-US" sz="4000" dirty="0">
              <a:solidFill>
                <a:schemeClr val="tx2"/>
              </a:solidFill>
              <a:latin typeface="Times New Roman" pitchFamily="2" charset="0"/>
              <a:ea typeface="隶书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524000" y="838200"/>
            <a:ext cx="4114800" cy="533400"/>
          </a:xfrm>
        </p:spPr>
        <p:txBody>
          <a:bodyPr wrap="square" anchor="b">
            <a:normAutofit fontScale="90000"/>
          </a:bodyPr>
          <a:p>
            <a:pPr lvl="0" algn="l"/>
            <a:r>
              <a:rPr lang="zh-CN" altLang="en-US" sz="3600" b="1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残灯无焰影幢幢</a:t>
            </a:r>
            <a:endParaRPr lang="zh-CN" altLang="en-US" sz="3600" b="1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/>
          </p:nvPr>
        </p:nvSpPr>
        <p:spPr/>
        <p:txBody>
          <a:bodyPr wrap="square" anchor="t"/>
          <a:p>
            <a:pPr lvl="0">
              <a:lnSpc>
                <a:spcPct val="120000"/>
              </a:lnSpc>
            </a:pPr>
            <a:r>
              <a:rPr lang="zh-CN" altLang="en-US" b="1" dirty="0">
                <a:latin typeface="Times New Roman" pitchFamily="2" charset="0"/>
              </a:rPr>
              <a:t>元稹贬谪他乡，又身患重病，心境本来就不佳。现在忽然听到挚友也蒙冤被贬，内心更是极度震惊，万般怨苦，满腹愁思一齐涌上心头。以这种悲凉的心境观景，一切景物也都变得阴沉昏暗了。于是，看到“灯”，觉得是失去光焰的“残灯”；连灯的阴影，也变成了“幢幢”</a:t>
            </a:r>
            <a:r>
              <a:rPr lang="en-US" altLang="x-none" b="1" dirty="0">
                <a:latin typeface="Times New Roman" pitchFamily="2" charset="0"/>
              </a:rPr>
              <a:t>──</a:t>
            </a:r>
            <a:r>
              <a:rPr lang="zh-CN" altLang="en-US" b="1" dirty="0">
                <a:latin typeface="Times New Roman" pitchFamily="2" charset="0"/>
              </a:rPr>
              <a:t>昏暗的摇曳不定的样子。</a:t>
            </a:r>
            <a:endParaRPr lang="zh-CN" altLang="en-US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32"/>
</p:tagLst>
</file>

<file path=ppt/tags/tag10.xml><?xml version="1.0" encoding="utf-8"?>
<p:tagLst xmlns:p="http://schemas.openxmlformats.org/presentationml/2006/main">
  <p:tag name="KSO_WM_TEMPLATE_CATEGORY" val="custom"/>
  <p:tag name="KSO_WM_TEMPLATE_INDEX" val="160432"/>
</p:tagLst>
</file>

<file path=ppt/tags/tag11.xml><?xml version="1.0" encoding="utf-8"?>
<p:tagLst xmlns:p="http://schemas.openxmlformats.org/presentationml/2006/main">
  <p:tag name="KSO_WM_TEMPLATE_CATEGORY" val="custom"/>
  <p:tag name="KSO_WM_TEMPLATE_INDEX" val="160432"/>
</p:tagLst>
</file>

<file path=ppt/tags/tag12.xml><?xml version="1.0" encoding="utf-8"?>
<p:tagLst xmlns:p="http://schemas.openxmlformats.org/presentationml/2006/main">
  <p:tag name="KSO_WM_TEMPLATE_CATEGORY" val="custom"/>
  <p:tag name="KSO_WM_TEMPLATE_INDEX" val="160432"/>
</p:tagLst>
</file>

<file path=ppt/tags/tag13.xml><?xml version="1.0" encoding="utf-8"?>
<p:tagLst xmlns:p="http://schemas.openxmlformats.org/presentationml/2006/main">
  <p:tag name="KSO_WM_TEMPLATE_CATEGORY" val="custom"/>
  <p:tag name="KSO_WM_TEMPLATE_INDEX" val="160432"/>
</p:tagLst>
</file>

<file path=ppt/tags/tag14.xml><?xml version="1.0" encoding="utf-8"?>
<p:tagLst xmlns:p="http://schemas.openxmlformats.org/presentationml/2006/main">
  <p:tag name="KSO_WM_TEMPLATE_CATEGORY" val="custom"/>
  <p:tag name="KSO_WM_TEMPLATE_INDEX" val="160432"/>
</p:tagLst>
</file>

<file path=ppt/tags/tag15.xml><?xml version="1.0" encoding="utf-8"?>
<p:tagLst xmlns:p="http://schemas.openxmlformats.org/presentationml/2006/main">
  <p:tag name="KSO_WM_TEMPLATE_CATEGORY" val="custom"/>
  <p:tag name="KSO_WM_TEMPLATE_INDEX" val="160432"/>
</p:tagLst>
</file>

<file path=ppt/tags/tag16.xml><?xml version="1.0" encoding="utf-8"?>
<p:tagLst xmlns:p="http://schemas.openxmlformats.org/presentationml/2006/main">
  <p:tag name="KSO_WM_TEMPLATE_CATEGORY" val="custom"/>
  <p:tag name="KSO_WM_TEMPLATE_INDEX" val="160432"/>
</p:tagLst>
</file>

<file path=ppt/tags/tag17.xml><?xml version="1.0" encoding="utf-8"?>
<p:tagLst xmlns:p="http://schemas.openxmlformats.org/presentationml/2006/main">
  <p:tag name="KSO_WM_TEMPLATE_CATEGORY" val="custom"/>
  <p:tag name="KSO_WM_TEMPLATE_INDEX" val="160432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32"/>
</p:tagLst>
</file>

<file path=ppt/tags/tag3.xml><?xml version="1.0" encoding="utf-8"?>
<p:tagLst xmlns:p="http://schemas.openxmlformats.org/presentationml/2006/main">
  <p:tag name="KSO_WM_TEMPLATE_CATEGORY" val="custom"/>
  <p:tag name="KSO_WM_TEMPLATE_INDEX" val="160432"/>
</p:tagLst>
</file>

<file path=ppt/tags/tag4.xml><?xml version="1.0" encoding="utf-8"?>
<p:tagLst xmlns:p="http://schemas.openxmlformats.org/presentationml/2006/main">
  <p:tag name="KSO_WM_TEMPLATE_CATEGORY" val="custom"/>
  <p:tag name="KSO_WM_TEMPLATE_INDEX" val="160432"/>
</p:tagLst>
</file>

<file path=ppt/tags/tag5.xml><?xml version="1.0" encoding="utf-8"?>
<p:tagLst xmlns:p="http://schemas.openxmlformats.org/presentationml/2006/main">
  <p:tag name="KSO_WM_TEMPLATE_CATEGORY" val="custom"/>
  <p:tag name="KSO_WM_TEMPLATE_INDEX" val="160432"/>
</p:tagLst>
</file>

<file path=ppt/tags/tag6.xml><?xml version="1.0" encoding="utf-8"?>
<p:tagLst xmlns:p="http://schemas.openxmlformats.org/presentationml/2006/main">
  <p:tag name="KSO_WM_TEMPLATE_CATEGORY" val="custom"/>
  <p:tag name="KSO_WM_TEMPLATE_INDEX" val="160432"/>
</p:tagLst>
</file>

<file path=ppt/tags/tag7.xml><?xml version="1.0" encoding="utf-8"?>
<p:tagLst xmlns:p="http://schemas.openxmlformats.org/presentationml/2006/main">
  <p:tag name="KSO_WM_TEMPLATE_CATEGORY" val="custom"/>
  <p:tag name="KSO_WM_TEMPLATE_INDEX" val="160432"/>
</p:tagLst>
</file>

<file path=ppt/tags/tag8.xml><?xml version="1.0" encoding="utf-8"?>
<p:tagLst xmlns:p="http://schemas.openxmlformats.org/presentationml/2006/main">
  <p:tag name="KSO_WM_TEMPLATE_CATEGORY" val="custom"/>
  <p:tag name="KSO_WM_TEMPLATE_INDEX" val="160432"/>
</p:tagLst>
</file>

<file path=ppt/tags/tag9.xml><?xml version="1.0" encoding="utf-8"?>
<p:tagLst xmlns:p="http://schemas.openxmlformats.org/presentationml/2006/main">
  <p:tag name="KSO_WM_TEMPLATE_CATEGORY" val="custom"/>
  <p:tag name="KSO_WM_TEMPLATE_INDEX" val="160432"/>
</p:tagLst>
</file>

<file path=ppt/theme/theme1.xml><?xml version="1.0" encoding="utf-8"?>
<a:theme xmlns:a="http://schemas.openxmlformats.org/drawingml/2006/main" name="A000120141119A01PPBG">
  <a:themeElements>
    <a:clrScheme name="148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FFB549"/>
      </a:accent1>
      <a:accent2>
        <a:srgbClr val="ED8E2F"/>
      </a:accent2>
      <a:accent3>
        <a:srgbClr val="55A3DE"/>
      </a:accent3>
      <a:accent4>
        <a:srgbClr val="00B0F0"/>
      </a:accent4>
      <a:accent5>
        <a:srgbClr val="C9C457"/>
      </a:accent5>
      <a:accent6>
        <a:srgbClr val="C00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2548</Words>
  <Application>Kingsoft Office WPP</Application>
  <PresentationFormat/>
  <Paragraphs>73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A000120141119A01PPBG</vt:lpstr>
      <vt:lpstr>闻乐天 左降江州司马</vt:lpstr>
      <vt:lpstr>PowerPoint 演示文稿</vt:lpstr>
      <vt:lpstr>PowerPoint 演示文稿</vt:lpstr>
      <vt:lpstr>元稹简介 </vt:lpstr>
      <vt:lpstr>写作背景</vt:lpstr>
      <vt:lpstr>PowerPoint 演示文稿</vt:lpstr>
      <vt:lpstr>PowerPoint 演示文稿</vt:lpstr>
      <vt:lpstr>PowerPoint 演示文稿</vt:lpstr>
      <vt:lpstr>残灯无焰影幢幢</vt:lpstr>
      <vt:lpstr>垂死病中惊坐起</vt:lpstr>
      <vt:lpstr>PowerPoint 演示文稿</vt:lpstr>
      <vt:lpstr>暗风吹雨入寒窗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2016-07-03T15:40:14Z</dcterms:created>
  <dcterms:modified xsi:type="dcterms:W3CDTF">2016-07-03T15:45:52Z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