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950" r:id="rId2"/>
    <p:sldId id="949" r:id="rId3"/>
    <p:sldId id="979" r:id="rId4"/>
    <p:sldId id="825" r:id="rId5"/>
    <p:sldId id="920" r:id="rId6"/>
    <p:sldId id="921" r:id="rId7"/>
    <p:sldId id="922" r:id="rId8"/>
    <p:sldId id="981" r:id="rId9"/>
    <p:sldId id="1055" r:id="rId10"/>
    <p:sldId id="1078" r:id="rId11"/>
    <p:sldId id="1079" r:id="rId12"/>
    <p:sldId id="1080" r:id="rId13"/>
    <p:sldId id="1081" r:id="rId14"/>
    <p:sldId id="1082" r:id="rId15"/>
    <p:sldId id="1083" r:id="rId16"/>
    <p:sldId id="1084" r:id="rId17"/>
    <p:sldId id="1085" r:id="rId18"/>
    <p:sldId id="1086" r:id="rId19"/>
    <p:sldId id="1087" r:id="rId20"/>
    <p:sldId id="1088" r:id="rId21"/>
    <p:sldId id="1089" r:id="rId22"/>
    <p:sldId id="1090" r:id="rId23"/>
    <p:sldId id="1091" r:id="rId24"/>
    <p:sldId id="1092" r:id="rId25"/>
    <p:sldId id="1093" r:id="rId26"/>
    <p:sldId id="1094" r:id="rId27"/>
    <p:sldId id="1095" r:id="rId28"/>
    <p:sldId id="1096" r:id="rId29"/>
    <p:sldId id="1097" r:id="rId30"/>
    <p:sldId id="1099" r:id="rId31"/>
    <p:sldId id="1100" r:id="rId32"/>
    <p:sldId id="1101" r:id="rId33"/>
    <p:sldId id="1102" r:id="rId34"/>
    <p:sldId id="1104" r:id="rId35"/>
    <p:sldId id="978" r:id="rId36"/>
    <p:sldId id="992" r:id="rId37"/>
    <p:sldId id="993" r:id="rId38"/>
    <p:sldId id="994" r:id="rId39"/>
    <p:sldId id="1105" r:id="rId40"/>
    <p:sldId id="1106" r:id="rId41"/>
    <p:sldId id="1107" r:id="rId42"/>
    <p:sldId id="1108" r:id="rId43"/>
    <p:sldId id="998" r:id="rId44"/>
    <p:sldId id="1058" r:id="rId45"/>
    <p:sldId id="1059" r:id="rId46"/>
    <p:sldId id="1060" r:id="rId47"/>
    <p:sldId id="1061" r:id="rId48"/>
    <p:sldId id="977" r:id="rId49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14AC"/>
    <a:srgbClr val="00CCFF"/>
    <a:srgbClr val="0510EB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6" autoAdjust="0"/>
    <p:restoredTop sz="98709" autoAdjust="0"/>
  </p:normalViewPr>
  <p:slideViewPr>
    <p:cSldViewPr>
      <p:cViewPr>
        <p:scale>
          <a:sx n="100" d="100"/>
          <a:sy n="100" d="100"/>
        </p:scale>
        <p:origin x="-846" y="-372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65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.12\timg (9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12287"/>
          <a:stretch/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7" name="标题 2"/>
          <p:cNvSpPr txBox="1">
            <a:spLocks/>
          </p:cNvSpPr>
          <p:nvPr/>
        </p:nvSpPr>
        <p:spPr>
          <a:xfrm>
            <a:off x="2954821" y="3842792"/>
            <a:ext cx="9261065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zh-CN" altLang="zh-CN" sz="3800" kern="100" dirty="0">
                <a:latin typeface="Times New Roman"/>
                <a:ea typeface="微软雅黑" pitchFamily="34" charset="-122"/>
              </a:rPr>
              <a:t>核心突破四　赏析表达技巧</a:t>
            </a:r>
          </a:p>
          <a:p>
            <a:pPr algn="r"/>
            <a:r>
              <a:rPr lang="en-US" altLang="zh-CN" sz="3200" kern="100" dirty="0" smtClean="0">
                <a:latin typeface="Times New Roman"/>
                <a:ea typeface="华文细黑"/>
              </a:rPr>
              <a:t>——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答准技巧，夸尽效果</a:t>
            </a:r>
          </a:p>
        </p:txBody>
      </p:sp>
      <p:sp>
        <p:nvSpPr>
          <p:cNvPr id="10" name="矩形 9"/>
          <p:cNvSpPr/>
          <p:nvPr/>
        </p:nvSpPr>
        <p:spPr>
          <a:xfrm>
            <a:off x="162674" y="4040491"/>
            <a:ext cx="1107996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二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章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defTabSz="914400">
              <a:spcBef>
                <a:spcPct val="2000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专题三</a:t>
            </a: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10812" y="594912"/>
            <a:ext cx="11374157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二、表现手法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表现手法这个概念有广义和狭义之分。狭义的只指象征、托物言志、衬托、对比、抑扬、虚实结合、以小见大等手法，广义的包括修辞手法。高考卷一般使用狭义的概念。如需要，可按先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的步骤思考，即先考虑狭义的手法，再考虑修辞手法。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常见的表现手法及其表达效果如下：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象征：通过某一具体事物来表现与之有某种联系的概念、思想感情。引申事理，形象而含蓄，耐人寻味。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8600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10812" y="594912"/>
            <a:ext cx="11374157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抑扬：在变化的反差中突出事物，两相对照，形成起伏之势，给读者以强烈印象，增强作品的艺术效果。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托物言志：假托某种具体事物来表达作者特定的主张或哲理。把要抒发的感情、阐发的思想借助于对某事物或物品的描摹议论含蓄地表达出来，能给人留下思考的余地和想象的空间。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白描：不设喻，少修饰，不用华丽的辞藻，以最经济、最俭省的笔墨勾勒出鲜明生动的形象。它往往寥寥几笔就能起到突出事物神韵的效果。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748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10812" y="477466"/>
            <a:ext cx="11374157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虚实结合：抓住重点，或以实衬虚，或以虚衬实，突出事物的本质特征，从而更鲜明地刻画人物的性格，凸现事物、景物的特点，更集中地揭示题旨。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借景抒情：通过对景物的描写来衬托作者或喜或悲的情感。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衬托或渲染：用渲染描绘某一事物来突出所要表现的事物的特点，营造氛围。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点面结合：叙写事件全过程是面，抓住某一特殊情节或细节是点，两者结合能反映出事物的全貌，又能突出重点，表达事件的普遍意义和特殊意义。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8747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07157" y="734676"/>
            <a:ext cx="11039646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以小见大：抓住最能体现大主题、看似平凡细小却包含典型意义和生命哲理的小事件来叙写。感人且具有社会意义。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联想想象：联想与想象经常在一起使用，可以使文章内容更为丰富，形象更丰满、生动，增强文章的艺术表现力。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动静结合：以动衬静，以静衬动，起烘托作用，相得益彰。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对比：突出事物特点，使形象鲜明。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0326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8949" y="848114"/>
            <a:ext cx="11499437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280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南国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秋，当然是也有它的特异的地方的，譬如廿四桥的明月，钱塘江的秋潮，普陀山的凉雾，荔枝湾的残荷等等，可是色彩不浓，回味不永。比起北国的秋来，正像是黄酒之与白干，稀饭之与馍馍，鲈鱼之与大蟹，黄犬之与骆驼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节选自郁达夫《故都的秋》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请赏析该段文字的表现手法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" y="189434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教材助解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358949" y="4779979"/>
            <a:ext cx="11499437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该段运用了对比、比喻、排比的表现手法，突出了北国之秋的色浓味永。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3111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2444" y="664409"/>
            <a:ext cx="11385581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忽然有一种自私的念头触动了我。我从破碎的窗口伸出手去，把两枝浆液丰富的柔条牵进我的屋子里来，叫它伸长到我的书案上，让绿色和我更接近，更亲密。我拿绿色来装饰我这简陋的房间，装饰我过于抑郁的心情。我要借绿色来比喻葱茏的爱和幸福，我要借绿色来比喻猗郁的年华。我囚住这绿色如同幽囚一只小鸟，要它为我作无声的歌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437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节选自陆蠡《囚绿记》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3760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2598" y="546678"/>
            <a:ext cx="863969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请赏析该段的表现手法。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622598" y="1311619"/>
            <a:ext cx="1094132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该段综合运用了拟人、比喻、象征、想象和化虚为实等表现手法，赋予绿色以生命、爱和幸福的象征意义，表达了作者对绿色的赞美和挚爱之情。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4221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2444" y="592401"/>
            <a:ext cx="11385581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三、表达方式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散文所用的表达方式很多，如记叙、描写、议论、抒情等，重点是记叙和描写两种。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记叙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记叙是写作中最基本、最常见的一种表达方式，是作者通过一般性的陈述，介绍、交代人物、事件的发展变化以及场景、空间的转换过程的表达方法。主要包括以下内容：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1289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615960"/>
              </p:ext>
            </p:extLst>
          </p:nvPr>
        </p:nvGraphicFramePr>
        <p:xfrm>
          <a:off x="560117" y="251917"/>
          <a:ext cx="11089229" cy="6400800"/>
        </p:xfrm>
        <a:graphic>
          <a:graphicData uri="http://schemas.openxmlformats.org/drawingml/2006/table">
            <a:tbl>
              <a:tblPr/>
              <a:tblGrid>
                <a:gridCol w="1512166"/>
                <a:gridCol w="1728192"/>
                <a:gridCol w="7848871"/>
              </a:tblGrid>
              <a:tr h="30183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鉴赏角度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分类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673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记叙角度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第一人称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叙述亲切自然，便于直接抒情，能自由地表达思想感情，给读者以真实、生动之感。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367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第二人称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便于感情交流，有对话效果，增强文章的亲切感和感染力。用于物时，往往能产生拟人化效果。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21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第三人称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多用于叙事散文中，它不受时空限制，灵活自如，可以全面地反映生活。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29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记叙详略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详写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往往突出细节，渲染气氛，多用铺陈手法，突出中心。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9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略写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从侧面烘托中心。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448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717124"/>
              </p:ext>
            </p:extLst>
          </p:nvPr>
        </p:nvGraphicFramePr>
        <p:xfrm>
          <a:off x="507157" y="590560"/>
          <a:ext cx="11089229" cy="4567425"/>
        </p:xfrm>
        <a:graphic>
          <a:graphicData uri="http://schemas.openxmlformats.org/drawingml/2006/table">
            <a:tbl>
              <a:tblPr/>
              <a:tblGrid>
                <a:gridCol w="1512166"/>
                <a:gridCol w="1728192"/>
                <a:gridCol w="7848871"/>
              </a:tblGrid>
              <a:tr h="664621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记叙方法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顺叙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叙述有头有尾，条理清晰。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46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倒叙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造成悬念，增强文章的吸引力，使文章引人入胜。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462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插叙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对中心内容起补充、解释或衬托作用。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7356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补叙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补叙实际上是在叙述时，故意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藏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去若干片段，到后面适当的地方再把这些片段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亮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出来，使读者恍然大悟。通过这一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藏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一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“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亮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”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，造成叙事的波澜。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085" marR="80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71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>
            <a:off x="3326906" y="2971324"/>
            <a:ext cx="72061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hlinkClick r:id="rId2" action="ppaction://hlinksldjump"/>
          </p:cNvPr>
          <p:cNvSpPr txBox="1"/>
          <p:nvPr/>
        </p:nvSpPr>
        <p:spPr>
          <a:xfrm>
            <a:off x="3526388" y="2448104"/>
            <a:ext cx="6561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修辞手法</a:t>
            </a:r>
            <a:r>
              <a:rPr lang="en-US" altLang="zh-CN" sz="2400" b="1" kern="0" dirty="0" smtClean="0">
                <a:solidFill>
                  <a:srgbClr val="3114AC"/>
                </a:solidFill>
                <a:latin typeface="微软雅黑"/>
                <a:ea typeface="微软雅黑"/>
                <a:cs typeface="Times New Roman" pitchFamily="18" charset="0"/>
              </a:rPr>
              <a:t>·</a:t>
            </a:r>
            <a:r>
              <a:rPr lang="zh-CN" altLang="en-US" sz="2800" b="1" dirty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表现手法</a:t>
            </a:r>
            <a:r>
              <a:rPr lang="en-US" altLang="zh-CN" sz="2400" b="1" kern="0" dirty="0" smtClean="0">
                <a:solidFill>
                  <a:srgbClr val="3114AC"/>
                </a:solidFill>
                <a:latin typeface="微软雅黑"/>
                <a:ea typeface="微软雅黑"/>
                <a:cs typeface="Times New Roman" pitchFamily="18" charset="0"/>
              </a:rPr>
              <a:t>·</a:t>
            </a:r>
            <a:r>
              <a:rPr lang="zh-CN" altLang="en-US" sz="2800" b="1" kern="0" dirty="0" smtClean="0">
                <a:solidFill>
                  <a:srgbClr val="3114AC"/>
                </a:solidFill>
                <a:latin typeface="微软雅黑"/>
                <a:ea typeface="微软雅黑"/>
                <a:cs typeface="Times New Roman" pitchFamily="18" charset="0"/>
              </a:rPr>
              <a:t>表达方式</a:t>
            </a:r>
            <a:r>
              <a:rPr lang="en-US" altLang="zh-CN" sz="2400" b="1" kern="0" dirty="0" smtClean="0">
                <a:solidFill>
                  <a:srgbClr val="3114AC"/>
                </a:solidFill>
                <a:latin typeface="微软雅黑"/>
                <a:ea typeface="微软雅黑"/>
                <a:cs typeface="Times New Roman" pitchFamily="18" charset="0"/>
              </a:rPr>
              <a:t>·</a:t>
            </a:r>
            <a:r>
              <a:rPr lang="zh-CN" altLang="en-US" sz="2800" b="1" kern="0" dirty="0" smtClean="0">
                <a:solidFill>
                  <a:srgbClr val="3114AC"/>
                </a:solidFill>
                <a:latin typeface="微软雅黑"/>
                <a:ea typeface="微软雅黑"/>
                <a:cs typeface="Times New Roman" pitchFamily="18" charset="0"/>
              </a:rPr>
              <a:t>语言艺术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7" name="TextBox 36">
            <a:hlinkClick r:id="rId3" action="ppaction://hlinksldjump"/>
          </p:cNvPr>
          <p:cNvSpPr txBox="1"/>
          <p:nvPr/>
        </p:nvSpPr>
        <p:spPr>
          <a:xfrm>
            <a:off x="3526388" y="3556837"/>
            <a:ext cx="70651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技巧判断准确、全面，效果分析具体、实在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" name="Picture 5" descr="D:\图\大二轮\f63d7874a582bced68decc1bd584b79b.jpg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9" t="526" r="57697"/>
          <a:stretch/>
        </p:blipFill>
        <p:spPr bwMode="auto">
          <a:xfrm>
            <a:off x="0" y="1588"/>
            <a:ext cx="208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0"/>
            <a:ext cx="2088701" cy="523220"/>
          </a:xfrm>
          <a:prstGeom prst="rect">
            <a:avLst/>
          </a:prstGeom>
          <a:solidFill>
            <a:schemeClr val="tx2">
              <a:lumMod val="60000"/>
              <a:lumOff val="40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326906" y="4080057"/>
            <a:ext cx="72061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6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1351" y="631007"/>
            <a:ext cx="11272852" cy="6155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第一次去长白山，是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1995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年的夏天。也是从那时起，才知道岳桦是一种树的名字。那是一种只在长白山上才有的树。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那时的长白山，还没有进行旅游开发，没有什么所谓的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景点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许多人去长白山，只有一个目的，就是看天池。我们大概也是那个样子，所以一爬上汽车，人们的心和飞旋的车轮就达成高度的默契，一路盘旋而上，直奔峰顶。尽管一路上的好花、好树、好景层出不穷，但似乎都与我们无关。过后，当我重新翻阅那天的记忆时，除太阳未出时的美人松剪影和最后的那泓天池水还算清晰，中间大部分片段都是些红绿交错、模模糊糊的虚影，如一张张焦距没有对准的照片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0" y="189434"/>
            <a:ext cx="2062758" cy="5118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边练边</a:t>
            </a:r>
            <a:r>
              <a:rPr lang="zh-CN" altLang="zh-CN" sz="2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悟</a:t>
            </a:r>
            <a:endParaRPr lang="zh-CN" altLang="en-US" sz="2600" b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52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8949" y="117426"/>
            <a:ext cx="11499437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只有那些岳桦树对于我来说，却是一个意外，也是一个惊奇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节选自任林举《岳桦》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第二段中，作者在描写长白山之行时插入了一段事后的记忆。这样写有什么作用？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948" y="2753176"/>
            <a:ext cx="11499437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补充解释旅行中的印象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为下文描写岳桦做铺垫。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8948" y="4086337"/>
            <a:ext cx="11499437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考查某个情节的作用，应从两个方面作答：一是结构上，二是内容上。作者插入的长白山之行的回忆，突出了路上的匆匆与模糊，虚影多，实影少，但这并非是作者的本意所在，写虚是为了写实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为写岳桦做铺垫。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</p:spTree>
    <p:extLst>
      <p:ext uri="{BB962C8B-B14F-4D97-AF65-F5344CB8AC3E}">
        <p14:creationId xmlns:p14="http://schemas.microsoft.com/office/powerpoint/2010/main" val="90508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1351" y="333450"/>
            <a:ext cx="1127285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描写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描写就是用生动形象的语言，把人物的状态、动作，景物的性质、特征，环境的色彩、布局等具体地描绘出来，具体、形象、生动地再现客观事物，给人以身临其境的真实感。它是散文的主要表达技巧。根据描写对象的不同，描写大致可以分为人物描写、景物描写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人物描写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人物描写可分为正面描写和侧面描写。正面描写又可分为外貌描写、语言描写、行动描写和心理描写；侧面描写可以是次要人物烘托或环境烘托描写。人物描写的作用主要是突出人物形象。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5744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4091" y="847031"/>
            <a:ext cx="11385581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我记得清清楚楚，在一个风和日丽的下午，高等科楼上大教堂里坐满了听众，随后走进了一位短小精悍秃头顶宽下巴的人物，穿着肥大的长袍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步履稳健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风神潇洒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左右顾盼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光芒四射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这就是梁任公先生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。</a:t>
            </a:r>
          </a:p>
          <a:p>
            <a:pPr indent="714375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他走上讲台，打开他的讲稿，眼光向下面一扫，然后是他的极简短的开场白，一共只有两句，头一句是：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启超没有什么学问</a:t>
            </a:r>
            <a:r>
              <a:rPr lang="en-US" altLang="zh-CN" sz="2800" kern="100" dirty="0">
                <a:latin typeface="Times New Roman"/>
                <a:ea typeface="华文细黑"/>
              </a:rPr>
              <a:t>——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眼睛向上一翻，轻轻点一下头，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可是也有一点喽！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这样谦逊同时又这样自负的话是很难得听到的。他的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东官话是很够标准的，距离国语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远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" y="189434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教材助</a:t>
            </a:r>
            <a:r>
              <a:rPr lang="zh-CN" altLang="en-US" sz="2400" b="1" kern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解</a:t>
            </a:r>
            <a:r>
              <a:rPr lang="en-US" altLang="zh-CN" sz="2400" b="1" kern="0" dirty="0" smtClean="0">
                <a:solidFill>
                  <a:sysClr val="window" lastClr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endParaRPr lang="zh-CN" altLang="en-US" sz="2400" b="1" kern="0" dirty="0">
              <a:solidFill>
                <a:sysClr val="window" lastClr="FFFFFF"/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76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1351" y="117426"/>
            <a:ext cx="11272852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但是他的声音沉着而有力，有时又是宏亮而激亢，所以我们还是能听懂他的每一字，我们甚至想如果他说标准国语其效果可能反要差一些。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我记得他开头讲一首古诗，《箜篌引》：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公无渡河。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公竟渡河！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渡河而死；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其奈公何！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4375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这四句十六字，经他一朗诵，再经他一解释，活画出一出悲剧，其中有起承转合，有情节，有背景，有人物，有情感。我在听先生这篇讲演后二十余年，偶然获得机缘在茅津渡候船渡河。但见黄沙弥漫，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2852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9422" y="358492"/>
            <a:ext cx="11499437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滚滚，景象苍茫，不禁哀从中来，顿时忆起先生讲的这首古诗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节选自梁实秋《记梁任公先生的一次演讲》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节选文字运用了哪些描写技巧？有何效果？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9423" y="2346455"/>
            <a:ext cx="11499437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运用了正面描写与侧面描写相结合的技巧。正面描写有外貌描写、语言描写和细节描写；侧面描写主要是写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听众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坐满了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，以及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二十余年后还能记起那首古诗。多种描写手段综合运用，生动、逼真、传神地写出了梁启超的形象特点：稳健潇洒，开朗直爽，风趣幽默，才华横溢。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163236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1351" y="117426"/>
            <a:ext cx="1127285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</a:rPr>
              <a:t>(2)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景物描写</a:t>
            </a:r>
            <a:endParaRPr lang="zh-CN" altLang="zh-CN" sz="2800" b="1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541423"/>
              </p:ext>
            </p:extLst>
          </p:nvPr>
        </p:nvGraphicFramePr>
        <p:xfrm>
          <a:off x="569640" y="928564"/>
          <a:ext cx="11089232" cy="5183123"/>
        </p:xfrm>
        <a:graphic>
          <a:graphicData uri="http://schemas.openxmlformats.org/drawingml/2006/table">
            <a:tbl>
              <a:tblPr/>
              <a:tblGrid>
                <a:gridCol w="1584176"/>
                <a:gridCol w="1709142"/>
                <a:gridCol w="3763466"/>
                <a:gridCol w="4032448"/>
              </a:tblGrid>
              <a:tr h="3122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鉴赏角度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分类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作用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306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描写角度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感觉角度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视觉、听觉、嗅觉、味觉等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形、声、色角度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能多侧面、立体化地展现景物，使景物展现出不同的特征，呈现出千姿百态，最终又组合成多样统一的艺术整体，从而展现景物的全貌、基调和总体特征，进而蕴蓄情趣和理趣。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12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观察角度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定点观察、移步换景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228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写景角度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远近结合、高低结合、内外结合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944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063221"/>
              </p:ext>
            </p:extLst>
          </p:nvPr>
        </p:nvGraphicFramePr>
        <p:xfrm>
          <a:off x="507157" y="749434"/>
          <a:ext cx="11161240" cy="4480560"/>
        </p:xfrm>
        <a:graphic>
          <a:graphicData uri="http://schemas.openxmlformats.org/drawingml/2006/table">
            <a:tbl>
              <a:tblPr/>
              <a:tblGrid>
                <a:gridCol w="1584176"/>
                <a:gridCol w="1872208"/>
                <a:gridCol w="3024336"/>
                <a:gridCol w="4680520"/>
              </a:tblGrid>
              <a:tr h="14831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描写方法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工笔与白描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工笔又称细描，白描又称粗笔勾勒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工笔，能突出主要景物特征，浓墨重彩的描绘能感染读者，更利于表现主题。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白描，简练、生动传神。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二者结合，形成对比，相互映衬，更能全方位地表现景物的特征，为主题服务。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198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757757"/>
              </p:ext>
            </p:extLst>
          </p:nvPr>
        </p:nvGraphicFramePr>
        <p:xfrm>
          <a:off x="469057" y="405458"/>
          <a:ext cx="11314781" cy="4453316"/>
        </p:xfrm>
        <a:graphic>
          <a:graphicData uri="http://schemas.openxmlformats.org/drawingml/2006/table">
            <a:tbl>
              <a:tblPr/>
              <a:tblGrid>
                <a:gridCol w="1632791"/>
                <a:gridCol w="1929662"/>
                <a:gridCol w="3488235"/>
                <a:gridCol w="4264093"/>
              </a:tblGrid>
              <a:tr h="1219332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描写方法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动静描写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可分为动静结合、以动衬静、以静衬动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使景物更生动，更鲜活，更富有感染力。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1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虚实描写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可分为虚实结合、以实写虚、以虚写实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或激发了读者的联想、想象，或突出了景物的特点，或拓展了表现空间，或扩大了意境，或深化了主题。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8364" marR="83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51351" y="5013970"/>
            <a:ext cx="11272852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描写方法可以把修辞手法考虑进去，个别情况可以考虑主观描写与客观描写。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9198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6532" y="818456"/>
            <a:ext cx="11626873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曲曲折折的荷塘上面，弥望的是田田的叶子。叶子出水很高，像亭亭的舞女的裙。层层的叶子中间，零星地点缀着些白花，有袅娜地开着的，有羞涩地打着朵儿的；正如一粒粒的明珠，又如碧天里的星星，又如刚出浴的美人。微风过处，送来缕缕清香，仿佛远处高楼上渺茫的歌声似的。这时候叶子与花也有一丝的颤动，像闪电般，霎时传过荷塘的那边去了。叶子本是肩并肩密密地挨着，这便宛然有了一道凝碧的波痕。叶子底下是脉脉的流水，遮住了，不能见一些颜色；而叶子却更见风致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indent="714375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节选自朱自清《荷塘月色》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" y="189434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教材助</a:t>
            </a:r>
            <a:r>
              <a:rPr lang="zh-CN" altLang="en-US" sz="2400" b="1" kern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解</a:t>
            </a:r>
            <a:r>
              <a:rPr lang="en-US" altLang="zh-CN" sz="2400" b="1" kern="0" dirty="0" smtClean="0">
                <a:solidFill>
                  <a:sysClr val="window" lastClr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endParaRPr lang="zh-CN" altLang="en-US" sz="2400" b="1" kern="0" dirty="0">
              <a:solidFill>
                <a:sysClr val="window" lastClr="FFFFFF"/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46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.12\timg (10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5" t="469" r="11087" b="4003"/>
          <a:stretch/>
        </p:blipFill>
        <p:spPr bwMode="auto">
          <a:xfrm>
            <a:off x="8294685" y="0"/>
            <a:ext cx="3895728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: 圆角 6"/>
          <p:cNvSpPr/>
          <p:nvPr/>
        </p:nvSpPr>
        <p:spPr>
          <a:xfrm>
            <a:off x="878430" y="2660957"/>
            <a:ext cx="6531970" cy="1130400"/>
          </a:xfrm>
          <a:prstGeom prst="roundRect">
            <a:avLst>
              <a:gd name="adj" fmla="val 13060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spc="100" dirty="0">
                <a:solidFill>
                  <a:srgbClr val="0070C0"/>
                </a:solidFill>
                <a:latin typeface="Arial Black"/>
                <a:ea typeface="微软雅黑"/>
              </a:rPr>
              <a:t>修辞手法</a:t>
            </a:r>
            <a:r>
              <a:rPr lang="en-US" altLang="zh-CN" sz="2700" spc="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700" spc="100" dirty="0">
                <a:solidFill>
                  <a:srgbClr val="0070C0"/>
                </a:solidFill>
                <a:latin typeface="Arial Black"/>
                <a:ea typeface="微软雅黑"/>
              </a:rPr>
              <a:t>表现手法</a:t>
            </a:r>
            <a:r>
              <a:rPr lang="en-US" altLang="zh-CN" sz="2700" spc="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700" spc="100" dirty="0">
                <a:solidFill>
                  <a:srgbClr val="0070C0"/>
                </a:solidFill>
                <a:latin typeface="Arial Black"/>
                <a:ea typeface="微软雅黑"/>
              </a:rPr>
              <a:t>表达方式</a:t>
            </a:r>
            <a:r>
              <a:rPr lang="en-US" altLang="zh-CN" sz="2700" spc="1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700" spc="100" dirty="0">
                <a:solidFill>
                  <a:srgbClr val="0070C0"/>
                </a:solidFill>
                <a:latin typeface="Arial Black"/>
                <a:ea typeface="微软雅黑"/>
              </a:rPr>
              <a:t>语言艺术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2850525" y="2263127"/>
            <a:ext cx="2587781" cy="50618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ct val="35000"/>
              </a:spcAft>
            </a:pPr>
            <a:r>
              <a:rPr lang="zh-CN" altLang="en-US" sz="2800" b="1" spc="100" dirty="0">
                <a:latin typeface="黑体" pitchFamily="49" charset="-122"/>
                <a:ea typeface="黑体" pitchFamily="49" charset="-122"/>
              </a:rPr>
              <a:t>理解</a:t>
            </a:r>
            <a:r>
              <a:rPr lang="zh-CN" altLang="en-US" sz="2800" b="1" spc="100" dirty="0" smtClean="0">
                <a:latin typeface="黑体" pitchFamily="49" charset="-122"/>
                <a:ea typeface="黑体" pitchFamily="49" charset="-122"/>
              </a:rPr>
              <a:t>必备知识</a:t>
            </a:r>
            <a:endParaRPr lang="zh-CN" altLang="en-US" sz="2800" b="1" spc="1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72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3616" y="539240"/>
            <a:ext cx="11385581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请赏析该段的描写艺术。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617" y="1243803"/>
            <a:ext cx="11385581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该段描写紧紧扣住景物特点，由静到动，依次描写了荷叶、荷花、荷香，视觉与嗅觉相结合，使用了比喻、拟人、通感等手法，生动、逼真地再现了月光下的荷叶、荷花、荷香之美。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262162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6532" y="88851"/>
            <a:ext cx="11626873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四、语言艺术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14375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品味语言艺术重在理解散文遣词造句的特点，体会行文的风格，咀嚼语言的韵味。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172925"/>
              </p:ext>
            </p:extLst>
          </p:nvPr>
        </p:nvGraphicFramePr>
        <p:xfrm>
          <a:off x="425624" y="2095550"/>
          <a:ext cx="11233248" cy="4498404"/>
        </p:xfrm>
        <a:graphic>
          <a:graphicData uri="http://schemas.openxmlformats.org/drawingml/2006/table">
            <a:tbl>
              <a:tblPr/>
              <a:tblGrid>
                <a:gridCol w="864096"/>
                <a:gridCol w="2736304"/>
                <a:gridCol w="7632848"/>
              </a:tblGrid>
              <a:tr h="125765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鉴赏角度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特点或作用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53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用词之美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动词、形容词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准确；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精练；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③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生动、形象、传神。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824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叠字、叠词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①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增强语言的生动性、形象性，使语言具有绘画美；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②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韵律铿锵悦耳，使语言富有音乐美；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③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叠字可以组成整齐的句式，使语言具有建筑美；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④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叠字能使意思强化，起到强调作用；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⑤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叠字能使上下文联系紧密，使文章有一气呵成之感。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346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623802"/>
              </p:ext>
            </p:extLst>
          </p:nvPr>
        </p:nvGraphicFramePr>
        <p:xfrm>
          <a:off x="459532" y="685418"/>
          <a:ext cx="11233248" cy="5120640"/>
        </p:xfrm>
        <a:graphic>
          <a:graphicData uri="http://schemas.openxmlformats.org/drawingml/2006/table">
            <a:tbl>
              <a:tblPr/>
              <a:tblGrid>
                <a:gridCol w="1527790"/>
                <a:gridCol w="2648674"/>
                <a:gridCol w="7056784"/>
              </a:tblGrid>
              <a:tr h="37729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用词之美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反复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突出某种思想，强调某种情感，具有强烈的抒情性和感染力。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7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化用成语或古语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富有文采，典雅优美。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53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句式之美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长句短句结合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行文错落有致，生动活泼，富于变化。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53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整句散句结合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句式参差，错落有致，节奏顿挫，音韵和谐。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826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风格之美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豪放、直白、华丽、精练、凝练、柔婉、含蓄、细腻、典雅、凝重、清新、明丽、朴素、活泼、诙谐等。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896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928524"/>
              </p:ext>
            </p:extLst>
          </p:nvPr>
        </p:nvGraphicFramePr>
        <p:xfrm>
          <a:off x="478582" y="837506"/>
          <a:ext cx="11017224" cy="3126604"/>
        </p:xfrm>
        <a:graphic>
          <a:graphicData uri="http://schemas.openxmlformats.org/drawingml/2006/table">
            <a:tbl>
              <a:tblPr/>
              <a:tblGrid>
                <a:gridCol w="2808312"/>
                <a:gridCol w="8208912"/>
              </a:tblGrid>
              <a:tr h="31266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修辞之美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2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如比喻句、排比句、拟人句、对偶句、反问句等。修辞方式是指修饰文字词句，运用各种方法，使语言表达得准确、鲜明而生动有力，情感真挚、强烈而又引人入胜。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13475" marR="134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957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3616" y="1052821"/>
            <a:ext cx="11385581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请从语言的角度对《荷塘月色》第四段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原文见教材助解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进行赏析。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617" y="1776434"/>
            <a:ext cx="11385581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该段语言生动形象，描绘细致，用词准确。使用了叠字，使语言具有音乐美；使用了比喻、拟人、通感等手法，使景物描写更为生动逼真，引人入胜。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" y="189434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教材助</a:t>
            </a:r>
            <a:r>
              <a:rPr lang="zh-CN" altLang="en-US" sz="2400" b="1" kern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解</a:t>
            </a:r>
            <a:r>
              <a:rPr lang="en-US" altLang="zh-CN" sz="2400" b="1" kern="0" dirty="0" smtClean="0">
                <a:solidFill>
                  <a:sysClr val="window" lastClr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endParaRPr lang="zh-CN" altLang="en-US" sz="2400" b="1" kern="0" dirty="0">
              <a:solidFill>
                <a:sysClr val="window" lastClr="FFFFFF"/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  <p:pic>
        <p:nvPicPr>
          <p:cNvPr id="7" name="图片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82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6"/>
          <p:cNvSpPr/>
          <p:nvPr/>
        </p:nvSpPr>
        <p:spPr>
          <a:xfrm>
            <a:off x="878430" y="2660957"/>
            <a:ext cx="6531970" cy="1130400"/>
          </a:xfrm>
          <a:prstGeom prst="roundRect">
            <a:avLst>
              <a:gd name="adj" fmla="val 13060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500" dirty="0" smtClean="0">
                <a:solidFill>
                  <a:srgbClr val="0070C0"/>
                </a:solidFill>
                <a:latin typeface="Arial Black"/>
                <a:ea typeface="微软雅黑"/>
              </a:rPr>
              <a:t>技巧判断准确、全面，效果分析具体、实在</a:t>
            </a:r>
            <a:endParaRPr lang="zh-CN" altLang="en-US" sz="2500" dirty="0">
              <a:solidFill>
                <a:srgbClr val="0070C0"/>
              </a:solidFill>
              <a:latin typeface="Arial Black"/>
              <a:ea typeface="微软雅黑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850525" y="2263127"/>
            <a:ext cx="2587781" cy="50618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ct val="35000"/>
              </a:spcAft>
            </a:pPr>
            <a:r>
              <a:rPr lang="zh-CN" altLang="en-US" sz="2800" b="1" spc="100" dirty="0" smtClean="0">
                <a:latin typeface="黑体" pitchFamily="49" charset="-122"/>
                <a:ea typeface="黑体" pitchFamily="49" charset="-122"/>
              </a:rPr>
              <a:t>掌握关键能力</a:t>
            </a:r>
            <a:endParaRPr lang="zh-CN" altLang="en-US" sz="2800" b="1" spc="1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Picture 2" descr="C:\Users\Administrator\Desktop\2.12\timg (10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5" t="469" r="11087" b="4003"/>
          <a:stretch/>
        </p:blipFill>
        <p:spPr bwMode="auto">
          <a:xfrm>
            <a:off x="8294685" y="0"/>
            <a:ext cx="3895728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4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38622" y="1629594"/>
            <a:ext cx="10649509" cy="2708410"/>
          </a:xfrm>
          <a:prstGeom prst="rect">
            <a:avLst/>
          </a:prstGeom>
          <a:noFill/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赏析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散文的表达技巧，主要在于分析文章运用了哪些表达技巧，表达了什么内容，达到了什么艺术效果。从答题角度看，它一般包括完整的三步骤：点出技巧＋具体解释＋简述效果。中间步骤有时可以省略。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6583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45994" y="170626"/>
            <a:ext cx="1155165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不怕冷，尽管是零下二十一度，我并没有感到那种奇寒。但我还是在两个毛衣之外又加了件藏蓝色大衣，大衣领内又围了条黑白间点的围巾。我慢慢地随意而轻松地向前放步，上坡，越谷，转弯，踏阶，雪花为我轻扬飘舞，树木为我冰清玉洁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这些坡坡岭岭道旁渠畔的白杨、垂柳、青草、野花，夏季是何等地放情开颜潇洒妩媚！可时光一转，秋风一吹，它们就叶子变黄，枝干变秃，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一朝春尽红颜老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了。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自古女子怕红颜褪去，男子怕体弱无能，但这是自然沧桑，谁都逃脱不了啊。只是我想，处在同一个时间段和年龄段的人</a:t>
            </a:r>
            <a:r>
              <a:rPr lang="zh-CN" altLang="zh-CN" sz="28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其精神和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状态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竟有天地之差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269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7793" y="520393"/>
            <a:ext cx="11324037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的女子潇洒依然，风韵独存；而有的女子却褶皱网面。有的男子成熟威武，年富力强；而有的男子却面如土灰，老态龙钟。何止同龄，不同龄者亦是如此，有的年过八旬，仍是鹤发童颜，声如洪钟；而有的不足三十，却是疲态不振，目光呆痴。我曾于十五年前说过：真正的青春在精神，而不在年龄。眼前的山野已不是秋天，而是银装替换了绿装的严冬季节。可我却聊发少年狂气，稳踏阶台，迅速登上了山顶的凉亭中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节选自杜芳清《独到寒山顶》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0508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3616" y="808273"/>
            <a:ext cx="11385581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简要分析文中画线句子的表现手法及其作用。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616" y="1504628"/>
            <a:ext cx="11385581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运用拟人手法，生动形象地写出了花草树木在夏季尽情绽放，到了秋季萧条枯败的景象；运用对比手法，用花草树木夏季旺盛的生命力和秋季的毫无生机形成对比。由物及人，引发了下文关于人不同的青春状态的议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377814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59457" y="417107"/>
            <a:ext cx="10863564" cy="59650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  <a:tabLst>
                <a:tab pos="62865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散文是用凝练、生动、优美的文学语言写成的叙事、记人、状物、写景的意蕴丰厚的文章。其基本特点是题材广泛，以小见大；形散神聚，舒卷自如；富于诗意，具有意境。同时它立意深刻，构思精巧，结构严谨，善于展开联想和想象，多用象征、渲染、烘托和修辞手法来塑造形象，反映生活，表现主题。不管作者选择了什么样的表达技巧，都是为了把所绘的景与物、所写的人与事、所述说或阐发的道理，明白清楚地告诉读者。因此，散文所有的表达技巧，都是为表现文章的主旨服务的，这是在掌握散文表达技巧时必须明白的一个根本原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38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788" y="141809"/>
            <a:ext cx="11499437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4375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查干湖美，美在秋草。轻露染过的蒲草依然葱郁滴翠，很深的一截还在水里，蒲棒却透出橙黄。渔民介绍，蒲棒采摘下来，可以作为驱赶蚊蝇的香炷，一支蒲棒，可以燃上几个小时。有些地方用蒲草做床垫，铺在下面厚厚的、暖暖的，还散发着蒲香，销路很被看好。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秋苇比起蒲草来，要更美些，更张扬些，更浪漫些。一枝枝、一簇簇，泛着轻黄的舒展的苇叶，就像跳藏族舞的姑娘，张开双臂，弓起腰肢，献出哈达。而泛着油光的银白色的芦苇花，在风中柔软地散落开，烈火</a:t>
            </a:r>
            <a:r>
              <a:rPr lang="zh-CN" altLang="zh-CN" sz="2800" u="heavy" kern="100" dirty="0" smtClean="0">
                <a:latin typeface="Times New Roman"/>
                <a:ea typeface="华文细黑"/>
                <a:cs typeface="Times New Roman"/>
              </a:rPr>
              <a:t>呼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啸般地狂舞。修长的苇秆，接踵摩肩，竹林般地森然列阵。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待到湖上结冰时，这些蒲草和芦苇都要被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民割掉。割去固然可惜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但为了将一腔热血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报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9591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788" y="295663"/>
            <a:ext cx="11499437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养育它们的大地，为了来年春天新生命的再一次萌发，想一想，也就释然了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节选自李旭光《秋来查干湖》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788" y="1691792"/>
            <a:ext cx="11385581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赏析文中画线的部分。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788" y="2388147"/>
            <a:ext cx="11385581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用比喻、拟人等修辞手法，从苇叶、苇花、苇秆等方面描写了芦苇的张扬、浪漫的美，看似柔弱，却森然列阵，生动形象，表达了作者对芦苇的赞赏、喜爱之情。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423798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788" y="30560"/>
            <a:ext cx="1127285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忽一日，地皮软了。踏上去不再像往日那样硬邦邦，倒似是踩在了海绵上，软软的，柔柔的。抬起头，高高的杨树梢垂挂起絮穗穗，萧疏的柳树条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奓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开了黄翅翅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。哈呀，河边沿，垄堰根，一色的绿气正在蔓延。真让人摸不着头脑，春天却悄无声息地来了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节选自乔忠延《采春》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788" y="3342928"/>
            <a:ext cx="1149943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散文的美往往是通过语言表现出来的，请简要概括该段的语言特色。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788" y="4100795"/>
            <a:ext cx="11385581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多用口语、俗语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长句短句结合，整句散句交错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多用叠词，富有节奏音韵美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使用比喻、对比等修辞，形象生动。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427695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06213" y="837506"/>
            <a:ext cx="11499437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赏析表达技巧的前提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定点精读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定点精读是一种定点阅读，一种精细阅读。所谓定点阅读，就是题干一般指出了阅读范围。在阅读范围确定后，就要精细阅读：要关注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，要咬文嚼字；一字一句，字尽其妙，字尽其巧，一句一段牵连内涵，力透纸背。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当然，个别手法的判断如果仅读已确定了范围的文字是难以进行的，须联系上下文，也就是说，要适当延展阅读范围，延读其上下文。如衬托、想象、侧面描写的判断，就需要定点精读与延展阅读相结合。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" y="189434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点拨关键</a:t>
            </a:r>
            <a:endParaRPr lang="zh-CN" altLang="en-US" sz="2400" b="1" kern="0" dirty="0">
              <a:solidFill>
                <a:sysClr val="window" lastClr="FFFFFF"/>
              </a:solidFill>
              <a:latin typeface="微软雅黑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19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25263" y="280492"/>
            <a:ext cx="11499437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定点精读要达到两个目的：一是明确描写对象及其特点，是景物描写还是人物描写还是兼而有之，弄清这一点至关重要，因为它关系到赏析的方向；二是充分感知画线句子的精妙。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其实，不少考生答不好这类题目，不是积累不够、掌握不牢，而是没有潜下心来静读文字；只要读了，那些美妙的文字就会唤起你的想象，激活你的积累。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赏析表达技巧的关键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判断技巧准确、全面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14375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赏析表达技巧题都是一种多角度赏析题，必须做到表达技巧判断准确、全面。为此，先要弄清描写对象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若是景物描写，就要顺着景物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描</a:t>
            </a: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300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1241" y="594912"/>
            <a:ext cx="11385581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写的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析路子走；若是人物描写，则要顺着人物描写的方法走；若是兼而有之，则要两路并行。其次要多角度切入。优先从修辞手法角度切入，再从表现手法角度切入，后从语言和结构角度切入。如果文字篇幅较大，还可以从表达方式角度切入。当然，这里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角度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包含着小角度。如修辞手法角度，也有个综合运用问题；写人手法中又包含着多种写人方法问题。这里都需要再细化角度。最后要结合画线句子的上下文来判断。如联想想象、衬托等手法有时要兼及上下文才能判断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7900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09980" y="410285"/>
            <a:ext cx="1127285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上面说的是对局部文字的赏析。如果是对全文的表达技巧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艺术特色等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的赏析，则要结合散文的具体文体，优先考虑选材、组材、表现手法及表达方式方面的特点。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赏析表达技巧的重点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效果分析具体、实在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赏析赏析，既赏又析，重在分析表达效果。分析包括三个方面：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写出了对象怎样的特点。所谓对象，就是描写或叙述的主体。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怎样写出或者说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写得怎样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，这一点一般与技巧自身的效果有关。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7902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5311" y="737187"/>
            <a:ext cx="1116124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表情达意方面的作用。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在方法上要注意两点：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一是必须与具体内容紧密结合，也就是说要善于从所给文字中抓住一些核心信息、关键词句，准确地引述于分析中。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二是答表达效果时，一要全面，因为技巧不止一种，效果也不止一种；二可以综合表述，也可以分类表述，不必把技巧与效果一一对应起来。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图片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28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Administrator\Desktop\2.12\timg (9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6" t="12287"/>
          <a:stretch/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9380" y="442059"/>
            <a:ext cx="1130466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一、修辞手法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散文常用的修辞手法有九种：比喻，比拟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含拟人、拟物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，借代，夸张，对偶，排比，反复，设问，反问。这九种修辞手法的特点和表达效果如下：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比喻：用打比方的方式对事物的特征进行描绘或渲染，使事物生动形象，给人以鲜明深刻的印象。常用浅显常见的事物对深奥的道理加以说明，化平淡为生动，化深奥为浅显，化抽象为具体，深入浅出。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比拟：使被描摹的物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拟人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拟物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生动形象，表达亲切，有情趣，给人以鲜明深刻的印象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1586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327671"/>
            <a:ext cx="11324037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借代：使语言生动形象，简洁明快，常收到新颖别致、幽默风趣等效果。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夸张：突出事物的本质和特征，给人以启示；表达感情更强烈；增强语言的生动性和感染力。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对偶：在形式上，结构整齐，节奏感强，有音乐美，便于吟诵；在内容上，或两两对比，或两两映衬，或两两补充，使表达更集中、凝练而又比照鲜明。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排比：一气呵成，节奏鲜明；突出强调，长于抒情；内容集中，增强气势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2280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10812" y="444903"/>
            <a:ext cx="11374157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反复：写景抒情感染力强；承上启下，分清层次；多次强调，给人深刻印象。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设问：自问自答，启发读者思考。用在一段的开头或结尾处，除引起思考外，还有过渡作用。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反问：语气强烈，感情强化。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491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8474" y="1091630"/>
            <a:ext cx="11499437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请从修辞角度赏析下列句子。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层层的叶子中间，零星地点缀着些白花，有袅娜地开着的，有羞涩地打着朵儿的；正如一粒粒的明珠，又如碧天里的星星，又如刚出浴的美人。微风过处，送来缕缕清香，仿佛远处高楼上渺茫的歌声似的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节选自朱自清《荷塘月色》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" y="395933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教材助</a:t>
            </a:r>
            <a:r>
              <a:rPr lang="zh-CN" altLang="en-US" sz="2400" b="1" kern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解</a:t>
            </a:r>
            <a:r>
              <a:rPr lang="en-US" altLang="zh-CN" sz="2400" b="1" kern="0" dirty="0" smtClean="0">
                <a:solidFill>
                  <a:sysClr val="window" lastClr="FFFF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endParaRPr lang="zh-CN" altLang="en-US" sz="2400" b="1" kern="0" dirty="0">
              <a:solidFill>
                <a:sysClr val="window" lastClr="FFFFFF"/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368474" y="4471156"/>
            <a:ext cx="11499437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使用了拟人、比喻、排比、通感的修辞手法，极其形象、真切地描写了荷花的形态、清香，尽情展现了月光下的荷花之美。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6600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8474" y="554836"/>
            <a:ext cx="11499437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惨象，已使我目不忍视了；流言，尤使我耳不忍闻。我还有什么话可说呢？我懂得衰亡民族之所以默无声息的缘由了。沉默呵，沉默呵！不在沉默中爆发，就在沉默中灭亡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节选自鲁迅《记念刘和珍君》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" name="矩形 6"/>
          <p:cNvSpPr/>
          <p:nvPr/>
        </p:nvSpPr>
        <p:spPr>
          <a:xfrm>
            <a:off x="368474" y="2590110"/>
            <a:ext cx="11499437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使用了对偶、反问、反复、呼告等修辞手法，强烈地表达了作者内心的悲愤，希望沉默的人们不再沉默，起来推翻这似人非人的世界。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3837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7442</TotalTime>
  <Words>4620</Words>
  <Application>Microsoft Office PowerPoint</Application>
  <PresentationFormat>自定义</PresentationFormat>
  <Paragraphs>264</Paragraphs>
  <Slides>48</Slides>
  <Notes>43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909</cp:revision>
  <dcterms:modified xsi:type="dcterms:W3CDTF">2018-03-27T01:14:12Z</dcterms:modified>
</cp:coreProperties>
</file>