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4"/>
  </p:handoutMasterIdLst>
  <p:sldIdLst>
    <p:sldId id="323" r:id="rId3"/>
    <p:sldId id="523" r:id="rId5"/>
    <p:sldId id="1012" r:id="rId6"/>
    <p:sldId id="1090" r:id="rId7"/>
    <p:sldId id="1003" r:id="rId8"/>
    <p:sldId id="1089" r:id="rId9"/>
    <p:sldId id="1087" r:id="rId10"/>
    <p:sldId id="1091" r:id="rId11"/>
    <p:sldId id="634" r:id="rId12"/>
    <p:sldId id="1001" r:id="rId13"/>
    <p:sldId id="1077" r:id="rId14"/>
    <p:sldId id="748" r:id="rId15"/>
    <p:sldId id="586" r:id="rId16"/>
    <p:sldId id="1092" r:id="rId17"/>
    <p:sldId id="1093" r:id="rId18"/>
    <p:sldId id="1094" r:id="rId19"/>
    <p:sldId id="1135" r:id="rId20"/>
    <p:sldId id="1136" r:id="rId21"/>
    <p:sldId id="1095" r:id="rId22"/>
    <p:sldId id="1096" r:id="rId23"/>
    <p:sldId id="1097" r:id="rId24"/>
    <p:sldId id="1098" r:id="rId25"/>
    <p:sldId id="1122" r:id="rId26"/>
    <p:sldId id="1100" r:id="rId27"/>
    <p:sldId id="1101" r:id="rId28"/>
    <p:sldId id="1102" r:id="rId29"/>
    <p:sldId id="1103" r:id="rId30"/>
    <p:sldId id="1104" r:id="rId31"/>
    <p:sldId id="1123" r:id="rId32"/>
    <p:sldId id="1105" r:id="rId33"/>
    <p:sldId id="1124" r:id="rId34"/>
    <p:sldId id="1127" r:id="rId35"/>
    <p:sldId id="1109" r:id="rId36"/>
    <p:sldId id="1125" r:id="rId37"/>
    <p:sldId id="1131" r:id="rId38"/>
    <p:sldId id="1126" r:id="rId39"/>
    <p:sldId id="1128" r:id="rId40"/>
    <p:sldId id="1111" r:id="rId41"/>
    <p:sldId id="1134" r:id="rId42"/>
    <p:sldId id="1113" r:id="rId43"/>
    <p:sldId id="1129" r:id="rId44"/>
    <p:sldId id="1130" r:id="rId45"/>
    <p:sldId id="1132" r:id="rId46"/>
    <p:sldId id="1133" r:id="rId47"/>
    <p:sldId id="1115" r:id="rId48"/>
    <p:sldId id="1116" r:id="rId49"/>
    <p:sldId id="1117" r:id="rId50"/>
    <p:sldId id="1118" r:id="rId51"/>
    <p:sldId id="1119" r:id="rId52"/>
    <p:sldId id="1120" r:id="rId53"/>
  </p:sldIdLst>
  <p:sldSz cx="9144000" cy="5143500" type="screen16x9"/>
  <p:notesSz cx="6858000" cy="9144000"/>
  <p:embeddedFontLst>
    <p:embeddedFont>
      <p:font typeface="黑体" pitchFamily="49" charset="-122"/>
      <p:regular r:id="rId58"/>
    </p:embeddedFont>
    <p:embeddedFont>
      <p:font typeface="楷体" pitchFamily="49" charset="-122"/>
      <p:regular r:id="rId59"/>
    </p:embeddedFont>
    <p:embeddedFont>
      <p:font typeface="幼圆" pitchFamily="49" charset="-122"/>
      <p:regular r:id="rId60"/>
    </p:embeddedFont>
    <p:embeddedFont>
      <p:font typeface="华文楷体" pitchFamily="2" charset="-122"/>
      <p:regular r:id="rId61"/>
    </p:embeddedFont>
    <p:embeddedFont>
      <p:font typeface="汉语拼音" pitchFamily="34" charset="0"/>
      <p:regular r:id="rId62"/>
    </p:embeddedFont>
    <p:embeddedFont>
      <p:font typeface="Times New Roman" charset="0"/>
      <p:regular r:id="rId63"/>
      <p:bold r:id="rId64"/>
    </p:embeddedFont>
    <p:embeddedFont>
      <p:font typeface="微软雅黑" charset="-122"/>
      <p:regular r:id="rId65"/>
      <p:bold r:id="rId66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20" autoAdjust="0"/>
    <p:restoredTop sz="94731" autoAdjust="0"/>
  </p:normalViewPr>
  <p:slideViewPr>
    <p:cSldViewPr>
      <p:cViewPr>
        <p:scale>
          <a:sx n="80" d="100"/>
          <a:sy n="80" d="100"/>
        </p:scale>
        <p:origin x="-1602" y="-474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6" Type="http://schemas.openxmlformats.org/officeDocument/2006/relationships/font" Target="fonts/font9.fntdata"/><Relationship Id="rId65" Type="http://schemas.openxmlformats.org/officeDocument/2006/relationships/font" Target="fonts/font8.fntdata"/><Relationship Id="rId64" Type="http://schemas.openxmlformats.org/officeDocument/2006/relationships/font" Target="fonts/font7.fntdata"/><Relationship Id="rId63" Type="http://schemas.openxmlformats.org/officeDocument/2006/relationships/font" Target="fonts/font6.fntdata"/><Relationship Id="rId62" Type="http://schemas.openxmlformats.org/officeDocument/2006/relationships/font" Target="fonts/font5.fntdata"/><Relationship Id="rId61" Type="http://schemas.openxmlformats.org/officeDocument/2006/relationships/font" Target="fonts/font4.fntdata"/><Relationship Id="rId60" Type="http://schemas.openxmlformats.org/officeDocument/2006/relationships/font" Target="fonts/font3.fntdata"/><Relationship Id="rId6" Type="http://schemas.openxmlformats.org/officeDocument/2006/relationships/slide" Target="slides/slide3.xml"/><Relationship Id="rId59" Type="http://schemas.openxmlformats.org/officeDocument/2006/relationships/font" Target="fonts/font2.fntdata"/><Relationship Id="rId58" Type="http://schemas.openxmlformats.org/officeDocument/2006/relationships/font" Target="fonts/font1.fntdata"/><Relationship Id="rId57" Type="http://schemas.openxmlformats.org/officeDocument/2006/relationships/tableStyles" Target="tableStyles.xml"/><Relationship Id="rId56" Type="http://schemas.openxmlformats.org/officeDocument/2006/relationships/viewProps" Target="viewProps.xml"/><Relationship Id="rId55" Type="http://schemas.openxmlformats.org/officeDocument/2006/relationships/presProps" Target="presProps.xml"/><Relationship Id="rId54" Type="http://schemas.openxmlformats.org/officeDocument/2006/relationships/handoutMaster" Target="handoutMasters/handoutMaster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image" Target="../media/image6.png"/><Relationship Id="rId35" Type="http://schemas.openxmlformats.org/officeDocument/2006/relationships/image" Target="../media/image5.png"/><Relationship Id="rId34" Type="http://schemas.openxmlformats.org/officeDocument/2006/relationships/image" Target="../media/image4.png"/><Relationship Id="rId33" Type="http://schemas.openxmlformats.org/officeDocument/2006/relationships/image" Target="../media/image3.png"/><Relationship Id="rId32" Type="http://schemas.openxmlformats.org/officeDocument/2006/relationships/image" Target="../media/image2.png"/><Relationship Id="rId31" Type="http://schemas.openxmlformats.org/officeDocument/2006/relationships/image" Target="../media/image1.png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吹泡泡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8" name="Picture 10"/>
          <p:cNvPicPr>
            <a:picLocks noChangeAspect="1" noChangeArrowheads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777" y="4515966"/>
            <a:ext cx="40957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422" y="4711924"/>
            <a:ext cx="338138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599075"/>
            <a:ext cx="456708" cy="49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515966"/>
            <a:ext cx="530186" cy="487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9"/>
          <p:cNvPicPr>
            <a:picLocks noChangeAspect="1" noChangeArrowheads="1"/>
          </p:cNvPicPr>
          <p:nvPr userDrawn="1"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62400" y="4587974"/>
            <a:ext cx="6096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360857" y="4645187"/>
            <a:ext cx="40957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1"/>
          <p:cNvPicPr>
            <a:picLocks noChangeAspect="1" noChangeArrowheads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53650" y="4697131"/>
            <a:ext cx="338138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/>
          <p:cNvPicPr>
            <a:picLocks noChangeAspect="1" noChangeArrowheads="1"/>
          </p:cNvPicPr>
          <p:nvPr userDrawn="1"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23728" y="4515966"/>
            <a:ext cx="456708" cy="49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"/>
          <p:cNvPicPr>
            <a:picLocks noChangeAspect="1" noChangeArrowheads="1"/>
          </p:cNvPicPr>
          <p:nvPr userDrawn="1"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06149" y="4602767"/>
            <a:ext cx="6096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0"/>
          <p:cNvPicPr>
            <a:picLocks noChangeAspect="1" noChangeArrowheads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6561" y="4515966"/>
            <a:ext cx="409575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1"/>
          <p:cNvPicPr>
            <a:picLocks noChangeAspect="1" noChangeArrowheads="1"/>
          </p:cNvPicPr>
          <p:nvPr userDrawn="1"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9354" y="4711924"/>
            <a:ext cx="338138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880" y="4299942"/>
            <a:ext cx="1170021" cy="824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slide" Target="slide25.xml"/><Relationship Id="rId3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jpeg"/><Relationship Id="rId1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hyperlink" Target="&#23383;&#35789;&#21548;&#20889;-1%20&#20307;&#39564;&#24555;&#20048;%20&#21561;&#27873;&#27873;.mp4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1.jpeg"/><Relationship Id="rId1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1.jpeg"/><Relationship Id="rId1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3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" y="0"/>
            <a:ext cx="9175446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6" y="-18707"/>
            <a:ext cx="9180512" cy="5162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7" y="5617"/>
            <a:ext cx="9176111" cy="5156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705" y="195580"/>
            <a:ext cx="8860790" cy="144018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你喜欢吹泡泡吗？冰心奶奶小时候就很喜欢吹泡泡，下面就让我们沿着冰心奶奶的足迹，一起走进童年的冰心，去了解一下冰心小时候是如何玩这个游戏的。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448209"/>
            <a:ext cx="2448270" cy="1784089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483791" y="2283915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706" y="1419621"/>
            <a:ext cx="2472462" cy="2278643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59213"/>
            <a:ext cx="3115462" cy="2220649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7923" y="1851670"/>
            <a:ext cx="1800200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2235319" y="2427817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借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683568" y="2427734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沾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1491454" y="2427871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泡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873177" y="1851670"/>
            <a:ext cx="2066975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半包围</a:t>
            </a:r>
            <a:r>
              <a:rPr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4118339" y="2283718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式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724278" y="1848601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7203871" y="2420749"/>
            <a:ext cx="608489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生字归类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cxnSp>
        <p:nvCxnSpPr>
          <p:cNvPr id="135" name="直线连接符 5"/>
          <p:cNvCxnSpPr/>
          <p:nvPr/>
        </p:nvCxnSpPr>
        <p:spPr>
          <a:xfrm>
            <a:off x="669474" y="2286984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820032" y="2283718"/>
            <a:ext cx="2048112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64"/>
          <p:cNvSpPr txBox="1"/>
          <p:nvPr/>
        </p:nvSpPr>
        <p:spPr>
          <a:xfrm>
            <a:off x="5022019" y="2283718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扇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文本框 64"/>
          <p:cNvSpPr txBox="1"/>
          <p:nvPr/>
        </p:nvSpPr>
        <p:spPr>
          <a:xfrm>
            <a:off x="4118339" y="2957114"/>
            <a:ext cx="608488" cy="6232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透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1" grpId="0"/>
      <p:bldP spid="95" grpId="0"/>
      <p:bldP spid="99" grpId="0"/>
      <p:bldP spid="56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itchFamily="49" charset="-122"/>
                <a:ea typeface="楷体" pitchFamily="49" charset="-122"/>
              </a:rPr>
              <a:t>识字方法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19872" y="627534"/>
            <a:ext cx="456833" cy="456366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467544" y="1275606"/>
            <a:ext cx="4104456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减一减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试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-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讠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式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字理识字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   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3037661"/>
            <a:ext cx="530531" cy="6145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扇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79712" y="3939901"/>
            <a:ext cx="6317468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会意字。表示门像鸟翅膀那样可以开合。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260" y="2358751"/>
            <a:ext cx="1266825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630" y="2815496"/>
            <a:ext cx="32575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式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83099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汉语拼音" pitchFamily="34" charset="0"/>
              </a:rPr>
              <a:t>shì</a:t>
            </a:r>
            <a:endParaRPr lang="zh-CN" altLang="en-US" sz="5000" dirty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3968" y="2280667"/>
            <a:ext cx="4104456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组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词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：方式  样式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23107" y="3075806"/>
            <a:ext cx="333484" cy="16073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不要多写一撇。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易写错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635896" y="627534"/>
            <a:ext cx="456833" cy="456366"/>
            <a:chOff x="631825" y="5181600"/>
            <a:chExt cx="1554163" cy="1552575"/>
          </a:xfrm>
        </p:grpSpPr>
        <p:sp>
          <p:nvSpPr>
            <p:cNvPr id="5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itchFamily="2" charset="-122"/>
                        <a:ea typeface="宋体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借</a:t>
            </a:r>
            <a:endParaRPr lang="zh-CN" altLang="en-US" sz="10400" dirty="0">
              <a:solidFill>
                <a:prstClr val="black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091267"/>
            <a:ext cx="124529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cs typeface="汉语拼音" pitchFamily="34" charset="0"/>
              </a:rPr>
              <a:t>jiè</a:t>
            </a:r>
            <a:endParaRPr lang="en-US" altLang="zh-CN" sz="5000" dirty="0" smtClean="0">
              <a:solidFill>
                <a:prstClr val="black"/>
              </a:solidFill>
              <a:latin typeface="黑体" pitchFamily="49" charset="-122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5" y="1091267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70718"/>
              <a:gd name="adj6" fmla="val -18402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不要写成“目”。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952" y="2280667"/>
            <a:ext cx="4248472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巧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记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：“供”少两点，</a:t>
            </a:r>
            <a:endParaRPr lang="en-US" altLang="zh-CN" sz="2800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“太阳”（日）来照。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1419622"/>
            <a:ext cx="9036496" cy="37238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Picture 6" descr="https://i04piccdn.sogoucdn.com/a0f09751b3a57bdd"/>
          <p:cNvPicPr>
            <a:picLocks noChangeAspect="1" noChangeArrowheads="1"/>
          </p:cNvPicPr>
          <p:nvPr/>
        </p:nvPicPr>
        <p:blipFill>
          <a:blip r:embed="rId1" cstate="print"/>
          <a:srcRect l="65465" t="33247" b="14358"/>
          <a:stretch>
            <a:fillRect/>
          </a:stretch>
        </p:blipFill>
        <p:spPr bwMode="auto">
          <a:xfrm>
            <a:off x="2339752" y="3147814"/>
            <a:ext cx="792088" cy="731158"/>
          </a:xfrm>
          <a:prstGeom prst="rect">
            <a:avLst/>
          </a:prstGeom>
          <a:noFill/>
        </p:spPr>
      </p:pic>
      <p:pic>
        <p:nvPicPr>
          <p:cNvPr id="146440" name="Picture 8" descr="https://i04piccdn.sogoucdn.com/0cafea8227053665"/>
          <p:cNvPicPr>
            <a:picLocks noChangeAspect="1" noChangeArrowheads="1"/>
          </p:cNvPicPr>
          <p:nvPr/>
        </p:nvPicPr>
        <p:blipFill>
          <a:blip r:embed="rId2" cstate="print"/>
          <a:srcRect l="59399" t="25957" r="13601" b="44842"/>
          <a:stretch>
            <a:fillRect/>
          </a:stretch>
        </p:blipFill>
        <p:spPr bwMode="auto">
          <a:xfrm>
            <a:off x="2267744" y="2931790"/>
            <a:ext cx="880098" cy="792088"/>
          </a:xfrm>
          <a:prstGeom prst="rect">
            <a:avLst/>
          </a:prstGeom>
          <a:noFill/>
        </p:spPr>
      </p:pic>
      <p:pic>
        <p:nvPicPr>
          <p:cNvPr id="52" name="Picture 4" descr="https://i01piccdn.sogoucdn.com/36a1cf17879da51d"/>
          <p:cNvPicPr>
            <a:picLocks noChangeAspect="1" noChangeArrowheads="1"/>
          </p:cNvPicPr>
          <p:nvPr/>
        </p:nvPicPr>
        <p:blipFill>
          <a:blip r:embed="rId3" cstate="print"/>
          <a:srcRect l="17118" r="55527" b="58215"/>
          <a:stretch>
            <a:fillRect/>
          </a:stretch>
        </p:blipFill>
        <p:spPr bwMode="auto">
          <a:xfrm>
            <a:off x="2339752" y="3003798"/>
            <a:ext cx="864096" cy="864096"/>
          </a:xfrm>
          <a:prstGeom prst="rect">
            <a:avLst/>
          </a:prstGeom>
          <a:noFill/>
        </p:spPr>
      </p:pic>
      <p:grpSp>
        <p:nvGrpSpPr>
          <p:cNvPr id="3" name="组合 2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识字游戏</a:t>
            </a:r>
            <a:endParaRPr lang="zh-CN" altLang="en-US" sz="33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7" name="矩形 3"/>
          <p:cNvSpPr>
            <a:spLocks noChangeArrowheads="1"/>
          </p:cNvSpPr>
          <p:nvPr/>
        </p:nvSpPr>
        <p:spPr bwMode="auto">
          <a:xfrm>
            <a:off x="304800" y="951020"/>
            <a:ext cx="22365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0000FF"/>
                </a:solidFill>
              </a:rPr>
              <a:t>我要吹泡泡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83768" y="185167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肥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皂泡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563888" y="2499742"/>
            <a:ext cx="1152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骄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傲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283968" y="1707654"/>
            <a:ext cx="1152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扯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成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845047" y="2283718"/>
            <a:ext cx="15991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仰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着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头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300192" y="1419622"/>
            <a:ext cx="1152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渡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过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588224" y="2499742"/>
            <a:ext cx="1152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透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明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3" name="图片 52" descr="图片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2931790"/>
            <a:ext cx="1512168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5" name="Picture 6" descr="https://i04piccdn.sogoucdn.com/a0f09751b3a57bdd"/>
          <p:cNvPicPr>
            <a:picLocks noChangeAspect="1" noChangeArrowheads="1"/>
          </p:cNvPicPr>
          <p:nvPr/>
        </p:nvPicPr>
        <p:blipFill>
          <a:blip r:embed="rId1" cstate="print"/>
          <a:srcRect l="65465" t="33247" b="14358"/>
          <a:stretch>
            <a:fillRect/>
          </a:stretch>
        </p:blipFill>
        <p:spPr bwMode="auto">
          <a:xfrm>
            <a:off x="2339752" y="3147814"/>
            <a:ext cx="792088" cy="731158"/>
          </a:xfrm>
          <a:prstGeom prst="rect">
            <a:avLst/>
          </a:prstGeom>
          <a:noFill/>
        </p:spPr>
      </p:pic>
      <p:pic>
        <p:nvPicPr>
          <p:cNvPr id="146438" name="Picture 6" descr="https://i04piccdn.sogoucdn.com/a0f09751b3a57bdd"/>
          <p:cNvPicPr>
            <a:picLocks noChangeAspect="1" noChangeArrowheads="1"/>
          </p:cNvPicPr>
          <p:nvPr/>
        </p:nvPicPr>
        <p:blipFill>
          <a:blip r:embed="rId1" cstate="print"/>
          <a:srcRect l="4696" t="22455" r="53044" b="10180"/>
          <a:stretch>
            <a:fillRect/>
          </a:stretch>
        </p:blipFill>
        <p:spPr bwMode="auto">
          <a:xfrm>
            <a:off x="2339752" y="3219822"/>
            <a:ext cx="720080" cy="720080"/>
          </a:xfrm>
          <a:prstGeom prst="rect">
            <a:avLst/>
          </a:prstGeom>
          <a:noFill/>
        </p:spPr>
      </p:pic>
      <p:pic>
        <p:nvPicPr>
          <p:cNvPr id="146441" name="Picture 9" descr="C:\Documents and Settings\Administrator\桌面\图片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3075806"/>
            <a:ext cx="804863" cy="86518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2000"/>
                                        <p:tgtEl>
                                          <p:spTgt spid="146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58025E-6 L 0.02274 -0.2169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-109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146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23457E-6 L 0.13386 -0.12592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0" y="-63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6"/>
                                            </p:cond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69136E-6 L 0.22448 -0.2950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00" y="-148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7"/>
                                            </p:cond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6" dur="2000"/>
                                        <p:tgtEl>
                                          <p:spTgt spid="146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34568E-6 L 0.33871 -0.19599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00" y="-98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8"/>
                                            </p:cond>
                                          </p:stCondLst>
                                        </p:cTn>
                                        <p:tgtEl>
                                          <p:spTgt spid="146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000"/>
                            </p:stCondLst>
                            <p:childTnLst>
                              <p:par>
                                <p:cTn id="8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7" dur="2000"/>
                                        <p:tgtEl>
                                          <p:spTgt spid="146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1.23457E-6 L 0.44427 -0.35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00" y="-175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9"/>
                                            </p:cond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8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69136E-6 L 0.47656 -0.14104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800" y="-710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0"/>
                                            </p:cond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8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83768" y="77155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9552" y="1275606"/>
            <a:ext cx="4392488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3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玲珑娇软：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小巧、精美、美丽娇嫩的意思。</a:t>
            </a:r>
            <a:r>
              <a:rPr lang="zh-CN" altLang="en-US" sz="2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本课是对肥皂泡的形态描写，指那些小肥皂泡小巧精致而柔软、娇嫩、美丽。体现了作者对肥皂泡的喜爱之情。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3535824"/>
            <a:ext cx="4176464" cy="836126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2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   吹起来的肥皂泡如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玲珑娇软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的小球，四散分飞，那么美丽。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39961"/>
            <a:ext cx="2965713" cy="3387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9" grpId="0" animBg="1"/>
      <p:bldP spid="10" grpId="0" animBg="1"/>
      <p:bldP spid="11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55576" y="987574"/>
            <a:ext cx="3528392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ts val="35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颤巍巍：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抖动摇晃的样子。</a:t>
            </a:r>
            <a:r>
              <a:rPr lang="zh-CN" altLang="en-US" sz="2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本课指肥皂泡在空中摇摇晃晃地漂游的样子。</a:t>
            </a:r>
            <a:endParaRPr lang="zh-CN" altLang="en-US" sz="2200" b="1" dirty="0">
              <a:solidFill>
                <a:srgbClr val="0066FF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594" y="3147814"/>
            <a:ext cx="3349350" cy="1107996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    这位老奶奶走起路来总是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颤巍巍</a:t>
            </a:r>
            <a:r>
              <a:rPr lang="zh-CN" altLang="en-US" sz="2200" b="1" dirty="0" smtClean="0">
                <a:latin typeface="楷体" pitchFamily="49" charset="-122"/>
                <a:ea typeface="楷体" pitchFamily="49" charset="-122"/>
              </a:rPr>
              <a:t>的，好像会随时摔倒一样。</a:t>
            </a:r>
            <a:endParaRPr lang="zh-CN" altLang="en-US" sz="2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7588" name="AutoShape 4" descr="https://04.imgmini.eastday.com/mobile/20171103/20171103211937_0c92dcf979c6d0211f07c6b36ff0fe05_9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9" name="图片 8" descr="20171103211937_0c92dcf979c6d0211f07c6b36ff0fe05_9.jpeg"/>
          <p:cNvPicPr>
            <a:picLocks noChangeAspect="1"/>
          </p:cNvPicPr>
          <p:nvPr/>
        </p:nvPicPr>
        <p:blipFill>
          <a:blip r:embed="rId1" cstate="print"/>
          <a:srcRect l="36966" t="3801" b="5201"/>
          <a:stretch>
            <a:fillRect/>
          </a:stretch>
        </p:blipFill>
        <p:spPr>
          <a:xfrm>
            <a:off x="4644008" y="1059582"/>
            <a:ext cx="3528392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683568" y="1563638"/>
            <a:ext cx="3291207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屋檐下的过道或独立的有顶的过道</a:t>
            </a:r>
            <a:r>
              <a:rPr lang="zh-CN" altLang="en-US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。</a:t>
            </a:r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946239" y="987574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廊子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971601" y="2643758"/>
            <a:ext cx="108012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仰头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802161" y="3300301"/>
            <a:ext cx="2499119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脸向上。</a:t>
            </a:r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95936" y="1635646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3995936" y="33638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833032"/>
            <a:ext cx="2448272" cy="1844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22674" y="2761381"/>
            <a:ext cx="2389686" cy="1636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683568" y="1563638"/>
            <a:ext cx="3291207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含有比正常状态下较多的</a:t>
            </a:r>
            <a:r>
              <a:rPr lang="zh-CN" altLang="en-US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水分。</a:t>
            </a:r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946239" y="987574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潮湿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971601" y="2643758"/>
            <a:ext cx="108012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破裂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802161" y="3300301"/>
            <a:ext cx="2499119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开裂</a:t>
            </a:r>
            <a:r>
              <a:rPr lang="en-US" altLang="zh-CN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;</a:t>
            </a:r>
            <a:r>
              <a:rPr lang="zh-CN" altLang="en-US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破损开裂</a:t>
            </a:r>
            <a:r>
              <a:rPr lang="zh-CN" altLang="en-US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。</a:t>
            </a:r>
            <a:endParaRPr lang="zh-CN" altLang="en-US" dirty="0">
              <a:solidFill>
                <a:schemeClr val="tx1"/>
              </a:solidFill>
              <a:latin typeface="黑体" pitchFamily="49" charset="-122"/>
              <a:ea typeface="黑体" pitchFamily="49" charset="-122"/>
              <a:cs typeface="Times New Roman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95936" y="1635646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3995936" y="33638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934501"/>
            <a:ext cx="2736304" cy="1660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87774"/>
            <a:ext cx="2736304" cy="1739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971600" y="1563638"/>
            <a:ext cx="1580344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山顶。</a:t>
            </a:r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946239" y="987574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山巅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971601" y="2643758"/>
            <a:ext cx="1080120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融化</a:t>
            </a:r>
            <a:endParaRPr lang="zh-CN" altLang="en-US" sz="3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539552" y="3291830"/>
            <a:ext cx="2833798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（冰、雪等）变成水。</a:t>
            </a:r>
            <a:endParaRPr lang="zh-CN" altLang="en-US" dirty="0">
              <a:solidFill>
                <a:schemeClr val="tx1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95936" y="1635646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3995936" y="33638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6562" name="Picture 2" descr="https://i03picsos.sogoucdn.com/e153eee5db8dd8c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48064" y="915566"/>
            <a:ext cx="2971800" cy="1728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936145"/>
            <a:ext cx="2952328" cy="1507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9144"/>
            <a:ext cx="9144000" cy="4506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-36512" y="0"/>
            <a:ext cx="2771800" cy="41151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23086" y="123478"/>
            <a:ext cx="2164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吉林版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语文  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三年级  </a:t>
            </a:r>
            <a:r>
              <a:rPr kumimoji="1" lang="zh-CN" altLang="en-US" sz="1200" dirty="0">
                <a:latin typeface="黑体" pitchFamily="49" charset="-122"/>
                <a:ea typeface="黑体" pitchFamily="49" charset="-122"/>
              </a:rPr>
              <a:t>下</a:t>
            </a:r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册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3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7" name="文本框 14">
            <a:hlinkClick r:id="rId4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3059832" y="987574"/>
            <a:ext cx="2232248" cy="85408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1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吹泡泡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395536" y="1059582"/>
            <a:ext cx="8280920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pitchFamily="49" charset="-122"/>
              </a:rPr>
              <a:t>自由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  <a:cs typeface="楷体" pitchFamily="49" charset="-122"/>
              </a:rPr>
              <a:t>朗读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楷体" pitchFamily="49" charset="-122"/>
              </a:rPr>
              <a:t>课文，说一说你知道了哪些问题的答案？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pic>
        <p:nvPicPr>
          <p:cNvPr id="65546" name="Picture 10" descr="https://i02picsos.sogoucdn.com/523ef81ff21d79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283718"/>
            <a:ext cx="2809875" cy="2105026"/>
          </a:xfrm>
          <a:prstGeom prst="ellipse">
            <a:avLst/>
          </a:prstGeom>
          <a:ln w="12700" cap="rnd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381000" dist="292100" dir="5400000" sx="-80000" sy="-18000" rotWithShape="0">
              <a:schemeClr val="bg1">
                <a:alpha val="22000"/>
              </a:scheme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9" name="圆角矩形标注 28"/>
          <p:cNvSpPr/>
          <p:nvPr/>
        </p:nvSpPr>
        <p:spPr>
          <a:xfrm>
            <a:off x="6300192" y="1923678"/>
            <a:ext cx="1800200" cy="720080"/>
          </a:xfrm>
          <a:prstGeom prst="wedgeRoundRectCallout">
            <a:avLst>
              <a:gd name="adj1" fmla="val -74039"/>
              <a:gd name="adj2" fmla="val 6955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肥皂泡是什么样子的？</a:t>
            </a:r>
            <a:endParaRPr lang="zh-CN" altLang="en-US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椭圆形标注 29"/>
          <p:cNvSpPr/>
          <p:nvPr/>
        </p:nvSpPr>
        <p:spPr>
          <a:xfrm>
            <a:off x="6228184" y="3219822"/>
            <a:ext cx="2232248" cy="840093"/>
          </a:xfrm>
          <a:prstGeom prst="wedgeEllipseCallout">
            <a:avLst>
              <a:gd name="adj1" fmla="val -63929"/>
              <a:gd name="adj2" fmla="val -19134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肥皂泡有什么颜色？</a:t>
            </a:r>
            <a:endParaRPr lang="zh-CN" altLang="en-US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683568" y="3579862"/>
            <a:ext cx="2232248" cy="720080"/>
          </a:xfrm>
          <a:prstGeom prst="wedgeRoundRectCallout">
            <a:avLst>
              <a:gd name="adj1" fmla="val 46648"/>
              <a:gd name="adj2" fmla="val -79919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怎样吹肥皂泡？</a:t>
            </a:r>
            <a:endParaRPr lang="zh-CN" altLang="en-US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椭圆形标注 31"/>
          <p:cNvSpPr/>
          <p:nvPr/>
        </p:nvSpPr>
        <p:spPr>
          <a:xfrm>
            <a:off x="755576" y="1995686"/>
            <a:ext cx="2376264" cy="840093"/>
          </a:xfrm>
          <a:prstGeom prst="wedgeEllipseCallout">
            <a:avLst>
              <a:gd name="adj1" fmla="val 43302"/>
              <a:gd name="adj2" fmla="val 64768"/>
            </a:avLst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怎样制作肥皂水？</a:t>
            </a:r>
            <a:endParaRPr lang="zh-CN" altLang="en-US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" dur="20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 animBg="1"/>
      <p:bldP spid="30" grpId="0" animBg="1"/>
      <p:bldP spid="31" grpId="0" animBg="1"/>
      <p:bldP spid="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5813181" y="3014782"/>
            <a:ext cx="407804" cy="284693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b="1" dirty="0"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22" name="文本框 6"/>
          <p:cNvSpPr txBox="1"/>
          <p:nvPr/>
        </p:nvSpPr>
        <p:spPr>
          <a:xfrm>
            <a:off x="899592" y="771550"/>
            <a:ext cx="6984776" cy="34009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4300"/>
              </a:lnSpc>
            </a:pP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默读课文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，我们可以知道作者先写了自己儿时最喜欢的游戏是</a:t>
            </a:r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；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接着写阴雨天，母亲在</a:t>
            </a:r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教我们吹肥皂泡；再详细描写了</a:t>
            </a:r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              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；然后重点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写</a:t>
            </a:r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           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；最后写肥皂泡的散裂以及孩子们不忍肥皂泡散裂的心情。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2833" y="1328450"/>
            <a:ext cx="1663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吹肥皂泡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44721" y="1904514"/>
            <a:ext cx="1375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廊子上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79604" y="2427734"/>
            <a:ext cx="2760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吹肥皂泡的过程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31639" y="2950954"/>
            <a:ext cx="3521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吹起的肥皂泡很美丽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971600" y="1131590"/>
            <a:ext cx="7652928" cy="31470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一、选择题。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  <a:p>
            <a:pPr>
              <a:lnSpc>
                <a:spcPts val="4800"/>
              </a:lnSpc>
            </a:pP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1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.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在阴雨时节吹肥皂泡是因为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（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　）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48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A.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下雨时我们不能到别处去玩儿。     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　</a:t>
            </a:r>
            <a:endParaRPr lang="en-US" altLang="zh-CN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48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B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因为天气潮湿，肥皂泡不容易破裂。</a:t>
            </a:r>
            <a:endParaRPr lang="en-US" altLang="zh-CN" sz="24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4800"/>
              </a:lnSpc>
            </a:pP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C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母亲怕我们到处乱跑，教我们在廊子上吹肥皂泡。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28184" y="1851670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611560" y="1491630"/>
            <a:ext cx="7272807" cy="253146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　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.“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悬着心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的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“悬”读“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xián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读“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xuán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”。                （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　　）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4800"/>
              </a:lnSpc>
            </a:pP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　　</a:t>
            </a:r>
            <a:r>
              <a:rPr lang="en-US" altLang="zh-CN" sz="2800" dirty="0">
                <a:latin typeface="楷体" pitchFamily="49" charset="-122"/>
                <a:ea typeface="楷体" pitchFamily="49" charset="-122"/>
              </a:rPr>
              <a:t>2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.“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仰着头”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“仰 ”读“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yǎng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”，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读“</a:t>
            </a:r>
            <a:r>
              <a:rPr lang="en-US" altLang="zh-CN" sz="2800" dirty="0" err="1" smtClean="0">
                <a:latin typeface="黑体" pitchFamily="49" charset="-122"/>
                <a:ea typeface="黑体" pitchFamily="49" charset="-122"/>
              </a:rPr>
              <a:t>yáng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”。                    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（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　　）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68970" y="3363838"/>
            <a:ext cx="550472" cy="5616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5616" y="843558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二、判断对错。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48237" y="2139702"/>
            <a:ext cx="548868" cy="56169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fontAlgn="base"/>
            <a:r>
              <a:rPr lang="en-US" altLang="zh-CN" sz="3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×</a:t>
            </a:r>
            <a:endParaRPr lang="en-US" altLang="zh-CN" sz="3200" b="0" i="0" dirty="0">
              <a:solidFill>
                <a:srgbClr val="FF0000"/>
              </a:solidFill>
              <a:effectLst/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2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899592" y="771550"/>
            <a:ext cx="7128792" cy="517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三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、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将下列搭配恰当的词语用线连起来。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971600" y="1707654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慢慢地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971600" y="2427734"/>
            <a:ext cx="1800200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轻轻地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4355976" y="1707654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吹起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4355976" y="2427734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提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4355976" y="3147814"/>
            <a:ext cx="139322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飘游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0" name="直接连接符 9"/>
          <p:cNvCxnSpPr>
            <a:stCxn id="15" idx="3"/>
          </p:cNvCxnSpPr>
          <p:nvPr/>
        </p:nvCxnSpPr>
        <p:spPr>
          <a:xfrm flipV="1">
            <a:off x="2771800" y="1995687"/>
            <a:ext cx="1512168" cy="14445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195736" y="2715766"/>
            <a:ext cx="2088232" cy="64807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195736" y="1995686"/>
            <a:ext cx="2088232" cy="720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99592" y="3147814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itchFamily="49" charset="-122"/>
                <a:ea typeface="楷体" pitchFamily="49" charset="-122"/>
              </a:rPr>
              <a:t>轻悠悠地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338015" y="372094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386" y="3770381"/>
            <a:ext cx="351070" cy="3801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51344" y="3704357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15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933" y="1347614"/>
            <a:ext cx="7210147" cy="27366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52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上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节课我们学习了生字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，了解了冰心奶奶怎样玩吹泡泡游戏的，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这节课让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我们再次来到冰心奶奶身边，一起去体验游戏的快乐吧。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411760" y="1563638"/>
            <a:ext cx="6013176" cy="23329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自由朗读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第三自然段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用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en-US" sz="2800" u="sng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   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画出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描写冰心奶奶怎样玩吹泡泡的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句子。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用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“   ”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标出先后顺序的词语。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139702"/>
            <a:ext cx="1104039" cy="1582166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3707904" y="3363838"/>
            <a:ext cx="288032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38"/>
          <p:cNvSpPr>
            <a:spLocks noChangeArrowheads="1"/>
          </p:cNvSpPr>
          <p:nvPr/>
        </p:nvSpPr>
        <p:spPr bwMode="gray">
          <a:xfrm>
            <a:off x="6228184" y="915567"/>
            <a:ext cx="1892666" cy="2063264"/>
          </a:xfrm>
          <a:prstGeom prst="roundRect">
            <a:avLst>
              <a:gd name="adj" fmla="val 17509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2" name="AutoShape 22"/>
          <p:cNvSpPr>
            <a:spLocks noChangeArrowheads="1"/>
          </p:cNvSpPr>
          <p:nvPr/>
        </p:nvSpPr>
        <p:spPr bwMode="gray">
          <a:xfrm>
            <a:off x="2915816" y="811694"/>
            <a:ext cx="3024336" cy="2552424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915816" y="1059862"/>
            <a:ext cx="3024336" cy="224676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然后用一支竹笔套管，沾上那黏稠的肥皂水，慢慢地吹起，吹成一个轻圆的网球大小的泡儿，再轻轻一提，那轻圆的球儿便从管上落了下来，轻悠悠地在空中飘游。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5" name="AutoShape 6"/>
          <p:cNvSpPr>
            <a:spLocks noChangeArrowheads="1"/>
          </p:cNvSpPr>
          <p:nvPr/>
        </p:nvSpPr>
        <p:spPr bwMode="gray">
          <a:xfrm>
            <a:off x="503548" y="875712"/>
            <a:ext cx="2232247" cy="2103118"/>
          </a:xfrm>
          <a:prstGeom prst="roundRect">
            <a:avLst>
              <a:gd name="adj" fmla="val 17509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txBody>
          <a:bodyPr wrap="none" anchor="ctr"/>
          <a:lstStyle/>
          <a:p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11560" y="1144430"/>
            <a:ext cx="2016224" cy="163121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法子是用剩的碎肥皂</a:t>
            </a:r>
            <a:r>
              <a:rPr lang="en-US" altLang="zh-CN" sz="20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放在一只小木碗里，加上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点</a:t>
            </a:r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水，和弄和弄，使融化。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4980721" y="2019206"/>
            <a:ext cx="383367" cy="336520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2915817" y="1059582"/>
            <a:ext cx="648072" cy="432048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59632" y="365187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做肥皂水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779913" y="3651870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吹肥皂泡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516216" y="3651870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扇肥皂泡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6" name="Freeform 24"/>
          <p:cNvSpPr/>
          <p:nvPr/>
        </p:nvSpPr>
        <p:spPr bwMode="gray">
          <a:xfrm rot="8380964">
            <a:off x="7147520" y="3175467"/>
            <a:ext cx="265677" cy="490869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Freeform 24"/>
          <p:cNvSpPr/>
          <p:nvPr/>
        </p:nvSpPr>
        <p:spPr bwMode="gray">
          <a:xfrm rot="14775323" flipH="1">
            <a:off x="4464206" y="3266289"/>
            <a:ext cx="350971" cy="512078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24"/>
          <p:cNvSpPr/>
          <p:nvPr/>
        </p:nvSpPr>
        <p:spPr bwMode="gray">
          <a:xfrm rot="13391821" flipH="1">
            <a:off x="1754575" y="3157003"/>
            <a:ext cx="216890" cy="480026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58" name="直接连接符 57"/>
          <p:cNvCxnSpPr/>
          <p:nvPr/>
        </p:nvCxnSpPr>
        <p:spPr>
          <a:xfrm>
            <a:off x="5364089" y="1711679"/>
            <a:ext cx="43204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987825" y="2067694"/>
            <a:ext cx="108012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2987825" y="2643758"/>
            <a:ext cx="504056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5364089" y="2355726"/>
            <a:ext cx="43204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6372200" y="1203598"/>
            <a:ext cx="16561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若用扇子在下边轻轻地扇送，有时能飞到很高很高。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6444208" y="2211710"/>
            <a:ext cx="504056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7020272" y="1851670"/>
            <a:ext cx="720080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1204870" y="498966"/>
            <a:ext cx="658424" cy="659818"/>
            <a:chOff x="1582264" y="718354"/>
            <a:chExt cx="658424" cy="659818"/>
          </a:xfrm>
        </p:grpSpPr>
        <p:grpSp>
          <p:nvGrpSpPr>
            <p:cNvPr id="65" name="Group 12"/>
            <p:cNvGrpSpPr/>
            <p:nvPr/>
          </p:nvGrpSpPr>
          <p:grpSpPr bwMode="auto">
            <a:xfrm>
              <a:off x="1582264" y="718354"/>
              <a:ext cx="658424" cy="659818"/>
              <a:chOff x="1289" y="582"/>
              <a:chExt cx="668" cy="668"/>
            </a:xfrm>
          </p:grpSpPr>
          <p:sp>
            <p:nvSpPr>
              <p:cNvPr id="67" name="Oval 13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8" name="Oval 14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69" name="Oval 15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0" name="Oval 16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1" name="Oval 17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6" name="Text Box 18"/>
            <p:cNvSpPr txBox="1">
              <a:spLocks noChangeArrowheads="1"/>
            </p:cNvSpPr>
            <p:nvPr/>
          </p:nvSpPr>
          <p:spPr bwMode="gray">
            <a:xfrm>
              <a:off x="1711138" y="812825"/>
              <a:ext cx="388342" cy="508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 sz="2400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201609" y="339502"/>
            <a:ext cx="658424" cy="659818"/>
            <a:chOff x="4000061" y="718354"/>
            <a:chExt cx="658424" cy="659818"/>
          </a:xfrm>
        </p:grpSpPr>
        <p:grpSp>
          <p:nvGrpSpPr>
            <p:cNvPr id="73" name="Group 28"/>
            <p:cNvGrpSpPr/>
            <p:nvPr/>
          </p:nvGrpSpPr>
          <p:grpSpPr bwMode="auto">
            <a:xfrm>
              <a:off x="4000061" y="718354"/>
              <a:ext cx="658424" cy="659818"/>
              <a:chOff x="1289" y="582"/>
              <a:chExt cx="668" cy="668"/>
            </a:xfrm>
          </p:grpSpPr>
          <p:sp>
            <p:nvSpPr>
              <p:cNvPr id="75" name="Oval 29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30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7" name="Oval 31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78" name="Oval 32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0" name="Oval 33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4" name="Text Box 34"/>
            <p:cNvSpPr txBox="1">
              <a:spLocks noChangeArrowheads="1"/>
            </p:cNvSpPr>
            <p:nvPr/>
          </p:nvSpPr>
          <p:spPr bwMode="gray">
            <a:xfrm>
              <a:off x="4128936" y="812825"/>
              <a:ext cx="388342" cy="508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 sz="2400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865904" y="411510"/>
            <a:ext cx="658424" cy="659818"/>
            <a:chOff x="6417858" y="718354"/>
            <a:chExt cx="658424" cy="659818"/>
          </a:xfrm>
        </p:grpSpPr>
        <p:grpSp>
          <p:nvGrpSpPr>
            <p:cNvPr id="82" name="Group 44"/>
            <p:cNvGrpSpPr/>
            <p:nvPr/>
          </p:nvGrpSpPr>
          <p:grpSpPr bwMode="auto">
            <a:xfrm>
              <a:off x="6417858" y="718354"/>
              <a:ext cx="658424" cy="659818"/>
              <a:chOff x="1289" y="582"/>
              <a:chExt cx="668" cy="668"/>
            </a:xfrm>
          </p:grpSpPr>
          <p:sp>
            <p:nvSpPr>
              <p:cNvPr id="84" name="Oval 45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>
                    <a:solidFill>
                      <a:schemeClr val="bg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5" name="Oval 46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6" name="Oval 47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7" name="Oval 48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88" name="Oval 49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3" name="Text Box 50"/>
            <p:cNvSpPr txBox="1">
              <a:spLocks noChangeArrowheads="1"/>
            </p:cNvSpPr>
            <p:nvPr/>
          </p:nvSpPr>
          <p:spPr bwMode="gray">
            <a:xfrm>
              <a:off x="6548358" y="812825"/>
              <a:ext cx="388342" cy="5081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sz="2400" dirty="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 sz="2400" dirty="0">
                <a:solidFill>
                  <a:srgbClr val="000000"/>
                </a:solidFill>
                <a:ea typeface="宋体" pitchFamily="2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079011" y="4027568"/>
            <a:ext cx="1530817" cy="649380"/>
            <a:chOff x="4193311" y="4287558"/>
            <a:chExt cx="1245318" cy="649380"/>
          </a:xfrm>
        </p:grpSpPr>
        <p:sp>
          <p:nvSpPr>
            <p:cNvPr id="90" name="云形 89"/>
            <p:cNvSpPr/>
            <p:nvPr/>
          </p:nvSpPr>
          <p:spPr>
            <a:xfrm>
              <a:off x="4193311" y="4287558"/>
              <a:ext cx="1215350" cy="64938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4325824" y="4371950"/>
              <a:ext cx="11128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动作轻</a:t>
              </a:r>
              <a:endPara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2" grpId="0" animBg="1"/>
      <p:bldP spid="54" grpId="0"/>
      <p:bldP spid="45" grpId="0" animBg="1"/>
      <p:bldP spid="52" grpId="0"/>
      <p:bldP spid="56" grpId="0" animBg="1"/>
      <p:bldP spid="57" grpId="0" animBg="1"/>
      <p:bldP spid="48" grpId="0"/>
      <p:bldP spid="49" grpId="0"/>
      <p:bldP spid="50" grpId="0"/>
      <p:bldP spid="46" grpId="0" animBg="1"/>
      <p:bldP spid="47" grpId="0" animBg="1"/>
      <p:bldP spid="51" grpId="0" animBg="1"/>
      <p:bldP spid="6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043608" y="627534"/>
            <a:ext cx="7100292" cy="6524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用“然后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再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”这样的句式写一段话。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71550"/>
            <a:ext cx="455882" cy="44446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1777" y="1707654"/>
            <a:ext cx="5042391" cy="25288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76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1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做香蕉奶昔很简单，先把香蕉去皮，然后放入榨汁机中，把它们打碎，加上点水，再加入牛奶搅拌搅拌，香蕉奶昔就做成了。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707654"/>
            <a:ext cx="1971675" cy="2514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411760" y="1563638"/>
            <a:ext cx="6013176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默读第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四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自然段，思考：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作者从哪些方面具体描写了肥皂泡的美，请你找出相关语句进行理解。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139702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673997" y="1324982"/>
            <a:ext cx="4807159" cy="31465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>
              <a:lnSpc>
                <a:spcPts val="3540"/>
              </a:lnSpc>
            </a:pPr>
            <a:r>
              <a:rPr kumimoji="1" lang="zh-CN" altLang="en-US" sz="2200" dirty="0">
                <a:latin typeface="楷体" pitchFamily="49" charset="-122"/>
                <a:ea typeface="楷体" pitchFamily="49" charset="-122"/>
              </a:rPr>
              <a:t>    </a:t>
            </a:r>
            <a:r>
              <a:rPr kumimoji="1" lang="zh-CN" altLang="en-US" sz="2200" b="1" u="sng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冰心</a:t>
            </a:r>
            <a:r>
              <a:rPr kumimoji="1" lang="zh-CN" altLang="en-US" sz="2200" dirty="0">
                <a:latin typeface="楷体" pitchFamily="49" charset="-122"/>
                <a:ea typeface="楷体" pitchFamily="49" charset="-122"/>
              </a:rPr>
              <a:t> </a:t>
            </a:r>
            <a:r>
              <a:rPr kumimoji="1" lang="zh-CN" altLang="en-US" sz="2200" dirty="0" smtClean="0">
                <a:latin typeface="楷体" pitchFamily="49" charset="-122"/>
                <a:ea typeface="楷体" pitchFamily="49" charset="-122"/>
              </a:rPr>
              <a:t>   中国</a:t>
            </a:r>
            <a:r>
              <a:rPr kumimoji="1" lang="zh-CN" altLang="en-US" sz="2200" dirty="0">
                <a:latin typeface="楷体" pitchFamily="49" charset="-122"/>
                <a:ea typeface="楷体" pitchFamily="49" charset="-122"/>
              </a:rPr>
              <a:t>女作家、诗人。原名谢婉莹，福建长乐人。早期所做的“问题小说”具有反封建意义，散文、诗歌讴歌童心和母爱。后期作品以儿童文学为主</a:t>
            </a:r>
            <a:r>
              <a:rPr kumimoji="1" lang="zh-CN" altLang="en-US" sz="2200" dirty="0" smtClean="0">
                <a:latin typeface="楷体" pitchFamily="49" charset="-122"/>
                <a:ea typeface="楷体" pitchFamily="49" charset="-122"/>
              </a:rPr>
              <a:t>。</a:t>
            </a:r>
            <a:endParaRPr kumimoji="1" lang="en-US" altLang="zh-CN" sz="2200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3540"/>
              </a:lnSpc>
            </a:pPr>
            <a:r>
              <a:rPr kumimoji="1" lang="en-US" altLang="zh-CN" sz="2200" dirty="0">
                <a:latin typeface="楷体" pitchFamily="49" charset="-122"/>
                <a:ea typeface="楷体" pitchFamily="49" charset="-122"/>
              </a:rPr>
              <a:t> </a:t>
            </a:r>
            <a:r>
              <a:rPr kumimoji="1" lang="en-US" altLang="zh-CN" sz="2200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kumimoji="1" lang="zh-CN" altLang="en-US" sz="2200" dirty="0" smtClean="0">
                <a:latin typeface="楷体" pitchFamily="49" charset="-122"/>
                <a:ea typeface="楷体" pitchFamily="49" charset="-122"/>
              </a:rPr>
              <a:t>代表</a:t>
            </a:r>
            <a:r>
              <a:rPr kumimoji="1" lang="zh-CN" altLang="en-US" sz="2200" dirty="0">
                <a:latin typeface="楷体" pitchFamily="49" charset="-122"/>
                <a:ea typeface="楷体" pitchFamily="49" charset="-122"/>
              </a:rPr>
              <a:t>作品：</a:t>
            </a:r>
            <a:r>
              <a:rPr kumimoji="1" lang="en-US" altLang="zh-CN" sz="2200" dirty="0">
                <a:latin typeface="楷体" pitchFamily="49" charset="-122"/>
                <a:ea typeface="楷体" pitchFamily="49" charset="-122"/>
              </a:rPr>
              <a:t>《</a:t>
            </a:r>
            <a:r>
              <a:rPr kumimoji="1" lang="zh-CN" altLang="en-US" sz="2200" dirty="0">
                <a:latin typeface="楷体" pitchFamily="49" charset="-122"/>
                <a:ea typeface="楷体" pitchFamily="49" charset="-122"/>
              </a:rPr>
              <a:t>寄小读者</a:t>
            </a:r>
            <a:r>
              <a:rPr kumimoji="1" lang="en-US" altLang="zh-CN" sz="2200" dirty="0">
                <a:latin typeface="楷体" pitchFamily="49" charset="-122"/>
                <a:ea typeface="楷体" pitchFamily="49" charset="-122"/>
              </a:rPr>
              <a:t>》《</a:t>
            </a:r>
            <a:r>
              <a:rPr kumimoji="1" lang="zh-CN" altLang="en-US" sz="2200" dirty="0">
                <a:latin typeface="楷体" pitchFamily="49" charset="-122"/>
                <a:ea typeface="楷体" pitchFamily="49" charset="-122"/>
              </a:rPr>
              <a:t>冰心文集</a:t>
            </a:r>
            <a:r>
              <a:rPr kumimoji="1" lang="en-US" altLang="zh-CN" sz="2200" dirty="0">
                <a:latin typeface="楷体" pitchFamily="49" charset="-122"/>
                <a:ea typeface="楷体" pitchFamily="49" charset="-122"/>
              </a:rPr>
              <a:t>》</a:t>
            </a:r>
            <a:r>
              <a:rPr kumimoji="1" lang="zh-CN" altLang="en-US" sz="2200" dirty="0">
                <a:latin typeface="楷体" pitchFamily="49" charset="-122"/>
                <a:ea typeface="楷体" pitchFamily="49" charset="-122"/>
              </a:rPr>
              <a:t>等。</a:t>
            </a:r>
            <a:endParaRPr kumimoji="1"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75606"/>
            <a:ext cx="2802878" cy="31568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92407" y="1115510"/>
            <a:ext cx="7056784" cy="952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这肥皂泡，吹起来很美丽，五色的浮光，在那轻清透明的球面上乱转。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90399"/>
            <a:ext cx="1900212" cy="16694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6012160" y="1624712"/>
            <a:ext cx="701656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5508104" y="2067694"/>
            <a:ext cx="2729118" cy="89067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泛指多种颜色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7092280" y="1591602"/>
            <a:ext cx="714645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5035433" y="3225108"/>
            <a:ext cx="2880318" cy="116380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指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肥皂泡表面的光泽和颜色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627786" y="483518"/>
            <a:ext cx="3096342" cy="432048"/>
          </a:xfrm>
          <a:prstGeom prst="ellipse">
            <a:avLst/>
          </a:prstGeom>
          <a:solidFill>
            <a:srgbClr val="FFC000"/>
          </a:solidFill>
          <a:ln w="15875">
            <a:solidFill>
              <a:schemeClr val="bg1"/>
            </a:solidFill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①颜色多彩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738108" y="2101066"/>
            <a:ext cx="1393732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2627786" y="2513031"/>
            <a:ext cx="2232247" cy="1516709"/>
            <a:chOff x="4193311" y="4287558"/>
            <a:chExt cx="1958617" cy="915389"/>
          </a:xfrm>
        </p:grpSpPr>
        <p:sp>
          <p:nvSpPr>
            <p:cNvPr id="27" name="云形 26"/>
            <p:cNvSpPr/>
            <p:nvPr/>
          </p:nvSpPr>
          <p:spPr>
            <a:xfrm>
              <a:off x="4193311" y="4287558"/>
              <a:ext cx="1815929" cy="649380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325824" y="4371950"/>
              <a:ext cx="182610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轻、纯净、清亮、透明</a:t>
              </a:r>
              <a:endPara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474782" y="987574"/>
            <a:ext cx="1265569" cy="3600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9592" y="920790"/>
            <a:ext cx="74168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若是扇得好，一个大球，会分裂成两三个玲珑娇软的小球，四散纷飞。有时吹得太大了，扇得太急了，这脆弱的球，会扯成长圆的形式，颤巍巍的，光影凌乱。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8753" y="2718802"/>
            <a:ext cx="3232493" cy="16384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1043608" y="1851670"/>
            <a:ext cx="648072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490338" y="2288942"/>
            <a:ext cx="50559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366288" y="1358330"/>
            <a:ext cx="701656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2627786" y="483518"/>
            <a:ext cx="3096342" cy="432048"/>
          </a:xfrm>
          <a:prstGeom prst="ellipse">
            <a:avLst/>
          </a:prstGeom>
          <a:solidFill>
            <a:srgbClr val="FFC000"/>
          </a:solidFill>
          <a:ln w="15875">
            <a:solidFill>
              <a:schemeClr val="bg1"/>
            </a:solidFill>
          </a:ln>
          <a:effectLst>
            <a:outerShdw blurRad="50800" dist="50800" dir="5400000" algn="ctr" rotWithShape="0">
              <a:schemeClr val="bg1">
                <a:lumMod val="7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②形态多姿</a:t>
            </a:r>
            <a:endParaRPr lang="zh-CN" altLang="en-US" sz="2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804248" y="2398117"/>
            <a:ext cx="2057658" cy="113991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指肥皂泡小巧精致而柔软、娇嫩美丽。</a:t>
            </a:r>
            <a:endParaRPr lang="zh-CN" altLang="en-US" sz="2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290538" y="2284796"/>
            <a:ext cx="86563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/>
          <p:nvPr/>
        </p:nvSpPr>
        <p:spPr>
          <a:xfrm>
            <a:off x="4499992" y="2709475"/>
            <a:ext cx="2196244" cy="108641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2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指肥皂泡摇晃时脆弱、易破的样子。</a:t>
            </a:r>
            <a:endParaRPr lang="zh-CN" altLang="en-US" sz="22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780" y="1151005"/>
            <a:ext cx="6880596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文本框 6"/>
          <p:cNvSpPr txBox="1"/>
          <p:nvPr/>
        </p:nvSpPr>
        <p:spPr>
          <a:xfrm>
            <a:off x="1690307" y="1416603"/>
            <a:ext cx="5617996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 smtClean="0">
                <a:latin typeface="楷体" pitchFamily="49" charset="-122"/>
                <a:ea typeface="楷体" pitchFamily="49" charset="-122"/>
              </a:rPr>
              <a:t>颤巍巍  </a:t>
            </a: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轻悠悠  软绵绵</a:t>
            </a:r>
            <a:endParaRPr lang="en-US" altLang="zh-CN" sz="3600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香喷喷  喜滋滋  圆滚滚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 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1"/>
          <p:cNvSpPr txBox="1"/>
          <p:nvPr/>
        </p:nvSpPr>
        <p:spPr>
          <a:xfrm>
            <a:off x="1282707" y="488657"/>
            <a:ext cx="42668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词语积累</a:t>
            </a:r>
            <a:r>
              <a:rPr lang="zh-CN" altLang="en-US" sz="2600" b="1" dirty="0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6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ABB</a:t>
            </a:r>
            <a:r>
              <a:rPr lang="zh-CN" altLang="en-US" sz="26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式的词语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6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98" y="465178"/>
            <a:ext cx="447979" cy="539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7043" y="771550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想一想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：为什么说“玲珑娇软”而不说“玲珑柔软”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79700" y="2139702"/>
            <a:ext cx="7104668" cy="1774482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3200" kern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“</a:t>
            </a:r>
            <a:r>
              <a:rPr lang="zh-CN" altLang="en-US" sz="3200" kern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玲珑柔软</a:t>
            </a:r>
            <a:r>
              <a:rPr lang="en-US" altLang="zh-CN" sz="3200" kern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3200" kern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表达</a:t>
            </a:r>
            <a:r>
              <a:rPr lang="zh-CN" altLang="en-US" sz="3200" kern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的意思不</a:t>
            </a:r>
            <a:r>
              <a:rPr lang="zh-CN" altLang="en-US" sz="3200" kern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强烈</a:t>
            </a:r>
            <a:r>
              <a:rPr lang="en-US" altLang="zh-CN" sz="3200" kern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kern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“玲珑娇软”更能表达精巧细致，美丽娇嫩，体现</a:t>
            </a:r>
            <a:r>
              <a:rPr lang="zh-CN" altLang="en-US" sz="3200" kern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了作者对肥皂泡的</a:t>
            </a:r>
            <a:r>
              <a:rPr lang="zh-CN" altLang="en-US" sz="3200" kern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喜爱、娇爱之</a:t>
            </a:r>
            <a:r>
              <a:rPr lang="zh-CN" altLang="en-US" sz="3200" kern="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情</a:t>
            </a:r>
            <a:r>
              <a:rPr lang="zh-CN" altLang="en-US" sz="3200" kern="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kern="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39552" y="1581636"/>
            <a:ext cx="374368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这时候，大家悬着心，仰着头，停着呼吸</a:t>
            </a:r>
            <a:r>
              <a:rPr lang="en-US" altLang="zh-CN" sz="2400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不久这美丽的薄球，就无声地散裂了，肥皂水落了下来，洒到眼睛里，使大家都忽然低了头，揉出了眼泪。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339185" y="2598877"/>
            <a:ext cx="1499779" cy="15895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627534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    说一说：肥皂泡破裂的时候，大家是怎样的表现？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907704" y="2013684"/>
            <a:ext cx="2016224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85035" y="2517740"/>
            <a:ext cx="2016224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云形标注 8"/>
          <p:cNvSpPr/>
          <p:nvPr/>
        </p:nvSpPr>
        <p:spPr bwMode="auto">
          <a:xfrm>
            <a:off x="4427984" y="1275606"/>
            <a:ext cx="3672408" cy="1080119"/>
          </a:xfrm>
          <a:prstGeom prst="cloudCallout">
            <a:avLst>
              <a:gd name="adj1" fmla="val -94113"/>
              <a:gd name="adj2" fmla="val 37892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>
            <a:outerShdw blurRad="254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1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这时，吹</a:t>
            </a:r>
            <a:r>
              <a:rPr lang="zh-CN" altLang="en-US" sz="1800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肥皂泡的孩子们心里可能在对肥皂泡说什么呢</a:t>
            </a:r>
            <a:r>
              <a:rPr lang="zh-CN" altLang="en-US" sz="1800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1800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59591" y="2568699"/>
            <a:ext cx="3004897" cy="1731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小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肥皂泡，我为你祝福，希望你能多停留一会儿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，希望你飞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得</a:t>
            </a:r>
            <a:r>
              <a:rPr lang="zh-CN" altLang="en-US" sz="24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又高又远！</a:t>
            </a:r>
            <a:endParaRPr lang="zh-CN" altLang="en-US" sz="24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7494"/>
            <a:ext cx="1151242" cy="1040279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9" grpId="0" animBg="1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968500" y="846966"/>
            <a:ext cx="6048375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宋体" pitchFamily="2" charset="-122"/>
              </a:rPr>
              <a:t>围绕吹泡泡，说一说第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宋体" pitchFamily="2" charset="-122"/>
              </a:rPr>
              <a:t>3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宋体" pitchFamily="2" charset="-122"/>
              </a:rPr>
              <a:t>、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宋体" pitchFamily="2" charset="-122"/>
              </a:rPr>
              <a:t>4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宋体" pitchFamily="2" charset="-122"/>
              </a:rPr>
              <a:t>自然段具体写了吹泡泡的哪些内容？</a:t>
            </a:r>
            <a:endParaRPr lang="en-US" altLang="zh-CN" sz="2800" dirty="0"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1600" y="2067694"/>
            <a:ext cx="72980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自然段具体写了如何制作肥皂水，吹肥皂泡，扇肥皂泡，第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自然段具体写了吹起的肥皂泡很美丽。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4499992" y="3939902"/>
            <a:ext cx="397223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课后题“思考与交流”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7585"/>
          <a:stretch>
            <a:fillRect/>
          </a:stretch>
        </p:blipFill>
        <p:spPr>
          <a:xfrm>
            <a:off x="467544" y="627534"/>
            <a:ext cx="1287016" cy="1189391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123728" y="1563638"/>
            <a:ext cx="5616624" cy="1212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朗读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第五自然段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找出文中的一处排比句。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20" y="170765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41242" y="1064806"/>
            <a:ext cx="70567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这一个个轻清脆丽的球儿，是我们自己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小心地轻轻吹起的，吹了起来，又轻轻地飞起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，那么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圆满，那么自由，那么透明，那么美丽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838062" y="2432958"/>
            <a:ext cx="65043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662598" y="2388317"/>
            <a:ext cx="65043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436096" y="2432958"/>
            <a:ext cx="65043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164288" y="2432958"/>
            <a:ext cx="65043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75102" y="381286"/>
            <a:ext cx="1161887" cy="565503"/>
            <a:chOff x="275102" y="381286"/>
            <a:chExt cx="1161887" cy="565503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102" y="381286"/>
              <a:ext cx="1161887" cy="542018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2" name="文本框 9"/>
            <p:cNvSpPr txBox="1"/>
            <p:nvPr/>
          </p:nvSpPr>
          <p:spPr>
            <a:xfrm>
              <a:off x="520599" y="508207"/>
              <a:ext cx="760090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Heiti SC Medium" pitchFamily="2" charset="-128"/>
                  <a:ea typeface="Heiti SC Medium" pitchFamily="2" charset="-128"/>
                </a:rPr>
                <a:t>排比</a:t>
              </a:r>
              <a:endParaRPr lang="zh-CN" altLang="en-US" sz="24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04048" y="3223396"/>
            <a:ext cx="3300668" cy="715491"/>
            <a:chOff x="8100392" y="1962696"/>
            <a:chExt cx="2563056" cy="549508"/>
          </a:xfrm>
        </p:grpSpPr>
        <p:sp>
          <p:nvSpPr>
            <p:cNvPr id="25" name="云形 24"/>
            <p:cNvSpPr/>
            <p:nvPr/>
          </p:nvSpPr>
          <p:spPr>
            <a:xfrm>
              <a:off x="8100392" y="1962696"/>
              <a:ext cx="2563056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221480" y="1995686"/>
              <a:ext cx="2383992" cy="401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连用四个“那么”</a:t>
              </a:r>
              <a:endPara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0" name="爆炸形 1 29"/>
          <p:cNvSpPr/>
          <p:nvPr/>
        </p:nvSpPr>
        <p:spPr>
          <a:xfrm>
            <a:off x="1187624" y="3003798"/>
            <a:ext cx="3744416" cy="1508161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喜爱和赞美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1082598"/>
            <a:ext cx="7776864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    仿照课文用“那么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那么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那么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那么</a:t>
            </a:r>
            <a:r>
              <a:rPr lang="en-US" altLang="zh-CN" sz="2400" dirty="0" smtClean="0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”写两组排比句。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3376999"/>
            <a:ext cx="6912768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小溪的水缓缓地流着，那么清澈，那么纯净，那么晶莹，那么剔透。</a:t>
            </a:r>
            <a:endParaRPr lang="zh-CN" altLang="en-US" sz="2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15616" y="2239704"/>
            <a:ext cx="7056784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zh-CN" sz="2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6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月色笼罩下的莲花，那么美丽，那么宁静，那么纯洁，那么脱俗。</a:t>
            </a:r>
            <a:endParaRPr lang="zh-CN" altLang="en-US" sz="26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83568" y="520906"/>
            <a:ext cx="2099196" cy="561692"/>
            <a:chOff x="755576" y="411510"/>
            <a:chExt cx="2099196" cy="561692"/>
          </a:xfrm>
        </p:grpSpPr>
        <p:sp>
          <p:nvSpPr>
            <p:cNvPr id="9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itchFamily="49" charset="-122"/>
                  <a:ea typeface="黑体" pitchFamily="49" charset="-122"/>
                </a:rPr>
                <a:t>小</a:t>
              </a:r>
              <a:r>
                <a:rPr lang="zh-CN" altLang="en-US" sz="3200" dirty="0" smtClean="0">
                  <a:latin typeface="黑体" pitchFamily="49" charset="-122"/>
                  <a:ea typeface="黑体" pitchFamily="49" charset="-122"/>
                </a:rPr>
                <a:t>练笔</a:t>
              </a:r>
              <a:endParaRPr lang="zh-CN" altLang="en-US" sz="3200" dirty="0"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123728" y="2136680"/>
            <a:ext cx="5616624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找出体现作者对肥皂泡想象的句子。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620" y="1707654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27361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+mj-ea"/>
              </a:rPr>
              <a:t>肥皂泡</a:t>
            </a:r>
            <a:endParaRPr lang="zh-CN" altLang="en-US" sz="3200" b="1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9832" y="1504692"/>
            <a:ext cx="5688632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74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肥皂泡是肥皂水吹起的气泡。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它非常薄，在阳光下，表面是彩色的。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肥皂泡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的存在时间通常很短，它们会因触碰其它物体或维持于空气中太久而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破裂。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55" y="1897819"/>
            <a:ext cx="2389396" cy="21530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59632" y="699542"/>
            <a:ext cx="64807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到天上，轻轻地挨着明月，渡过天河跟着夕阳西去。或者轻悠悠地飘过大海，飞越山巅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目送着她，心里充满了快乐、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骄傲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与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希望。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403648" y="1203598"/>
            <a:ext cx="1008112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724128" y="1203598"/>
            <a:ext cx="1728192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362167" y="1607483"/>
            <a:ext cx="1769673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580112" y="1607483"/>
            <a:ext cx="1512168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403648" y="2067694"/>
            <a:ext cx="2088232" cy="0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5004048" y="3223396"/>
            <a:ext cx="3300668" cy="715491"/>
            <a:chOff x="8100392" y="1962696"/>
            <a:chExt cx="2563056" cy="549508"/>
          </a:xfrm>
        </p:grpSpPr>
        <p:sp>
          <p:nvSpPr>
            <p:cNvPr id="26" name="云形 25"/>
            <p:cNvSpPr/>
            <p:nvPr/>
          </p:nvSpPr>
          <p:spPr>
            <a:xfrm>
              <a:off x="8100392" y="1962696"/>
              <a:ext cx="2563056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21480" y="1995686"/>
              <a:ext cx="2103918" cy="4018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肥皂泡随风飘散</a:t>
              </a:r>
              <a:endPara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8" name="爆炸形 1 27"/>
          <p:cNvSpPr/>
          <p:nvPr/>
        </p:nvSpPr>
        <p:spPr>
          <a:xfrm>
            <a:off x="1187624" y="3166767"/>
            <a:ext cx="2736304" cy="1245608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想象</a:t>
            </a:r>
            <a:endParaRPr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40" y="1151005"/>
            <a:ext cx="7780337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03648" y="1640870"/>
            <a:ext cx="60486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    在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朗读第五自然段的时候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四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个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“那么” 要重读，突出肥皂泡的“圆满、自由、透明、美丽”的特点。朗读时声音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由低到高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，速度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由慢到快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，感情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由弱到强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，虽是陈述句，也要读出感叹句的语气来，还要读出</a:t>
            </a:r>
            <a:r>
              <a:rPr lang="zh-CN" altLang="en-US" sz="24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喜悦、赞美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的语气。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朗读指导（</a:t>
            </a:r>
            <a:r>
              <a:rPr lang="zh-CN" altLang="en-US" sz="26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课后第一题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6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18" y="1275606"/>
            <a:ext cx="7780337" cy="2500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957" y="433316"/>
            <a:ext cx="850943" cy="697101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03648" y="1640870"/>
            <a:ext cx="60486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400" dirty="0" smtClean="0">
                <a:latin typeface="楷体" pitchFamily="49" charset="-122"/>
                <a:ea typeface="楷体" pitchFamily="49" charset="-122"/>
              </a:rPr>
              <a:t>背诵第五自然段时，要在理解每句话的基础上去背诵，注意背诵</a:t>
            </a:r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时要抓住人物的心情，表现出游戏的趣味，把握好节奏，语速稍慢，语气柔和。</a:t>
            </a:r>
            <a:endParaRPr lang="zh-CN" altLang="en-US" sz="24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1399878" y="614680"/>
            <a:ext cx="35788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 smtClean="0">
                <a:latin typeface="宋体" pitchFamily="2" charset="-122"/>
                <a:ea typeface="宋体" pitchFamily="2" charset="-122"/>
              </a:rPr>
              <a:t>背诵指导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（</a:t>
            </a:r>
            <a:r>
              <a:rPr lang="zh-CN" altLang="en-US" sz="2600" b="1" dirty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课后第一题</a:t>
            </a:r>
            <a:r>
              <a:rPr lang="zh-CN" altLang="en-US" sz="2600" b="1" dirty="0">
                <a:latin typeface="宋体" pitchFamily="2" charset="-122"/>
                <a:ea typeface="宋体" pitchFamily="2" charset="-122"/>
              </a:rPr>
              <a:t>）</a:t>
            </a:r>
            <a:endParaRPr lang="zh-CN" altLang="en-US" sz="26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968500" y="717986"/>
            <a:ext cx="604837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cs typeface="宋体" pitchFamily="2" charset="-122"/>
              </a:rPr>
              <a:t>读完这篇课文，按照课文所写的方法再去吹泡泡，你又会有什么新的体验和感受？</a:t>
            </a:r>
            <a:endParaRPr lang="en-US" altLang="zh-CN" sz="2800" dirty="0"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3608" y="2211710"/>
            <a:ext cx="729805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我发现了泡泡原来如此美丽，它玲珑娇软，它五彩斑斓，它变化多样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我体会到了冰心奶奶的观察是那么仔细，我以后也会认真观察事物，去发现事物的美！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4788024" y="4083918"/>
            <a:ext cx="3972232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8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课后题“拓展与运用”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71550"/>
            <a:ext cx="1379984" cy="137998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619672" y="1478270"/>
            <a:ext cx="30963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池上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唐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]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白居易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小娃撑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小艇，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偷采白莲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回。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不解藏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踪迹，</a:t>
            </a:r>
            <a:endParaRPr lang="en-US" altLang="zh-CN" sz="2800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浮萍一道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开。</a:t>
            </a:r>
            <a:endParaRPr lang="en-US" altLang="zh-CN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文本框 6"/>
          <p:cNvSpPr txBox="1"/>
          <p:nvPr/>
        </p:nvSpPr>
        <p:spPr>
          <a:xfrm>
            <a:off x="1835696" y="771550"/>
            <a:ext cx="3972232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宋体" pitchFamily="2" charset="-122"/>
              </a:rPr>
              <a:t>(</a:t>
            </a:r>
            <a:r>
              <a:rPr lang="zh-CN" altLang="en-US" sz="28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宋体" pitchFamily="2" charset="-122"/>
              </a:rPr>
              <a:t>课后题“积累”</a:t>
            </a:r>
            <a:r>
              <a:rPr lang="en-US" altLang="zh-CN" sz="2800" dirty="0" smtClean="0">
                <a:latin typeface="黑体" pitchFamily="49" charset="-122"/>
                <a:ea typeface="黑体" pitchFamily="49" charset="-122"/>
                <a:cs typeface="宋体" pitchFamily="2" charset="-122"/>
              </a:rPr>
              <a:t>)</a:t>
            </a:r>
            <a:endParaRPr lang="en-US" altLang="zh-CN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01451" y="1498761"/>
            <a:ext cx="367240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诗意：</a:t>
            </a:r>
            <a:r>
              <a:rPr lang="zh-CN" altLang="en-US" sz="28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一个小孩撑着小船，偷偷地采了白莲回来。他不知道怎么掩藏踪迹，水面的浮萍上留下了一条船儿划过的痕迹。</a:t>
            </a:r>
            <a:endParaRPr lang="en-US" altLang="zh-CN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04"/>
          <a:stretch>
            <a:fillRect/>
          </a:stretch>
        </p:blipFill>
        <p:spPr>
          <a:xfrm>
            <a:off x="24598" y="483518"/>
            <a:ext cx="1782209" cy="153528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403648" y="1117218"/>
            <a:ext cx="6480719" cy="3398748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8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47664" y="2571750"/>
            <a:ext cx="477054" cy="915635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吹泡泡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96373" y="1731898"/>
            <a:ext cx="3528392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母亲教我们吹肥皂泡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07461" y="1275606"/>
            <a:ext cx="42484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latin typeface="楷体" pitchFamily="49" charset="-122"/>
                <a:ea typeface="楷体" pitchFamily="49" charset="-122"/>
              </a:rPr>
              <a:t>最</a:t>
            </a: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喜欢</a:t>
            </a:r>
            <a:r>
              <a:rPr lang="zh-CN" altLang="en-US" sz="2200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游戏：吹肥皂泡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07460" y="1738722"/>
            <a:ext cx="14405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阴雨时节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55776" y="2167710"/>
            <a:ext cx="32047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肥皂泡过程</a:t>
            </a:r>
            <a:r>
              <a:rPr lang="en-US" altLang="zh-CN" sz="2200" dirty="0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做肥皂水</a:t>
            </a:r>
            <a:endParaRPr lang="en-US" altLang="zh-CN" sz="2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2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200" dirty="0" smtClean="0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吹肥皂泡</a:t>
            </a:r>
            <a:endParaRPr lang="en-US" altLang="zh-CN" sz="2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2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200" dirty="0" smtClean="0">
                <a:latin typeface="楷体" pitchFamily="49" charset="-122"/>
                <a:ea typeface="楷体" pitchFamily="49" charset="-122"/>
              </a:rPr>
              <a:t>          </a:t>
            </a: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扇肥皂泡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2175411" y="1502178"/>
            <a:ext cx="304531" cy="2821735"/>
          </a:xfrm>
          <a:prstGeom prst="lef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07460" y="3219822"/>
            <a:ext cx="2416850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肥皂泡美丽：颜色</a:t>
            </a:r>
            <a:endParaRPr lang="en-US" altLang="zh-CN" sz="2200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200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200" dirty="0" smtClean="0">
                <a:latin typeface="楷体" pitchFamily="49" charset="-122"/>
                <a:ea typeface="楷体" pitchFamily="49" charset="-122"/>
              </a:rPr>
              <a:t>           </a:t>
            </a:r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形态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607460" y="3916110"/>
            <a:ext cx="3240360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想象肥皂泡纷飞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 flipH="1">
            <a:off x="6737325" y="1478207"/>
            <a:ext cx="304531" cy="2821735"/>
          </a:xfrm>
          <a:prstGeom prst="leftBrace">
            <a:avLst>
              <a:gd name="adj1" fmla="val 8333"/>
              <a:gd name="adj2" fmla="val 46609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47711" y="1923678"/>
            <a:ext cx="477054" cy="2044149"/>
          </a:xfrm>
          <a:prstGeom prst="rect">
            <a:avLst/>
          </a:prstGeom>
          <a:noFill/>
        </p:spPr>
        <p:txBody>
          <a:bodyPr vert="eaVert" wrap="none" lIns="68580" tIns="34290" rIns="68580" bIns="34290" rtlCol="0">
            <a:spAutoFit/>
          </a:bodyPr>
          <a:lstStyle/>
          <a:p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童年生活的美好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  <p:bldP spid="17" grpId="0"/>
      <p:bldP spid="20" grpId="0"/>
      <p:bldP spid="21" grpId="0"/>
      <p:bldP spid="22" grpId="0" animBg="1"/>
      <p:bldP spid="33" grpId="0"/>
      <p:bldP spid="34" grpId="0"/>
      <p:bldP spid="25" grpId="0" animBg="1"/>
      <p:bldP spid="2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10762"/>
            <a:ext cx="7262635" cy="23775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本文通过介绍冰心童年时玩吹肥皂泡游戏的方法、过程及玩的心情和美好的想象，为我们展现了一个</a:t>
            </a:r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的儿童世界，表现了</a:t>
            </a:r>
            <a:r>
              <a:rPr lang="zh-CN" altLang="en-US" sz="2800" u="sng" dirty="0" smtClean="0">
                <a:latin typeface="楷体" pitchFamily="49" charset="-122"/>
                <a:ea typeface="楷体" pitchFamily="49" charset="-122"/>
              </a:rPr>
              <a:t>                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8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95736" y="3291830"/>
            <a:ext cx="2952328" cy="46647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童年生活的美好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59832" y="2715766"/>
            <a:ext cx="1872208" cy="45685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ts val="34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无忧无虑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60032" y="2715766"/>
            <a:ext cx="1872208" cy="48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幸福畅想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4428" y="1822367"/>
            <a:ext cx="783600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dirty="0" smtClean="0">
                <a:latin typeface="楷体" pitchFamily="49" charset="-122"/>
                <a:ea typeface="楷体" pitchFamily="49" charset="-122"/>
              </a:rPr>
              <a:t>    肥皂膜本身是无色的，就像一张透明的玻璃纸一样，阳光在肥皂膜的正面和背面都会产生反射。当阳光穿过正面，遇到背面，立刻反射过来；反射回来的光线回到正面，又会引起一定的反射。由于阳光是由七种单色组成的，如果在肥皂薄膜的某一处恰好使得两股反射回来的红光相互抵消了，在这个地方可以看到的就是失去了红光的阳光，看上去就是蓝绿色。而在另一个部分，某种色光得到了加强，呈现出来的就是另一种颜色。肥皂泡就是这样把阳光分解，呈现色彩斑斓的颜色的。</a:t>
            </a:r>
            <a:endParaRPr lang="zh-CN" altLang="en-US" sz="2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90102" y="1107533"/>
            <a:ext cx="36724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肥皂泡为什么是彩色的？</a:t>
            </a:r>
            <a:endParaRPr lang="zh-CN" altLang="en-US" sz="20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9865"/>
            <a:ext cx="2088232" cy="15025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115616" y="2210958"/>
            <a:ext cx="7416824" cy="126092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　　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吹肥皂泡的游戏过程是按照</a:t>
            </a:r>
            <a:r>
              <a:rPr lang="zh-CN" altLang="en-US" sz="2800" u="sng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         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、</a:t>
            </a:r>
            <a:endParaRPr lang="en-US" altLang="zh-CN" sz="2800" dirty="0" smtClean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Times New Roman" charset="0"/>
            </a:endParaRPr>
          </a:p>
          <a:p>
            <a:pPr indent="200025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u="sng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         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、</a:t>
            </a:r>
            <a:r>
              <a:rPr lang="zh-CN" altLang="en-US" sz="2800" u="sng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         </a:t>
            </a:r>
            <a:r>
              <a:rPr lang="zh-CN" altLang="en-US" sz="280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的顺序写的。</a:t>
            </a:r>
            <a:endParaRPr lang="zh-CN" altLang="en-US" sz="2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228184" y="2284509"/>
            <a:ext cx="2250590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ts val="33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做肥皂水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187624" y="2931139"/>
            <a:ext cx="1872208" cy="4953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ts val="38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吹肥皂泡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203848" y="2921520"/>
            <a:ext cx="1800200" cy="5145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ts val="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扇肥皂泡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1275606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一、根据课文内容填空。</a:t>
            </a:r>
            <a:endParaRPr lang="zh-CN" altLang="en-US" sz="3200" dirty="0">
              <a:latin typeface="黑体" pitchFamily="49" charset="-122"/>
              <a:ea typeface="黑体" pitchFamily="49" charset="-122"/>
              <a:cs typeface="宋体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/>
      <p:bldP spid="6" grpId="0"/>
      <p:bldP spid="7" grpId="0"/>
      <p:bldP spid="8" grpId="0"/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1520" y="2859782"/>
            <a:ext cx="8453129" cy="9310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   2.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游戏的种类很多。  我最爱玩的是吹肥皂泡。（加上恰当的关联词语，把两句话合并成一句话）</a:t>
            </a:r>
            <a:endParaRPr lang="zh-CN" altLang="en-US" sz="2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21194" y="1260042"/>
            <a:ext cx="8399278" cy="86177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0" rIns="0" bIns="0" numCol="1" anchor="t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   1.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目送着它们，我们心里充满了快乐、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骄傲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  <a:cs typeface="Times New Roman" charset="0"/>
              </a:rPr>
              <a:t>与希望。（用标红的词语造句）</a:t>
            </a:r>
            <a:endParaRPr lang="zh-CN" altLang="en-US" sz="28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2283718"/>
            <a:ext cx="792088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当得知自己这次考试得了满分时，我骄傲极了。</a:t>
            </a:r>
            <a:endParaRPr lang="zh-CN" altLang="en-US" sz="28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5616" y="555526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、按要求写句子。</a:t>
            </a:r>
            <a:endParaRPr lang="zh-CN" altLang="en-US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4" y="3867894"/>
            <a:ext cx="80392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charset="0"/>
              </a:rPr>
              <a:t>虽然游戏的种类很多，但是我最爱玩的是吹肥皂泡。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3905" grpId="0"/>
      <p:bldP spid="3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6762013" y="1589796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潮</a:t>
            </a:r>
            <a:r>
              <a:rPr kumimoji="1" lang="zh-CN" altLang="en-US" sz="4000" dirty="0">
                <a:latin typeface="楷体" pitchFamily="49" charset="-122"/>
                <a:ea typeface="楷体" pitchFamily="49" charset="-122"/>
              </a:rPr>
              <a:t>湿</a:t>
            </a:r>
            <a:endParaRPr kumimoji="1"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696418" y="161502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走</a:t>
            </a:r>
            <a:r>
              <a:rPr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廊</a:t>
            </a:r>
            <a:endParaRPr lang="zh-CN" altLang="en-US" sz="40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87836" y="1586856"/>
            <a:ext cx="241134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肥皂</a:t>
            </a:r>
            <a:r>
              <a:rPr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泡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835696" y="3106360"/>
            <a:ext cx="2458205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玲珑</a:t>
            </a:r>
            <a:r>
              <a:rPr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娇</a:t>
            </a:r>
            <a:r>
              <a:rPr lang="zh-CN" altLang="en-US" sz="4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软</a:t>
            </a:r>
            <a:endParaRPr lang="zh-CN" altLang="en-US" sz="40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4734438" y="3107535"/>
            <a:ext cx="1393222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扯</a:t>
            </a:r>
            <a:r>
              <a:rPr lang="zh-CN" altLang="en-US" sz="4000" dirty="0">
                <a:latin typeface="楷体" pitchFamily="49" charset="-122"/>
                <a:ea typeface="楷体" pitchFamily="49" charset="-122"/>
              </a:rPr>
              <a:t>成</a:t>
            </a:r>
            <a:endParaRPr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994552" y="1158228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pào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48064" y="1203598"/>
            <a:ext cx="109971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l</a:t>
            </a:r>
            <a:r>
              <a:rPr lang="en-US" sz="3000" dirty="0" err="1" smtClean="0">
                <a:latin typeface="黑体" pitchFamily="49" charset="-122"/>
                <a:ea typeface="黑体" pitchFamily="49" charset="-122"/>
              </a:rPr>
              <a:t>á</a:t>
            </a:r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ng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96554" y="1142657"/>
            <a:ext cx="110579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cháo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915816" y="2624153"/>
            <a:ext cx="117888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jiāo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660232" y="2625328"/>
            <a:ext cx="101812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xu</a:t>
            </a:r>
            <a:r>
              <a:rPr lang="en-US" sz="3000" dirty="0" err="1" smtClean="0">
                <a:latin typeface="黑体" pitchFamily="49" charset="-122"/>
                <a:ea typeface="黑体" pitchFamily="49" charset="-122"/>
              </a:rPr>
              <a:t>án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22744" y="2625328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>
                <a:latin typeface="黑体" pitchFamily="49" charset="-122"/>
                <a:ea typeface="黑体" pitchFamily="49" charset="-122"/>
              </a:rPr>
              <a:t>chě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6703725" y="3107535"/>
            <a:ext cx="1756707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悬</a:t>
            </a:r>
            <a:r>
              <a:rPr lang="zh-CN" altLang="en-US" sz="4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着心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22677" y="1687944"/>
            <a:ext cx="1109163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16016" y="170765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80312" y="164191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419872" y="3218647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364088" y="314781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308304" y="3219822"/>
            <a:ext cx="1152128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1835696" y="3220360"/>
            <a:ext cx="1080120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8" grpId="0"/>
      <p:bldP spid="28" grpId="1"/>
      <p:bldP spid="29" grpId="0"/>
      <p:bldP spid="29" grpId="1"/>
      <p:bldP spid="8" grpId="0" animBg="1"/>
      <p:bldP spid="32" grpId="0" animBg="1"/>
      <p:bldP spid="36" grpId="0" animBg="1"/>
      <p:bldP spid="37" grpId="0" animBg="1"/>
      <p:bldP spid="38" grpId="0" animBg="1"/>
      <p:bldP spid="39" grpId="0" animBg="1"/>
      <p:bldP spid="4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83568" y="843558"/>
            <a:ext cx="74168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00025" fontAlgn="base">
              <a:lnSpc>
                <a:spcPts val="48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   三、假如</a:t>
            </a:r>
            <a:r>
              <a:rPr lang="zh-CN" altLang="en-US" sz="32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你就是肥皂泡，你会带着希望和梦想飞到哪儿</a:t>
            </a:r>
            <a:r>
              <a:rPr lang="zh-CN" altLang="en-US" sz="32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  <a:cs typeface="Times New Roman" charset="0"/>
              </a:rPr>
              <a:t>？你来说一说吧！</a:t>
            </a:r>
            <a:endParaRPr lang="zh-CN" altLang="en-US" sz="3200" dirty="0">
              <a:solidFill>
                <a:srgbClr val="000000"/>
              </a:solidFill>
              <a:latin typeface="黑体" pitchFamily="49" charset="-122"/>
              <a:ea typeface="黑体" pitchFamily="49" charset="-122"/>
              <a:cs typeface="Times New Roman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9764" y="2499742"/>
            <a:ext cx="7704856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8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假如我就是一个肥皂泡，轻轻悠悠地落在春娃娃头顶的花环上，追随着她，给高山披上绿装，给大地穿上彩衣，与小河、小鸟共唱“春之歌”。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6762013" y="1589796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借</a:t>
            </a:r>
            <a:r>
              <a:rPr kumimoji="1" lang="zh-CN" altLang="en-US" sz="4000" dirty="0" smtClean="0">
                <a:latin typeface="楷体" pitchFamily="49" charset="-122"/>
                <a:ea typeface="楷体" pitchFamily="49" charset="-122"/>
              </a:rPr>
              <a:t>着</a:t>
            </a:r>
            <a:endParaRPr kumimoji="1" lang="zh-CN" altLang="en-US" sz="4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696418" y="1615028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薄</a:t>
            </a:r>
            <a:r>
              <a:rPr lang="zh-CN" altLang="en-US" sz="4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球</a:t>
            </a:r>
            <a:endParaRPr lang="zh-CN" altLang="en-US" sz="40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87836" y="1586856"/>
            <a:ext cx="241134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仰</a:t>
            </a:r>
            <a:r>
              <a:rPr lang="zh-CN" altLang="en-US" sz="4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着头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61435" y="3106360"/>
            <a:ext cx="123246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渡</a:t>
            </a:r>
            <a:r>
              <a:rPr lang="zh-CN" altLang="en-US" sz="4000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过</a:t>
            </a:r>
            <a:endParaRPr lang="zh-CN" altLang="en-US" sz="4000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4734438" y="3107535"/>
            <a:ext cx="1393222" cy="68480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>
                <a:latin typeface="楷体" pitchFamily="49" charset="-122"/>
                <a:ea typeface="楷体" pitchFamily="49" charset="-122"/>
              </a:rPr>
              <a:t>骄</a:t>
            </a:r>
            <a:r>
              <a:rPr lang="zh-CN" altLang="en-US" sz="4000" u="sng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傲</a:t>
            </a:r>
            <a:endParaRPr lang="zh-CN" altLang="en-US" sz="4000" u="sng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07704" y="1158228"/>
            <a:ext cx="144016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yǎng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96419" y="1186400"/>
            <a:ext cx="109971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báo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96554" y="1142657"/>
            <a:ext cx="1105794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jiè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59832" y="2624153"/>
            <a:ext cx="117888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dù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70816" y="2625328"/>
            <a:ext cx="857368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 err="1" smtClean="0">
                <a:latin typeface="黑体" pitchFamily="49" charset="-122"/>
                <a:ea typeface="黑体" pitchFamily="49" charset="-122"/>
              </a:rPr>
              <a:t>ào</a:t>
            </a:r>
            <a:endParaRPr lang="zh-CN" altLang="en-US" sz="3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55776" y="1687944"/>
            <a:ext cx="1109163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92080" y="1688852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80312" y="1641916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635896" y="3218647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88024" y="314781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9" grpId="0"/>
      <p:bldP spid="29" grpId="1"/>
      <p:bldP spid="8" grpId="0" animBg="1"/>
      <p:bldP spid="32" grpId="0" animBg="1"/>
      <p:bldP spid="36" grpId="0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812333" y="1547696"/>
            <a:ext cx="7114768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不久这光丽的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薄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球，就无声地散裂了。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12943" y="2697753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薄</a:t>
              </a:r>
              <a:endParaRPr lang="zh-CN" altLang="en-US" sz="41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itchFamily="49" charset="-122"/>
                <a:ea typeface="楷体" pitchFamily="49" charset="-122"/>
              </a:rPr>
              <a:t>多音字</a:t>
            </a:r>
            <a:endParaRPr lang="zh-CN" altLang="en-US" sz="25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11960" y="1131590"/>
            <a:ext cx="91370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báo</a:t>
            </a:r>
            <a:endParaRPr lang="en-US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835696" y="2781130"/>
            <a:ext cx="6294031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我们在复习时，要抓住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薄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弱环节。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940152" y="2355726"/>
            <a:ext cx="51841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bó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835696" y="3882266"/>
            <a:ext cx="5883662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我很喜欢这种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薄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荷味的口香糖。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341620" y="3456862"/>
            <a:ext cx="518412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bò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8" grpId="0"/>
      <p:bldP spid="53" grpId="0" bldLvl="0" animBg="1"/>
      <p:bldP spid="54" grpId="0"/>
      <p:bldP spid="55" grpId="0" bldLvl="0" animBg="1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812333" y="1547696"/>
            <a:ext cx="5883662" cy="105413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借着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扇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子的轻风，把它们一个个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送上天去送过海去。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12943" y="2697753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扇</a:t>
              </a:r>
              <a:endParaRPr lang="zh-CN" altLang="en-US" sz="41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506163" y="1086584"/>
            <a:ext cx="91370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shàn</a:t>
            </a:r>
            <a:endParaRPr lang="en-US" altLang="en-US" sz="28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835697" y="3522226"/>
            <a:ext cx="6120680" cy="561692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他因为被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扇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了一巴掌而感到委屈。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347864" y="3096822"/>
            <a:ext cx="85824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黑体" pitchFamily="49" charset="-122"/>
                <a:ea typeface="黑体" pitchFamily="49" charset="-122"/>
              </a:rPr>
              <a:t>shān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8" grpId="0"/>
      <p:bldP spid="53" grpId="0" bldLvl="0" animBg="1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文本框 64"/>
          <p:cNvSpPr txBox="1"/>
          <p:nvPr/>
        </p:nvSpPr>
        <p:spPr>
          <a:xfrm>
            <a:off x="1043608" y="1364531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式</a:t>
            </a:r>
            <a:endParaRPr lang="en-US" altLang="zh-CN" sz="6600" b="1" dirty="0" err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339752" y="1364531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皂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635896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沾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860032" y="1364531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泡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3614845" y="295424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借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4838981" y="2954243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扇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6174709" y="2954243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透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71" name="组合 7"/>
          <p:cNvGrpSpPr/>
          <p:nvPr/>
        </p:nvGrpSpPr>
        <p:grpSpPr>
          <a:xfrm>
            <a:off x="3542837" y="2953499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4766973" y="2953499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6063117" y="2953499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860032" y="1358995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563888" y="1358995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339752" y="1358995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1043608" y="1363787"/>
            <a:ext cx="1029163" cy="1085656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280" y="556111"/>
            <a:ext cx="335134" cy="472337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4" grpId="0"/>
      <p:bldP spid="12306" grpId="0"/>
      <p:bldP spid="12308" grpId="0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3738</Words>
  <Application>WPS 演示</Application>
  <PresentationFormat>全屏显示(16:9)</PresentationFormat>
  <Paragraphs>463</Paragraphs>
  <Slides>50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0" baseType="lpstr">
      <vt:lpstr>Arial </vt:lpstr>
      <vt:lpstr>宋体 </vt:lpstr>
      <vt:lpstr>黑体</vt:lpstr>
      <vt:lpstr>楷体</vt:lpstr>
      <vt:lpstr>幼圆</vt:lpstr>
      <vt:lpstr>华文楷体</vt:lpstr>
      <vt:lpstr>汉语拼音</vt:lpstr>
      <vt:lpstr>Times New Roman</vt:lpstr>
      <vt:lpstr>微软雅黑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Administrator</cp:lastModifiedBy>
  <cp:revision>99</cp:revision>
  <dcterms:created xsi:type="dcterms:W3CDTF">2017-03-17T02:28:00Z</dcterms:created>
  <dcterms:modified xsi:type="dcterms:W3CDTF">2019-01-08T03:18:23Z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2052-10.8.0.5648</vt:lpwstr>
  </property>
</Properties>
</file>