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6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C0641-85D5-4C97-84EF-4DD7E6F440C9}" type="datetimeFigureOut">
              <a:rPr lang="zh-CN" altLang="en-US" smtClean="0"/>
              <a:t>2018/3/29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F884C-D423-4876-A1AA-1EA932CA7F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C0641-85D5-4C97-84EF-4DD7E6F440C9}" type="datetimeFigureOut">
              <a:rPr lang="zh-CN" altLang="en-US" smtClean="0"/>
              <a:t>2018/3/29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F884C-D423-4876-A1AA-1EA932CA7F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C0641-85D5-4C97-84EF-4DD7E6F440C9}" type="datetimeFigureOut">
              <a:rPr lang="zh-CN" altLang="en-US" smtClean="0"/>
              <a:t>2018/3/29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F884C-D423-4876-A1AA-1EA932CA7F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C0641-85D5-4C97-84EF-4DD7E6F440C9}" type="datetimeFigureOut">
              <a:rPr lang="zh-CN" altLang="en-US" smtClean="0"/>
              <a:t>2018/3/29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F884C-D423-4876-A1AA-1EA932CA7F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C0641-85D5-4C97-84EF-4DD7E6F440C9}" type="datetimeFigureOut">
              <a:rPr lang="zh-CN" altLang="en-US" smtClean="0"/>
              <a:t>2018/3/29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F884C-D423-4876-A1AA-1EA932CA7F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C0641-85D5-4C97-84EF-4DD7E6F440C9}" type="datetimeFigureOut">
              <a:rPr lang="zh-CN" altLang="en-US" smtClean="0"/>
              <a:t>2018/3/29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F884C-D423-4876-A1AA-1EA932CA7F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C0641-85D5-4C97-84EF-4DD7E6F440C9}" type="datetimeFigureOut">
              <a:rPr lang="zh-CN" altLang="en-US" smtClean="0"/>
              <a:t>2018/3/29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F884C-D423-4876-A1AA-1EA932CA7F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C0641-85D5-4C97-84EF-4DD7E6F440C9}" type="datetimeFigureOut">
              <a:rPr lang="zh-CN" altLang="en-US" smtClean="0"/>
              <a:t>2018/3/29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F884C-D423-4876-A1AA-1EA932CA7F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C0641-85D5-4C97-84EF-4DD7E6F440C9}" type="datetimeFigureOut">
              <a:rPr lang="zh-CN" altLang="en-US" smtClean="0"/>
              <a:t>2018/3/29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F884C-D423-4876-A1AA-1EA932CA7F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C0641-85D5-4C97-84EF-4DD7E6F440C9}" type="datetimeFigureOut">
              <a:rPr lang="zh-CN" altLang="en-US" smtClean="0"/>
              <a:t>2018/3/29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F884C-D423-4876-A1AA-1EA932CA7F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C0641-85D5-4C97-84EF-4DD7E6F440C9}" type="datetimeFigureOut">
              <a:rPr lang="zh-CN" altLang="en-US" smtClean="0"/>
              <a:t>2018/3/29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F884C-D423-4876-A1AA-1EA932CA7F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7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4C0641-85D5-4C97-84EF-4DD7E6F440C9}" type="datetimeFigureOut">
              <a:rPr lang="zh-CN" altLang="en-US" smtClean="0"/>
              <a:t>2018/3/29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F884C-D423-4876-A1AA-1EA932CA7F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1556792"/>
            <a:ext cx="7772400" cy="1470025"/>
          </a:xfrm>
        </p:spPr>
        <p:txBody>
          <a:bodyPr/>
          <a:lstStyle/>
          <a:p>
            <a:r>
              <a:rPr lang="zh-CN" altLang="en-US" dirty="0"/>
              <a:t>写</a:t>
            </a:r>
            <a:r>
              <a:rPr lang="zh-CN" altLang="en-US" dirty="0" smtClean="0"/>
              <a:t>作</a:t>
            </a:r>
            <a:r>
              <a:rPr lang="en-US" altLang="zh-CN" dirty="0" smtClean="0"/>
              <a:t>·</a:t>
            </a:r>
            <a:r>
              <a:rPr lang="zh-CN" altLang="en-US" dirty="0" smtClean="0"/>
              <a:t>学会抒情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4581128"/>
            <a:ext cx="6400800" cy="1752600"/>
          </a:xfrm>
        </p:spPr>
        <p:txBody>
          <a:bodyPr/>
          <a:lstStyle/>
          <a:p>
            <a:r>
              <a:rPr lang="zh-CN" altLang="en-US" b="1" dirty="0" smtClean="0"/>
              <a:t>蒙城县第六中学：时海波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dirty="0" smtClean="0"/>
          </a:p>
          <a:p>
            <a:pPr algn="ctr"/>
            <a:r>
              <a:rPr lang="zh-CN" altLang="en-US" sz="2400" dirty="0" smtClean="0"/>
              <a:t>                         看</a:t>
            </a:r>
            <a:r>
              <a:rPr lang="zh-CN" altLang="en-US" sz="2400" dirty="0"/>
              <a:t>雨景</a:t>
            </a:r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         今</a:t>
            </a:r>
            <a:r>
              <a:rPr lang="zh-CN" altLang="en-US" sz="2400" dirty="0"/>
              <a:t>天下午，我正写着作业，雨悄无声息的下了起来。</a:t>
            </a:r>
          </a:p>
          <a:p>
            <a:r>
              <a:rPr lang="zh-CN" altLang="en-US" sz="2400" dirty="0" smtClean="0"/>
              <a:t>         我</a:t>
            </a:r>
            <a:r>
              <a:rPr lang="zh-CN" altLang="en-US" sz="2400" dirty="0"/>
              <a:t>打开窗户趴在窗台上，欣赏起了美丽的雨景。雨落到山里，树更绿了，草更青了，美丽的花朵更红了，还落到土地上，土更松了。</a:t>
            </a:r>
          </a:p>
          <a:p>
            <a:r>
              <a:rPr lang="zh-CN" altLang="en-US" sz="2400" dirty="0" smtClean="0"/>
              <a:t>         雨</a:t>
            </a:r>
            <a:r>
              <a:rPr lang="zh-CN" altLang="en-US" sz="2400" dirty="0"/>
              <a:t>落到房顶上，就像一串串美丽的珠帘。雨落到马路上，像是给马路痛痛快快的洗了一个澡。雨落到窗户上，“噼噼啪啪”的响着，就像演奏一曲优美的打击乐。</a:t>
            </a:r>
          </a:p>
          <a:p>
            <a:r>
              <a:rPr lang="zh-CN" altLang="en-US" sz="2400" dirty="0" smtClean="0"/>
              <a:t>         马</a:t>
            </a:r>
            <a:r>
              <a:rPr lang="zh-CN" altLang="en-US" sz="2400" dirty="0"/>
              <a:t>路上的人们，撑着五颜六色的雨伞，有红的、黄的、绿的</a:t>
            </a:r>
            <a:r>
              <a:rPr lang="en-US" altLang="zh-CN" sz="2400" dirty="0"/>
              <a:t>……</a:t>
            </a:r>
            <a:r>
              <a:rPr lang="zh-CN" altLang="en-US" sz="2400" dirty="0"/>
              <a:t>像盛开着的美丽的花朵。</a:t>
            </a:r>
          </a:p>
          <a:p>
            <a:r>
              <a:rPr lang="zh-CN" altLang="en-US" sz="2400" dirty="0" smtClean="0"/>
              <a:t>         突</a:t>
            </a:r>
            <a:r>
              <a:rPr lang="zh-CN" altLang="en-US" sz="2400" dirty="0"/>
              <a:t>然，一辆车疾驰而过，溅起一片水花，我才从美丽的雨景中回过神来。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写作训练：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我的烦恼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  <p:pic>
        <p:nvPicPr>
          <p:cNvPr id="4" name="内容占位符 3" descr="微信图片_201803291703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2015717" y="-351421"/>
            <a:ext cx="5256585" cy="86409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抒情：</a:t>
            </a:r>
            <a:r>
              <a:rPr lang="zh-CN" altLang="en-US" dirty="0" smtClean="0"/>
              <a:t>情动于中而形于言就是抒情。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pic>
        <p:nvPicPr>
          <p:cNvPr id="9" name="内容占位符 8" descr="微信图片_201803291543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196752"/>
            <a:ext cx="8568952" cy="52565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情贵在真，要抒发自己的真情实感。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pic>
        <p:nvPicPr>
          <p:cNvPr id="7" name="内容占位符 6" descr="6354215706440940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3968" y="764704"/>
            <a:ext cx="4248472" cy="5040560"/>
          </a:xfrm>
        </p:spPr>
      </p:pic>
      <p:sp>
        <p:nvSpPr>
          <p:cNvPr id="6" name="文本占位符 5"/>
          <p:cNvSpPr>
            <a:spLocks noGrp="1"/>
          </p:cNvSpPr>
          <p:nvPr>
            <p:ph type="body" sz="half" idx="2"/>
          </p:nvPr>
        </p:nvSpPr>
        <p:spPr>
          <a:xfrm>
            <a:off x="457200" y="1124744"/>
            <a:ext cx="3754760" cy="5001419"/>
          </a:xfrm>
        </p:spPr>
        <p:txBody>
          <a:bodyPr>
            <a:normAutofit lnSpcReduction="10000"/>
          </a:bodyPr>
          <a:lstStyle/>
          <a:p>
            <a:r>
              <a:rPr lang="zh-CN" altLang="en-US" sz="2200" dirty="0" smtClean="0"/>
              <a:t>“我的朋友们啊，”他说，“我</a:t>
            </a:r>
            <a:r>
              <a:rPr lang="en-US" altLang="zh-CN" sz="2200" dirty="0" smtClean="0"/>
              <a:t>——</a:t>
            </a:r>
            <a:r>
              <a:rPr lang="zh-CN" altLang="en-US" sz="2200" dirty="0" smtClean="0"/>
              <a:t>我</a:t>
            </a:r>
            <a:r>
              <a:rPr lang="en-US" altLang="zh-CN" sz="2200" dirty="0" smtClean="0"/>
              <a:t>——”</a:t>
            </a:r>
            <a:br>
              <a:rPr lang="en-US" altLang="zh-CN" sz="2200" dirty="0" smtClean="0"/>
            </a:br>
            <a:r>
              <a:rPr lang="zh-CN" altLang="en-US" sz="2200" dirty="0" smtClean="0"/>
              <a:t>但是他哽住了，他说不下去了。</a:t>
            </a:r>
            <a:br>
              <a:rPr lang="zh-CN" altLang="en-US" sz="2200" dirty="0" smtClean="0"/>
            </a:br>
            <a:r>
              <a:rPr lang="zh-CN" altLang="en-US" sz="2200" dirty="0" smtClean="0"/>
              <a:t>他转身朝着黑板，拿起一支粉笔，使出全身的力量，写了两个大字：“法兰西万岁！”</a:t>
            </a:r>
            <a:br>
              <a:rPr lang="zh-CN" altLang="en-US" sz="2200" dirty="0" smtClean="0"/>
            </a:br>
            <a:r>
              <a:rPr lang="zh-CN" altLang="en-US" sz="2200" dirty="0" smtClean="0"/>
              <a:t>然后他呆在那儿，头靠着墙壁，话也不说，只向我们做了一个手势：“放学了，你们走吧。</a:t>
            </a:r>
            <a:r>
              <a:rPr lang="en-US" altLang="zh-CN" sz="2200" dirty="0"/>
              <a:t> </a:t>
            </a:r>
            <a:r>
              <a:rPr lang="en-US" altLang="zh-CN" sz="2200" dirty="0" smtClean="0"/>
              <a:t>           《</a:t>
            </a:r>
            <a:r>
              <a:rPr lang="zh-CN" altLang="en-US" sz="2200" dirty="0" smtClean="0"/>
              <a:t>最后一课</a:t>
            </a:r>
            <a:r>
              <a:rPr lang="en-US" altLang="zh-CN" sz="2200" dirty="0" smtClean="0"/>
              <a:t>》</a:t>
            </a:r>
          </a:p>
          <a:p>
            <a:r>
              <a:rPr lang="zh-CN" altLang="en-US" sz="2200" b="1" dirty="0" smtClean="0">
                <a:solidFill>
                  <a:srgbClr val="FF0000"/>
                </a:solidFill>
              </a:rPr>
              <a:t>分析：运用语言、动作描写表现了韩麦尔先生的内心的痛苦之情和爱国之情</a:t>
            </a:r>
          </a:p>
          <a:p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1800" dirty="0" smtClean="0"/>
              <a:t>作者自己都没有感动，就绝对不能使读者感动。</a:t>
            </a:r>
            <a:r>
              <a:rPr lang="en-US" altLang="zh-CN" sz="1800" dirty="0" smtClean="0"/>
              <a:t/>
            </a:r>
            <a:br>
              <a:rPr lang="en-US" altLang="zh-CN" sz="1800" dirty="0" smtClean="0"/>
            </a:br>
            <a:r>
              <a:rPr lang="en-US" altLang="zh-CN" sz="1800" dirty="0" smtClean="0"/>
              <a:t>                            ——</a:t>
            </a:r>
            <a:r>
              <a:rPr lang="zh-CN" altLang="en-US" sz="1800" dirty="0" smtClean="0"/>
              <a:t>朱光潜</a:t>
            </a:r>
            <a:endParaRPr lang="zh-CN" altLang="en-US" sz="1800" dirty="0"/>
          </a:p>
        </p:txBody>
      </p:sp>
      <p:pic>
        <p:nvPicPr>
          <p:cNvPr id="5" name="内容占位符 4" descr="2008052616284669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67473" y="620688"/>
            <a:ext cx="4852999" cy="5184576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听到他古怪的声音，我们又想笑，又难过。啊！这最后一课，我真永远忘不了！</a:t>
            </a:r>
            <a:endParaRPr lang="en-US" altLang="zh-CN" sz="2400" dirty="0" smtClean="0"/>
          </a:p>
          <a:p>
            <a:r>
              <a:rPr lang="en-US" altLang="zh-CN" sz="2400" dirty="0" smtClean="0"/>
              <a:t>                《</a:t>
            </a:r>
            <a:r>
              <a:rPr lang="zh-CN" altLang="en-US" sz="2400" dirty="0" smtClean="0"/>
              <a:t>最后一课</a:t>
            </a:r>
            <a:r>
              <a:rPr lang="en-US" altLang="zh-CN" sz="2400" dirty="0" smtClean="0"/>
              <a:t>》</a:t>
            </a:r>
          </a:p>
          <a:p>
            <a:r>
              <a:rPr lang="zh-CN" altLang="en-US" sz="2400" b="1" dirty="0">
                <a:solidFill>
                  <a:srgbClr val="FF0000"/>
                </a:solidFill>
              </a:rPr>
              <a:t>分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析：热爱、难过、悔恨、怜惜等复杂的情感在小弗朗士心理反复交织，感人至深、且好不突兀</a:t>
            </a:r>
            <a:r>
              <a:rPr lang="zh-CN" altLang="en-US" sz="2400" dirty="0" smtClean="0">
                <a:solidFill>
                  <a:srgbClr val="FF0000"/>
                </a:solidFill>
              </a:rPr>
              <a:t>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2800" dirty="0" smtClean="0"/>
              <a:t>抒情的作用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endParaRPr lang="zh-CN" altLang="en-US" sz="2800" dirty="0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分析：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zh-CN" altLang="en-US" dirty="0" smtClean="0"/>
              <a:t>这里鲜明、直接地抒发了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作者对黄河的景仰、对黄河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哺育下的祖国英雄儿女的赞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颂之情。</a:t>
            </a:r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586188"/>
          </a:xfrm>
        </p:spPr>
        <p:txBody>
          <a:bodyPr>
            <a:noAutofit/>
          </a:bodyPr>
          <a:lstStyle/>
          <a:p>
            <a:r>
              <a:rPr lang="zh-CN" altLang="en-US" sz="2000" dirty="0" smtClean="0">
                <a:latin typeface="+mn-ea"/>
              </a:rPr>
              <a:t>恰当抒发自己的真情实感，能增强文章的感染力，并深化文章主题。令读者回味无穷。</a:t>
            </a:r>
            <a:endParaRPr lang="en-US" altLang="zh-CN" sz="2000" dirty="0" smtClean="0">
              <a:latin typeface="+mn-ea"/>
            </a:endParaRPr>
          </a:p>
          <a:p>
            <a:r>
              <a:rPr lang="zh-CN" altLang="en-US" sz="2000" dirty="0">
                <a:latin typeface="+mn-ea"/>
              </a:rPr>
              <a:t>示</a:t>
            </a:r>
            <a:r>
              <a:rPr lang="zh-CN" altLang="en-US" sz="2000" dirty="0" smtClean="0">
                <a:latin typeface="+mn-ea"/>
              </a:rPr>
              <a:t>例：</a:t>
            </a:r>
            <a:endParaRPr lang="en-US" altLang="zh-CN" sz="2000" dirty="0">
              <a:latin typeface="+mn-ea"/>
            </a:endParaRPr>
          </a:p>
          <a:p>
            <a:r>
              <a:rPr lang="en-US" altLang="zh-CN" sz="2000" dirty="0" smtClean="0">
                <a:solidFill>
                  <a:srgbClr val="FF0000"/>
                </a:solidFill>
              </a:rPr>
              <a:t>        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我们祖国的英雄儿女，</a:t>
            </a:r>
            <a:br>
              <a:rPr lang="zh-CN" altLang="en-US" sz="2000" b="1" dirty="0" smtClean="0">
                <a:solidFill>
                  <a:srgbClr val="FF0000"/>
                </a:solidFill>
              </a:rPr>
            </a:br>
            <a:r>
              <a:rPr lang="zh-CN" altLang="en-US" sz="2000" b="1" dirty="0" smtClean="0">
                <a:solidFill>
                  <a:srgbClr val="FF0000"/>
                </a:solidFill>
              </a:rPr>
              <a:t/>
            </a:r>
            <a:br>
              <a:rPr lang="zh-CN" altLang="en-US" sz="2000" b="1" dirty="0" smtClean="0">
                <a:solidFill>
                  <a:srgbClr val="FF0000"/>
                </a:solidFill>
              </a:rPr>
            </a:br>
            <a:r>
              <a:rPr lang="zh-CN" altLang="en-US" sz="2000" b="1" dirty="0">
                <a:solidFill>
                  <a:srgbClr val="FF0000"/>
                </a:solidFill>
              </a:rPr>
              <a:t>　　将要学习你的榜样，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/>
            </a:r>
            <a:br>
              <a:rPr lang="zh-CN" altLang="en-US" sz="2000" b="1" dirty="0" smtClean="0">
                <a:solidFill>
                  <a:srgbClr val="FF0000"/>
                </a:solidFill>
              </a:rPr>
            </a:br>
            <a:r>
              <a:rPr lang="zh-CN" altLang="en-US" sz="2000" b="1" dirty="0" smtClean="0">
                <a:solidFill>
                  <a:srgbClr val="FF0000"/>
                </a:solidFill>
              </a:rPr>
              <a:t/>
            </a:r>
            <a:br>
              <a:rPr lang="zh-CN" altLang="en-US" sz="2000" b="1" dirty="0" smtClean="0">
                <a:solidFill>
                  <a:srgbClr val="FF0000"/>
                </a:solidFill>
              </a:rPr>
            </a:br>
            <a:r>
              <a:rPr lang="zh-CN" altLang="en-US" sz="2000" b="1" dirty="0">
                <a:solidFill>
                  <a:srgbClr val="FF0000"/>
                </a:solidFill>
              </a:rPr>
              <a:t>　　像你一样的伟大坚强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!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/>
            </a:r>
            <a:br>
              <a:rPr lang="zh-CN" altLang="en-US" sz="2000" b="1" dirty="0" smtClean="0">
                <a:solidFill>
                  <a:srgbClr val="FF0000"/>
                </a:solidFill>
              </a:rPr>
            </a:br>
            <a:r>
              <a:rPr lang="zh-CN" altLang="en-US" sz="2000" b="1" dirty="0" smtClean="0">
                <a:solidFill>
                  <a:srgbClr val="FF0000"/>
                </a:solidFill>
              </a:rPr>
              <a:t/>
            </a:r>
            <a:br>
              <a:rPr lang="zh-CN" altLang="en-US" sz="2000" b="1" dirty="0" smtClean="0">
                <a:solidFill>
                  <a:srgbClr val="FF0000"/>
                </a:solidFill>
              </a:rPr>
            </a:br>
            <a:r>
              <a:rPr lang="zh-CN" altLang="en-US" sz="2000" b="1" dirty="0">
                <a:solidFill>
                  <a:srgbClr val="FF0000"/>
                </a:solidFill>
              </a:rPr>
              <a:t>　　像你一样的伟大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坚强</a:t>
            </a:r>
            <a:r>
              <a:rPr lang="en-US" altLang="zh-CN" sz="2000" dirty="0" smtClean="0">
                <a:solidFill>
                  <a:srgbClr val="FF0000"/>
                </a:solidFill>
              </a:rPr>
              <a:t>!</a:t>
            </a:r>
          </a:p>
          <a:p>
            <a:pPr algn="r"/>
            <a:endParaRPr lang="en-US" altLang="zh-CN" sz="2000" b="1" dirty="0" smtClean="0">
              <a:solidFill>
                <a:srgbClr val="FF0000"/>
              </a:solidFill>
            </a:endParaRPr>
          </a:p>
          <a:p>
            <a:pPr algn="r"/>
            <a:r>
              <a:rPr lang="en-US" altLang="zh-CN" sz="2000" b="1" dirty="0">
                <a:solidFill>
                  <a:srgbClr val="FF0000"/>
                </a:solidFill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 《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黄河颂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2800" dirty="0" smtClean="0"/>
              <a:t>常见的抒情方式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340769"/>
            <a:ext cx="5111750" cy="4608512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他，是口的巨人。他，是行的高标。 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                    《</a:t>
            </a:r>
            <a:r>
              <a:rPr lang="zh-CN" altLang="en-US" sz="2800" dirty="0" smtClean="0"/>
              <a:t>闻一多的说和做</a:t>
            </a:r>
            <a:r>
              <a:rPr lang="en-US" altLang="zh-CN" sz="2800" dirty="0" smtClean="0"/>
              <a:t>》</a:t>
            </a:r>
          </a:p>
          <a:p>
            <a:pPr>
              <a:buNone/>
            </a:pPr>
            <a:endParaRPr lang="en-US" altLang="zh-CN" sz="2800" dirty="0"/>
          </a:p>
          <a:p>
            <a:pPr>
              <a:buNone/>
            </a:pPr>
            <a:r>
              <a:rPr lang="zh-CN" altLang="en-US" sz="2800" dirty="0" smtClean="0"/>
              <a:t>分析：语气强烈、旗帜鲜明地表达了对闻一多先生的赞美和景仰之情</a:t>
            </a:r>
            <a:endParaRPr lang="en-US" altLang="zh-CN" sz="280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512" y="1196752"/>
            <a:ext cx="3286001" cy="4929411"/>
          </a:xfrm>
        </p:spPr>
        <p:txBody>
          <a:bodyPr>
            <a:noAutofit/>
          </a:bodyPr>
          <a:lstStyle/>
          <a:p>
            <a:r>
              <a:rPr lang="zh-CN" altLang="en-US" sz="2000" b="1" dirty="0"/>
              <a:t>直接抒情，是直接、明朗地抒发感情。常常是作者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或文中人物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不借助任何外物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不借助别的手段</a:t>
            </a:r>
            <a:r>
              <a:rPr lang="en-US" altLang="zh-CN" sz="2000" b="1" dirty="0"/>
              <a:t>——</a:t>
            </a:r>
            <a:r>
              <a:rPr lang="zh-CN" altLang="en-US" sz="2000" b="1" dirty="0"/>
              <a:t>不结合叙述、描写等表现方法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而运用生动形象的语言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直诉肺腑、直剥胸臆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直接地表白自己思想感情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以感染读者</a:t>
            </a:r>
            <a:r>
              <a:rPr lang="zh-CN" altLang="en-US" sz="2000" b="1" dirty="0" smtClean="0"/>
              <a:t>。</a:t>
            </a:r>
            <a:endParaRPr lang="en-US" altLang="zh-CN" sz="2000" b="1" dirty="0" smtClean="0"/>
          </a:p>
          <a:p>
            <a:endParaRPr lang="en-US" altLang="zh-CN" sz="2000" b="1" dirty="0"/>
          </a:p>
          <a:p>
            <a:r>
              <a:rPr lang="zh-CN" altLang="en-US" sz="2000" b="1" dirty="0" smtClean="0"/>
              <a:t>直接抒情的效果强烈、鲜明。</a:t>
            </a:r>
            <a:endParaRPr lang="en-US" altLang="zh-CN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2800" dirty="0" smtClean="0"/>
              <a:t>常见的抒情方式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484784"/>
            <a:ext cx="5111750" cy="4641379"/>
          </a:xfrm>
        </p:spPr>
        <p:txBody>
          <a:bodyPr>
            <a:normAutofit/>
          </a:bodyPr>
          <a:lstStyle/>
          <a:p>
            <a:r>
              <a:rPr lang="zh-CN" altLang="en-US" sz="2800" dirty="0"/>
              <a:t>我想起那参天碧绿的</a:t>
            </a:r>
            <a:r>
              <a:rPr lang="zh-CN" altLang="en-US" sz="2800" b="1" dirty="0">
                <a:solidFill>
                  <a:srgbClr val="FF0000"/>
                </a:solidFill>
              </a:rPr>
              <a:t>白桦林</a:t>
            </a:r>
            <a:r>
              <a:rPr lang="zh-CN" altLang="en-US" sz="2800" dirty="0"/>
              <a:t>，标直漂亮的</a:t>
            </a:r>
            <a:r>
              <a:rPr lang="zh-CN" altLang="en-US" sz="2800" b="1" dirty="0">
                <a:solidFill>
                  <a:srgbClr val="FF0000"/>
                </a:solidFill>
              </a:rPr>
              <a:t>白桦树</a:t>
            </a:r>
            <a:r>
              <a:rPr lang="zh-CN" altLang="en-US" sz="2800" dirty="0"/>
              <a:t>在原野上呻吟；我看见奔流似的</a:t>
            </a:r>
            <a:r>
              <a:rPr lang="zh-CN" altLang="en-US" sz="2800" b="1" dirty="0">
                <a:solidFill>
                  <a:srgbClr val="FF0000"/>
                </a:solidFill>
              </a:rPr>
              <a:t>马群</a:t>
            </a:r>
            <a:r>
              <a:rPr lang="zh-CN" altLang="en-US" sz="2800" dirty="0"/>
              <a:t>，深夜嗥鸣的</a:t>
            </a:r>
            <a:r>
              <a:rPr lang="zh-CN" altLang="en-US" sz="2800" b="1" dirty="0">
                <a:solidFill>
                  <a:srgbClr val="FF0000"/>
                </a:solidFill>
              </a:rPr>
              <a:t>蒙古狗</a:t>
            </a:r>
            <a:r>
              <a:rPr lang="zh-CN" altLang="en-US" sz="2800" dirty="0"/>
              <a:t>，我听见</a:t>
            </a:r>
            <a:r>
              <a:rPr lang="zh-CN" altLang="en-US" sz="2800" b="1" dirty="0">
                <a:solidFill>
                  <a:srgbClr val="FF0000"/>
                </a:solidFill>
              </a:rPr>
              <a:t>皮鞭</a:t>
            </a:r>
            <a:r>
              <a:rPr lang="zh-CN" altLang="en-US" sz="2800" dirty="0"/>
              <a:t>滚落在山涧里的脆</a:t>
            </a:r>
            <a:r>
              <a:rPr lang="zh-CN" altLang="en-US" sz="2800" dirty="0" smtClean="0"/>
              <a:t>响</a:t>
            </a:r>
            <a:r>
              <a:rPr lang="en-US" altLang="zh-CN" sz="2800" dirty="0" smtClean="0"/>
              <a:t>······</a:t>
            </a:r>
          </a:p>
          <a:p>
            <a:pPr>
              <a:buNone/>
            </a:pP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分析：文章借助富有关东气息的事物，间接地表达了作者对故乡的炽热爱恋之情。</a:t>
            </a:r>
            <a:endParaRPr lang="zh-CN" altLang="en-US" sz="28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sz="2000" b="1" dirty="0" smtClean="0"/>
              <a:t>间接抒情是与直接抒情相对而言的。它不像直接抒情那样直抒胸臆，它不直截了当地表达作者的内心情感</a:t>
            </a:r>
            <a:r>
              <a:rPr lang="en-US" altLang="zh-CN" sz="2000" b="1" dirty="0" smtClean="0"/>
              <a:t>,</a:t>
            </a:r>
            <a:r>
              <a:rPr lang="zh-CN" altLang="en-US" sz="2000" b="1" dirty="0" smtClean="0"/>
              <a:t>而是借助各种外物</a:t>
            </a:r>
            <a:r>
              <a:rPr lang="en-US" altLang="zh-CN" sz="2000" b="1" dirty="0" smtClean="0"/>
              <a:t>,</a:t>
            </a:r>
            <a:r>
              <a:rPr lang="zh-CN" altLang="en-US" sz="2000" b="1" dirty="0" smtClean="0"/>
              <a:t>含蓄委婉地加以表达。</a:t>
            </a:r>
            <a:endParaRPr lang="en-US" altLang="zh-CN" sz="2000" b="1" dirty="0" smtClean="0"/>
          </a:p>
          <a:p>
            <a:endParaRPr lang="en-US" altLang="zh-CN" sz="2000" b="1" dirty="0" smtClean="0"/>
          </a:p>
          <a:p>
            <a:endParaRPr lang="en-US" altLang="zh-CN" sz="2000" b="1" dirty="0"/>
          </a:p>
          <a:p>
            <a:r>
              <a:rPr lang="zh-CN" altLang="en-US" sz="2000" b="1" dirty="0" smtClean="0"/>
              <a:t>间接抒情的特点是含而不露、耐人寻味。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间接抒情的方法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340768"/>
            <a:ext cx="5111750" cy="4785395"/>
          </a:xfrm>
        </p:spPr>
        <p:txBody>
          <a:bodyPr>
            <a:normAutofit lnSpcReduction="10000"/>
          </a:bodyPr>
          <a:lstStyle/>
          <a:p>
            <a:r>
              <a:rPr lang="zh-CN" altLang="en-US" sz="2800" dirty="0" smtClean="0"/>
              <a:t>示例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：问君能有几多愁，恰似一江春水向东流。运用比喻将“愁”具体化、形象化。</a:t>
            </a:r>
            <a:endParaRPr lang="en-US" altLang="zh-CN" sz="2800" dirty="0" smtClean="0"/>
          </a:p>
          <a:p>
            <a:pPr>
              <a:buNone/>
            </a:pPr>
            <a:endParaRPr lang="en-US" altLang="zh-CN" sz="2800" dirty="0" smtClean="0"/>
          </a:p>
          <a:p>
            <a:r>
              <a:rPr lang="zh-CN" altLang="en-US" sz="2800" dirty="0"/>
              <a:t>示</a:t>
            </a:r>
            <a:r>
              <a:rPr lang="zh-CN" altLang="en-US" sz="2800" dirty="0" smtClean="0"/>
              <a:t>例</a:t>
            </a:r>
            <a:r>
              <a:rPr lang="en-US" altLang="zh-CN" sz="2800" dirty="0" smtClean="0"/>
              <a:t>2.</a:t>
            </a:r>
            <a:r>
              <a:rPr lang="zh-CN" altLang="en-US" sz="2800" dirty="0" smtClean="0"/>
              <a:t>乡书何处达？归雁洛阳边。用代表性的“雁”表达思乡之情。</a:t>
            </a:r>
            <a:endParaRPr lang="en-US" altLang="zh-CN" sz="2800" dirty="0" smtClean="0"/>
          </a:p>
          <a:p>
            <a:pPr>
              <a:buNone/>
            </a:pPr>
            <a:endParaRPr lang="en-US" altLang="zh-CN" sz="2800" dirty="0" smtClean="0"/>
          </a:p>
          <a:p>
            <a:r>
              <a:rPr lang="zh-CN" altLang="en-US" sz="2800" dirty="0"/>
              <a:t>示</a:t>
            </a:r>
            <a:r>
              <a:rPr lang="zh-CN" altLang="en-US" sz="2800" dirty="0" smtClean="0"/>
              <a:t>例</a:t>
            </a:r>
            <a:r>
              <a:rPr lang="en-US" altLang="zh-CN" sz="2800" dirty="0" smtClean="0"/>
              <a:t>3.</a:t>
            </a:r>
            <a:r>
              <a:rPr lang="zh-CN" altLang="en-US" sz="2800" dirty="0" smtClean="0"/>
              <a:t>枯藤老树昏鸦，小桥流水人家。用景物烘托羁旅之思。</a:t>
            </a:r>
            <a:endParaRPr lang="zh-CN" altLang="en-US" sz="28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544" y="1268760"/>
            <a:ext cx="3008313" cy="4691063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1.</a:t>
            </a:r>
            <a:r>
              <a:rPr lang="zh-CN" altLang="en-US" sz="2800" dirty="0" smtClean="0"/>
              <a:t>用修辞手法将表达的情感具体化、形象化。</a:t>
            </a:r>
            <a:endParaRPr lang="en-US" altLang="zh-CN" sz="2800" dirty="0" smtClean="0"/>
          </a:p>
          <a:p>
            <a:endParaRPr lang="en-US" altLang="zh-CN" sz="2800" dirty="0" smtClean="0"/>
          </a:p>
          <a:p>
            <a:r>
              <a:rPr lang="en-US" altLang="zh-CN" sz="2800" dirty="0" smtClean="0"/>
              <a:t>2.</a:t>
            </a:r>
            <a:r>
              <a:rPr lang="zh-CN" altLang="en-US" sz="2800" dirty="0" smtClean="0"/>
              <a:t>用代表性的形象暗示作者的情感。</a:t>
            </a:r>
            <a:endParaRPr lang="en-US" altLang="zh-CN" sz="2800" dirty="0" smtClean="0"/>
          </a:p>
          <a:p>
            <a:endParaRPr lang="en-US" altLang="zh-CN" sz="2800" dirty="0" smtClean="0"/>
          </a:p>
          <a:p>
            <a:r>
              <a:rPr lang="en-US" altLang="zh-CN" sz="2800" dirty="0" smtClean="0"/>
              <a:t>3.</a:t>
            </a:r>
            <a:r>
              <a:rPr lang="zh-CN" altLang="en-US" sz="2800" dirty="0" smtClean="0"/>
              <a:t>用景物的烘托、渲染感情。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altLang="zh-CN" sz="2400" dirty="0" smtClean="0"/>
          </a:p>
          <a:p>
            <a:pPr algn="ctr"/>
            <a:r>
              <a:rPr lang="zh-CN" altLang="en-US" sz="2400" dirty="0" smtClean="0"/>
              <a:t>冬</a:t>
            </a:r>
            <a:r>
              <a:rPr lang="zh-CN" altLang="en-US" sz="2400" dirty="0"/>
              <a:t>天真美妙</a:t>
            </a:r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          瞧</a:t>
            </a:r>
            <a:r>
              <a:rPr lang="zh-CN" altLang="en-US" sz="2400" dirty="0"/>
              <a:t>，窗上的冰花有的像小兔子，有的像小熊，有的像大象，有的像房子</a:t>
            </a:r>
            <a:r>
              <a:rPr lang="en-US" altLang="zh-CN" sz="2400" dirty="0"/>
              <a:t>……</a:t>
            </a:r>
            <a:r>
              <a:rPr lang="zh-CN" altLang="en-US" sz="2400" dirty="0"/>
              <a:t>真是太奇妙了！</a:t>
            </a:r>
          </a:p>
          <a:p>
            <a:r>
              <a:rPr lang="zh-CN" altLang="en-US" sz="2400" dirty="0" smtClean="0"/>
              <a:t>         冬</a:t>
            </a:r>
            <a:r>
              <a:rPr lang="zh-CN" altLang="en-US" sz="2400" dirty="0"/>
              <a:t>天，太阳晒在身上觉得很温暖。不过，我最喜欢下雪雪花飘舞，像一只只蝴蝶在空中飞着，还可以堆雪人、打雪仗。</a:t>
            </a:r>
          </a:p>
          <a:p>
            <a:r>
              <a:rPr lang="zh-CN" altLang="en-US" sz="2400" dirty="0" smtClean="0"/>
              <a:t>         人</a:t>
            </a:r>
            <a:r>
              <a:rPr lang="zh-CN" altLang="en-US" sz="2400" dirty="0"/>
              <a:t>们觉得冬天没有生机，但松树还是绿的，像战士挺直了身子，显得格外精神。楼下的梅花开了，散发出一阵阵芳香，让我想起了“墙角数枝梅，凌寒独自开”这两句诗。</a:t>
            </a:r>
          </a:p>
          <a:p>
            <a:r>
              <a:rPr lang="zh-CN" altLang="en-US" sz="2400" dirty="0" smtClean="0"/>
              <a:t>         人</a:t>
            </a:r>
            <a:r>
              <a:rPr lang="zh-CN" altLang="en-US" sz="2400" dirty="0"/>
              <a:t>们觉得冬天很冷时就会这句话来安慰自己：“冬天来了，春天还会远吗？”看，几只小鸟飞来了，落在光秃秃的树枝上，叽叽喳喳地叫着，它们好像在呼唤春天的到来。</a:t>
            </a:r>
          </a:p>
          <a:p>
            <a:r>
              <a:rPr lang="zh-CN" altLang="en-US" sz="2400" dirty="0" smtClean="0"/>
              <a:t>         我</a:t>
            </a:r>
            <a:r>
              <a:rPr lang="zh-CN" altLang="en-US" sz="2400" dirty="0"/>
              <a:t>爱冬天！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1286</Words>
  <Application>Microsoft Office PowerPoint</Application>
  <PresentationFormat>全屏显示(4:3)</PresentationFormat>
  <Paragraphs>69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写作·学会抒情</vt:lpstr>
      <vt:lpstr>抒情：情动于中而形于言就是抒情。 </vt:lpstr>
      <vt:lpstr>情贵在真，要抒发自己的真情实感。 </vt:lpstr>
      <vt:lpstr>作者自己都没有感动，就绝对不能使读者感动。                             ——朱光潜</vt:lpstr>
      <vt:lpstr>抒情的作用 </vt:lpstr>
      <vt:lpstr>常见的抒情方式  </vt:lpstr>
      <vt:lpstr>常见的抒情方式 </vt:lpstr>
      <vt:lpstr>间接抒情的方法 </vt:lpstr>
      <vt:lpstr>幻灯片 9</vt:lpstr>
      <vt:lpstr>幻灯片 10</vt:lpstr>
      <vt:lpstr>写作训练：《我的烦恼》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写作·学会抒情</dc:title>
  <dc:creator>Administrator</dc:creator>
  <cp:lastModifiedBy>Administrator</cp:lastModifiedBy>
  <cp:revision>10</cp:revision>
  <dcterms:created xsi:type="dcterms:W3CDTF">2018-03-29T07:30:27Z</dcterms:created>
  <dcterms:modified xsi:type="dcterms:W3CDTF">2018-03-29T09:06:06Z</dcterms:modified>
</cp:coreProperties>
</file>