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Default Extension="wav" ContentType="audio/wav"/>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Default Extension="emf" ContentType="image/x-emf"/>
  <Default Extension="jpeg" ContentType="image/jpe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0"/>
  </p:notesMasterIdLst>
  <p:sldIdLst>
    <p:sldId id="256" r:id="rId2"/>
    <p:sldId id="257" r:id="rId3"/>
    <p:sldId id="258" r:id="rId4"/>
    <p:sldId id="259" r:id="rId5"/>
    <p:sldId id="260" r:id="rId6"/>
    <p:sldId id="261" r:id="rId7"/>
    <p:sldId id="263" r:id="rId8"/>
    <p:sldId id="314" r:id="rId9"/>
    <p:sldId id="265" r:id="rId10"/>
    <p:sldId id="266" r:id="rId11"/>
    <p:sldId id="291" r:id="rId12"/>
    <p:sldId id="315" r:id="rId13"/>
    <p:sldId id="319" r:id="rId14"/>
    <p:sldId id="292" r:id="rId15"/>
    <p:sldId id="316" r:id="rId16"/>
    <p:sldId id="293" r:id="rId17"/>
    <p:sldId id="294" r:id="rId18"/>
    <p:sldId id="302" r:id="rId19"/>
    <p:sldId id="318" r:id="rId20"/>
    <p:sldId id="303" r:id="rId21"/>
    <p:sldId id="295" r:id="rId22"/>
    <p:sldId id="296" r:id="rId23"/>
    <p:sldId id="317" r:id="rId24"/>
    <p:sldId id="321" r:id="rId25"/>
    <p:sldId id="299" r:id="rId26"/>
    <p:sldId id="300" r:id="rId27"/>
    <p:sldId id="301" r:id="rId28"/>
    <p:sldId id="320" r:id="rId29"/>
    <p:sldId id="304" r:id="rId30"/>
    <p:sldId id="305" r:id="rId31"/>
    <p:sldId id="306" r:id="rId32"/>
    <p:sldId id="307" r:id="rId33"/>
    <p:sldId id="308" r:id="rId34"/>
    <p:sldId id="309" r:id="rId35"/>
    <p:sldId id="310" r:id="rId36"/>
    <p:sldId id="311" r:id="rId37"/>
    <p:sldId id="312" r:id="rId38"/>
    <p:sldId id="313" r:id="rId39"/>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40597"/>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95" d="100"/>
          <a:sy n="95" d="100"/>
        </p:scale>
        <p:origin x="-450" y="-108"/>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EB7AD07-DD6A-48A8-B140-D924613EA060}" type="datetimeFigureOut">
              <a:rPr lang="zh-CN" altLang="en-US" smtClean="0"/>
              <a:pPr/>
              <a:t>2019-4-12</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75BDED6-520A-4519-8A1B-45D87BFD2473}"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985FE7D5-C09B-4A01-A5CF-06B93D3953C8}" type="slidenum">
              <a:rPr lang="en-US" altLang="zh-CN"/>
              <a:pPr/>
              <a:t>31</a:t>
            </a:fld>
            <a:endParaRPr lang="en-US" altLang="zh-CN"/>
          </a:p>
        </p:txBody>
      </p:sp>
      <p:sp>
        <p:nvSpPr>
          <p:cNvPr id="51202" name="Rectangle 2"/>
          <p:cNvSpPr>
            <a:spLocks noGrp="1" noRot="1" noChangeAspect="1" noChangeArrowheads="1" noTextEdit="1"/>
          </p:cNvSpPr>
          <p:nvPr>
            <p:ph type="sldImg"/>
          </p:nvPr>
        </p:nvSpPr>
        <p:spPr>
          <a:ln/>
        </p:spPr>
      </p:sp>
      <p:sp>
        <p:nvSpPr>
          <p:cNvPr id="51203" name="Rectangle 3"/>
          <p:cNvSpPr>
            <a:spLocks noGrp="1" noChangeArrowheads="1"/>
          </p:cNvSpPr>
          <p:nvPr>
            <p:ph type="body" idx="1"/>
          </p:nvPr>
        </p:nvSpPr>
        <p:spPr/>
        <p:txBody>
          <a:bodyPr/>
          <a:lstStyle/>
          <a:p>
            <a:endParaRPr lang="zh-CN" altLang="zh-CN"/>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2A8B89E8-5FEE-4399-9F80-9466B81AE231}" type="slidenum">
              <a:rPr lang="en-US" altLang="zh-CN"/>
              <a:pPr/>
              <a:t>32</a:t>
            </a:fld>
            <a:endParaRPr lang="en-US" altLang="zh-CN"/>
          </a:p>
        </p:txBody>
      </p:sp>
      <p:sp>
        <p:nvSpPr>
          <p:cNvPr id="50178" name="Rectangle 2"/>
          <p:cNvSpPr>
            <a:spLocks noGrp="1" noRot="1" noChangeAspect="1" noChangeArrowheads="1" noTextEdit="1"/>
          </p:cNvSpPr>
          <p:nvPr>
            <p:ph type="sldImg"/>
          </p:nvPr>
        </p:nvSpPr>
        <p:spPr>
          <a:ln/>
        </p:spPr>
      </p:sp>
      <p:sp>
        <p:nvSpPr>
          <p:cNvPr id="50179" name="Rectangle 3"/>
          <p:cNvSpPr>
            <a:spLocks noGrp="1" noChangeArrowheads="1"/>
          </p:cNvSpPr>
          <p:nvPr>
            <p:ph type="body" idx="1"/>
          </p:nvPr>
        </p:nvSpPr>
        <p:spPr/>
        <p:txBody>
          <a:bodyPr/>
          <a:lstStyle/>
          <a:p>
            <a:endParaRPr lang="zh-CN" altLang="zh-CN"/>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1B6374C2-22B8-49D5-8AB4-0DB1F3D628DB}" type="datetimeFigureOut">
              <a:rPr lang="zh-CN" altLang="en-US" smtClean="0"/>
              <a:pPr/>
              <a:t>2019-4-12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7006A6B-705C-4383-9DB1-A91238775821}"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1B6374C2-22B8-49D5-8AB4-0DB1F3D628DB}" type="datetimeFigureOut">
              <a:rPr lang="zh-CN" altLang="en-US" smtClean="0"/>
              <a:pPr/>
              <a:t>2019-4-12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7006A6B-705C-4383-9DB1-A91238775821}"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1B6374C2-22B8-49D5-8AB4-0DB1F3D628DB}" type="datetimeFigureOut">
              <a:rPr lang="zh-CN" altLang="en-US" smtClean="0"/>
              <a:pPr/>
              <a:t>2019-4-12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7006A6B-705C-4383-9DB1-A91238775821}"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1B6374C2-22B8-49D5-8AB4-0DB1F3D628DB}" type="datetimeFigureOut">
              <a:rPr lang="zh-CN" altLang="en-US" smtClean="0"/>
              <a:pPr/>
              <a:t>2019-4-12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7006A6B-705C-4383-9DB1-A91238775821}"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1B6374C2-22B8-49D5-8AB4-0DB1F3D628DB}" type="datetimeFigureOut">
              <a:rPr lang="zh-CN" altLang="en-US" smtClean="0"/>
              <a:pPr/>
              <a:t>2019-4-12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7006A6B-705C-4383-9DB1-A91238775821}"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1B6374C2-22B8-49D5-8AB4-0DB1F3D628DB}" type="datetimeFigureOut">
              <a:rPr lang="zh-CN" altLang="en-US" smtClean="0"/>
              <a:pPr/>
              <a:t>2019-4-12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7006A6B-705C-4383-9DB1-A91238775821}"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1B6374C2-22B8-49D5-8AB4-0DB1F3D628DB}" type="datetimeFigureOut">
              <a:rPr lang="zh-CN" altLang="en-US" smtClean="0"/>
              <a:pPr/>
              <a:t>2019-4-12</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67006A6B-705C-4383-9DB1-A91238775821}"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1B6374C2-22B8-49D5-8AB4-0DB1F3D628DB}" type="datetimeFigureOut">
              <a:rPr lang="zh-CN" altLang="en-US" smtClean="0"/>
              <a:pPr/>
              <a:t>2019-4-12</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67006A6B-705C-4383-9DB1-A91238775821}"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1B6374C2-22B8-49D5-8AB4-0DB1F3D628DB}" type="datetimeFigureOut">
              <a:rPr lang="zh-CN" altLang="en-US" smtClean="0"/>
              <a:pPr/>
              <a:t>2019-4-12</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67006A6B-705C-4383-9DB1-A91238775821}"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1B6374C2-22B8-49D5-8AB4-0DB1F3D628DB}" type="datetimeFigureOut">
              <a:rPr lang="zh-CN" altLang="en-US" smtClean="0"/>
              <a:pPr/>
              <a:t>2019-4-12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7006A6B-705C-4383-9DB1-A91238775821}"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1B6374C2-22B8-49D5-8AB4-0DB1F3D628DB}" type="datetimeFigureOut">
              <a:rPr lang="zh-CN" altLang="en-US" smtClean="0"/>
              <a:pPr/>
              <a:t>2019-4-12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7006A6B-705C-4383-9DB1-A91238775821}"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B6374C2-22B8-49D5-8AB4-0DB1F3D628DB}" type="datetimeFigureOut">
              <a:rPr lang="zh-CN" altLang="en-US" smtClean="0"/>
              <a:pPr/>
              <a:t>2019-4-12</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7006A6B-705C-4383-9DB1-A91238775821}"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slide" Target="slide10.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slide" Target="slide10.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395536" y="188640"/>
            <a:ext cx="8280920" cy="6324808"/>
          </a:xfrm>
          <a:prstGeom prst="rect">
            <a:avLst/>
          </a:prstGeom>
        </p:spPr>
        <p:txBody>
          <a:bodyPr wrap="square">
            <a:spAutoFit/>
          </a:bodyPr>
          <a:lstStyle/>
          <a:p>
            <a:pPr algn="ctr"/>
            <a:r>
              <a:rPr lang="zh-CN" altLang="en-US" sz="6000" b="1" dirty="0" smtClean="0">
                <a:solidFill>
                  <a:srgbClr val="FF0000"/>
                </a:solidFill>
                <a:ea typeface="宋体" pitchFamily="2" charset="-122"/>
              </a:rPr>
              <a:t>什么是议论文</a:t>
            </a:r>
            <a:endParaRPr lang="en-US" altLang="zh-CN" sz="6000" b="1" dirty="0" smtClean="0">
              <a:solidFill>
                <a:srgbClr val="FF0000"/>
              </a:solidFill>
              <a:ea typeface="宋体" pitchFamily="2" charset="-122"/>
            </a:endParaRPr>
          </a:p>
          <a:p>
            <a:pPr algn="ctr"/>
            <a:r>
              <a:rPr lang="zh-CN" altLang="en-US" sz="900" b="1" dirty="0" smtClean="0">
                <a:solidFill>
                  <a:srgbClr val="FF0000"/>
                </a:solidFill>
                <a:ea typeface="宋体" pitchFamily="2" charset="-122"/>
              </a:rPr>
              <a:t>    </a:t>
            </a:r>
            <a:endParaRPr lang="en-US" altLang="zh-CN" sz="900" b="1" dirty="0" smtClean="0">
              <a:solidFill>
                <a:srgbClr val="FF0000"/>
              </a:solidFill>
              <a:ea typeface="宋体" pitchFamily="2" charset="-122"/>
            </a:endParaRPr>
          </a:p>
          <a:p>
            <a:r>
              <a:rPr lang="zh-CN" altLang="en-US" sz="4800" b="1" dirty="0" smtClean="0">
                <a:solidFill>
                  <a:srgbClr val="0000CC"/>
                </a:solidFill>
                <a:ea typeface="宋体" pitchFamily="2" charset="-122"/>
              </a:rPr>
              <a:t>议论文是运用</a:t>
            </a:r>
            <a:r>
              <a:rPr lang="zh-CN" altLang="en-US" sz="4800" b="1" dirty="0" smtClean="0">
                <a:solidFill>
                  <a:srgbClr val="FF0000"/>
                </a:solidFill>
                <a:ea typeface="宋体" pitchFamily="2" charset="-122"/>
              </a:rPr>
              <a:t>逻辑、推理和证明</a:t>
            </a:r>
            <a:r>
              <a:rPr lang="zh-CN" altLang="en-US" sz="4800" b="1" dirty="0" smtClean="0">
                <a:solidFill>
                  <a:srgbClr val="000000"/>
                </a:solidFill>
                <a:ea typeface="宋体" pitchFamily="2" charset="-122"/>
              </a:rPr>
              <a:t>，</a:t>
            </a:r>
            <a:r>
              <a:rPr lang="zh-CN" altLang="en-US" sz="4800" b="1" dirty="0" smtClean="0">
                <a:solidFill>
                  <a:srgbClr val="0000CC"/>
                </a:solidFill>
                <a:ea typeface="宋体" pitchFamily="2" charset="-122"/>
              </a:rPr>
              <a:t>阐述作者的</a:t>
            </a:r>
            <a:r>
              <a:rPr lang="zh-CN" altLang="en-US" sz="4800" b="1" dirty="0" smtClean="0">
                <a:solidFill>
                  <a:srgbClr val="FF0000"/>
                </a:solidFill>
                <a:ea typeface="宋体" pitchFamily="2" charset="-122"/>
              </a:rPr>
              <a:t>立场</a:t>
            </a:r>
            <a:r>
              <a:rPr lang="zh-CN" altLang="en-US" sz="4800" b="1" dirty="0" smtClean="0">
                <a:solidFill>
                  <a:srgbClr val="0000CC"/>
                </a:solidFill>
                <a:ea typeface="宋体" pitchFamily="2" charset="-122"/>
              </a:rPr>
              <a:t>和</a:t>
            </a:r>
            <a:r>
              <a:rPr lang="zh-CN" altLang="en-US" sz="4800" b="1" dirty="0" smtClean="0">
                <a:solidFill>
                  <a:srgbClr val="FF0000"/>
                </a:solidFill>
                <a:ea typeface="宋体" pitchFamily="2" charset="-122"/>
              </a:rPr>
              <a:t>观点</a:t>
            </a:r>
            <a:r>
              <a:rPr lang="zh-CN" altLang="en-US" sz="4800" b="1" dirty="0" smtClean="0">
                <a:solidFill>
                  <a:srgbClr val="0000CC"/>
                </a:solidFill>
                <a:ea typeface="宋体" pitchFamily="2" charset="-122"/>
              </a:rPr>
              <a:t>的一种文体。</a:t>
            </a:r>
            <a:r>
              <a:rPr lang="zh-CN" altLang="en-US" sz="4800" b="1" dirty="0" smtClean="0">
                <a:ea typeface="宋体" pitchFamily="2" charset="-122"/>
              </a:rPr>
              <a:t>新闻报刊中的评论、杂文，或者日常生活中的感想都属于这种文体。</a:t>
            </a:r>
            <a:endParaRPr lang="en-US" altLang="zh-CN" sz="4800" b="1" dirty="0" smtClean="0">
              <a:ea typeface="宋体" pitchFamily="2" charset="-122"/>
            </a:endParaRPr>
          </a:p>
          <a:p>
            <a:r>
              <a:rPr lang="en-US" altLang="zh-CN" sz="4800" b="1" dirty="0">
                <a:ea typeface="宋体" pitchFamily="2" charset="-122"/>
              </a:rPr>
              <a:t> </a:t>
            </a:r>
            <a:r>
              <a:rPr lang="en-US" altLang="zh-CN" sz="4800" b="1" dirty="0" smtClean="0">
                <a:ea typeface="宋体" pitchFamily="2" charset="-122"/>
              </a:rPr>
              <a:t>   </a:t>
            </a:r>
            <a:r>
              <a:rPr lang="zh-CN" altLang="en-US" sz="4800" b="1" dirty="0" smtClean="0">
                <a:solidFill>
                  <a:srgbClr val="FF0000"/>
                </a:solidFill>
                <a:ea typeface="宋体" pitchFamily="2" charset="-122"/>
              </a:rPr>
              <a:t>论述题文本、实用类文本、语用补写材料、新材料作文</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4"/>
          <p:cNvSpPr txBox="1">
            <a:spLocks noChangeArrowheads="1"/>
          </p:cNvSpPr>
          <p:nvPr/>
        </p:nvSpPr>
        <p:spPr bwMode="auto">
          <a:xfrm>
            <a:off x="223838" y="0"/>
            <a:ext cx="8920162" cy="5816977"/>
          </a:xfrm>
          <a:prstGeom prst="rect">
            <a:avLst/>
          </a:prstGeom>
          <a:noFill/>
          <a:ln w="9525">
            <a:noFill/>
            <a:miter lim="800000"/>
            <a:headEnd/>
            <a:tailEnd/>
          </a:ln>
        </p:spPr>
        <p:txBody>
          <a:bodyPr>
            <a:spAutoFit/>
          </a:bodyPr>
          <a:lstStyle/>
          <a:p>
            <a:pPr eaLnBrk="0" hangingPunct="0"/>
            <a:r>
              <a:rPr lang="zh-CN" altLang="en-US" sz="4000" b="1" dirty="0" smtClean="0"/>
              <a:t>常见的</a:t>
            </a:r>
            <a:r>
              <a:rPr lang="zh-CN" altLang="en-US" sz="4000" b="1" dirty="0">
                <a:solidFill>
                  <a:srgbClr val="FF0000"/>
                </a:solidFill>
              </a:rPr>
              <a:t>论证方</a:t>
            </a:r>
            <a:r>
              <a:rPr lang="zh-CN" altLang="en-US" sz="4000" b="1" dirty="0" smtClean="0">
                <a:solidFill>
                  <a:srgbClr val="FF0000"/>
                </a:solidFill>
              </a:rPr>
              <a:t>法</a:t>
            </a:r>
            <a:endParaRPr lang="zh-CN" altLang="en-US" sz="4000" b="1" dirty="0"/>
          </a:p>
          <a:p>
            <a:pPr eaLnBrk="0" hangingPunct="0"/>
            <a:r>
              <a:rPr lang="zh-CN" altLang="en-US" sz="4000" b="1" dirty="0" smtClean="0">
                <a:solidFill>
                  <a:srgbClr val="0000CC"/>
                </a:solidFill>
              </a:rPr>
              <a:t>举</a:t>
            </a:r>
            <a:r>
              <a:rPr lang="zh-CN" altLang="en-US" sz="4000" b="1" dirty="0">
                <a:solidFill>
                  <a:srgbClr val="0000CC"/>
                </a:solidFill>
              </a:rPr>
              <a:t>例论证</a:t>
            </a:r>
            <a:r>
              <a:rPr lang="zh-CN" altLang="en-US" sz="4000" b="1" dirty="0"/>
              <a:t>（例证法）——</a:t>
            </a:r>
            <a:r>
              <a:rPr lang="zh-CN" altLang="en-US" sz="4000" b="1" dirty="0">
                <a:solidFill>
                  <a:srgbClr val="FF0000"/>
                </a:solidFill>
              </a:rPr>
              <a:t>事实论据</a:t>
            </a:r>
          </a:p>
          <a:p>
            <a:pPr eaLnBrk="0" hangingPunct="0"/>
            <a:r>
              <a:rPr lang="zh-CN" altLang="en-US" sz="4000" b="1" dirty="0" smtClean="0">
                <a:solidFill>
                  <a:srgbClr val="0000CC"/>
                </a:solidFill>
              </a:rPr>
              <a:t>道</a:t>
            </a:r>
            <a:r>
              <a:rPr lang="zh-CN" altLang="en-US" sz="4000" b="1" dirty="0">
                <a:solidFill>
                  <a:srgbClr val="0000CC"/>
                </a:solidFill>
              </a:rPr>
              <a:t>理论证</a:t>
            </a:r>
            <a:r>
              <a:rPr lang="zh-CN" altLang="en-US" sz="4000" b="1" dirty="0"/>
              <a:t>（引证法）——</a:t>
            </a:r>
            <a:r>
              <a:rPr lang="zh-CN" altLang="en-US" sz="4000" b="1" dirty="0">
                <a:solidFill>
                  <a:srgbClr val="FF0000"/>
                </a:solidFill>
              </a:rPr>
              <a:t>道理论据</a:t>
            </a:r>
          </a:p>
          <a:p>
            <a:pPr eaLnBrk="0" hangingPunct="0"/>
            <a:r>
              <a:rPr lang="zh-CN" altLang="en-US" sz="4000" b="1" dirty="0" smtClean="0">
                <a:solidFill>
                  <a:srgbClr val="0000CC"/>
                </a:solidFill>
              </a:rPr>
              <a:t>比</a:t>
            </a:r>
            <a:r>
              <a:rPr lang="zh-CN" altLang="en-US" sz="4000" b="1" dirty="0">
                <a:solidFill>
                  <a:srgbClr val="0000CC"/>
                </a:solidFill>
              </a:rPr>
              <a:t>喻论</a:t>
            </a:r>
            <a:r>
              <a:rPr lang="zh-CN" altLang="en-US" sz="4000" b="1" dirty="0" smtClean="0">
                <a:solidFill>
                  <a:srgbClr val="0000CC"/>
                </a:solidFill>
              </a:rPr>
              <a:t>证 </a:t>
            </a:r>
            <a:r>
              <a:rPr lang="en-US" altLang="zh-CN" sz="4000" b="1" dirty="0" smtClean="0">
                <a:solidFill>
                  <a:srgbClr val="0000CC"/>
                </a:solidFill>
                <a:latin typeface="+mn-ea"/>
              </a:rPr>
              <a:t>(</a:t>
            </a:r>
            <a:r>
              <a:rPr lang="zh-CN" altLang="en-US" sz="4000" b="1" dirty="0" smtClean="0">
                <a:solidFill>
                  <a:srgbClr val="0000CC"/>
                </a:solidFill>
                <a:latin typeface="+mn-ea"/>
              </a:rPr>
              <a:t>喻证法</a:t>
            </a:r>
            <a:r>
              <a:rPr lang="en-US" altLang="zh-CN" sz="4000" b="1" dirty="0" smtClean="0">
                <a:solidFill>
                  <a:srgbClr val="0000CC"/>
                </a:solidFill>
                <a:latin typeface="+mn-ea"/>
              </a:rPr>
              <a:t>)</a:t>
            </a:r>
            <a:r>
              <a:rPr lang="zh-CN" altLang="en-US" sz="4000" b="1" dirty="0" smtClean="0"/>
              <a:t>——</a:t>
            </a:r>
            <a:r>
              <a:rPr lang="zh-CN" altLang="en-US" sz="4000" b="1" dirty="0">
                <a:solidFill>
                  <a:srgbClr val="FF0000"/>
                </a:solidFill>
              </a:rPr>
              <a:t>道理论据</a:t>
            </a:r>
          </a:p>
          <a:p>
            <a:pPr eaLnBrk="0" hangingPunct="0"/>
            <a:endParaRPr lang="en-US" altLang="zh-CN" sz="1200" b="1" dirty="0" smtClean="0">
              <a:solidFill>
                <a:srgbClr val="0000CC"/>
              </a:solidFill>
            </a:endParaRPr>
          </a:p>
          <a:p>
            <a:pPr eaLnBrk="0" hangingPunct="0"/>
            <a:r>
              <a:rPr lang="zh-CN" altLang="en-US" sz="4000" b="1" dirty="0" smtClean="0">
                <a:solidFill>
                  <a:srgbClr val="0000CC"/>
                </a:solidFill>
              </a:rPr>
              <a:t>对</a:t>
            </a:r>
            <a:r>
              <a:rPr lang="zh-CN" altLang="en-US" sz="4000" b="1" dirty="0">
                <a:solidFill>
                  <a:srgbClr val="0000CC"/>
                </a:solidFill>
              </a:rPr>
              <a:t>比论</a:t>
            </a:r>
            <a:r>
              <a:rPr lang="zh-CN" altLang="en-US" sz="4000" b="1" dirty="0" smtClean="0">
                <a:solidFill>
                  <a:srgbClr val="0000CC"/>
                </a:solidFill>
              </a:rPr>
              <a:t>证 </a:t>
            </a:r>
            <a:r>
              <a:rPr lang="en-US" altLang="zh-CN" sz="4000" b="1" dirty="0" smtClean="0">
                <a:solidFill>
                  <a:srgbClr val="0000CC"/>
                </a:solidFill>
              </a:rPr>
              <a:t>(</a:t>
            </a:r>
            <a:r>
              <a:rPr lang="zh-CN" altLang="en-US" sz="4000" b="1" dirty="0" smtClean="0">
                <a:solidFill>
                  <a:srgbClr val="0000CC"/>
                </a:solidFill>
              </a:rPr>
              <a:t>比较法</a:t>
            </a:r>
            <a:r>
              <a:rPr lang="en-US" altLang="zh-CN" sz="4000" b="1" dirty="0" smtClean="0">
                <a:solidFill>
                  <a:srgbClr val="0000CC"/>
                </a:solidFill>
              </a:rPr>
              <a:t>)</a:t>
            </a:r>
            <a:endParaRPr lang="en-US" altLang="zh-CN" sz="2800" b="1" dirty="0" smtClean="0">
              <a:solidFill>
                <a:srgbClr val="FF0000"/>
              </a:solidFill>
            </a:endParaRPr>
          </a:p>
          <a:p>
            <a:pPr eaLnBrk="0" hangingPunct="0"/>
            <a:r>
              <a:rPr lang="zh-CN" altLang="en-US" sz="4000" b="1" dirty="0" smtClean="0"/>
              <a:t>类比论证（同上）</a:t>
            </a:r>
            <a:endParaRPr lang="en-US" altLang="zh-CN" sz="4000" b="1" dirty="0" smtClean="0"/>
          </a:p>
          <a:p>
            <a:pPr eaLnBrk="0" hangingPunct="0"/>
            <a:r>
              <a:rPr lang="zh-CN" altLang="en-US" sz="4000" b="1" dirty="0" smtClean="0"/>
              <a:t>因果论证</a:t>
            </a:r>
            <a:endParaRPr lang="en-US" altLang="zh-CN" sz="4000" b="1" dirty="0" smtClean="0"/>
          </a:p>
          <a:p>
            <a:pPr eaLnBrk="0" hangingPunct="0"/>
            <a:r>
              <a:rPr lang="zh-CN" altLang="en-US" sz="4000" b="1" dirty="0" smtClean="0"/>
              <a:t>假设论证</a:t>
            </a:r>
            <a:endParaRPr lang="en-US" altLang="zh-CN" sz="4000" b="1" dirty="0" smtClean="0"/>
          </a:p>
          <a:p>
            <a:pPr eaLnBrk="0" hangingPunct="0"/>
            <a:r>
              <a:rPr lang="zh-CN" altLang="en-US" sz="4000" b="1" dirty="0" smtClean="0"/>
              <a:t>归谬论证</a:t>
            </a:r>
            <a:endParaRPr lang="en-US" altLang="zh-CN" sz="4000" b="1" dirty="0" smtClean="0"/>
          </a:p>
        </p:txBody>
      </p:sp>
      <p:sp>
        <p:nvSpPr>
          <p:cNvPr id="3" name="右大括号 2"/>
          <p:cNvSpPr/>
          <p:nvPr/>
        </p:nvSpPr>
        <p:spPr>
          <a:xfrm>
            <a:off x="4716016" y="2780928"/>
            <a:ext cx="900000" cy="2952328"/>
          </a:xfrm>
          <a:prstGeom prst="rightBrace">
            <a:avLst>
              <a:gd name="adj1" fmla="val 17265"/>
              <a:gd name="adj2" fmla="val 49668"/>
            </a:avLst>
          </a:prstGeom>
          <a:ln w="79375">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4" name="TextBox 3"/>
          <p:cNvSpPr txBox="1"/>
          <p:nvPr/>
        </p:nvSpPr>
        <p:spPr>
          <a:xfrm>
            <a:off x="5724128" y="3068960"/>
            <a:ext cx="2736304" cy="1569660"/>
          </a:xfrm>
          <a:prstGeom prst="rect">
            <a:avLst/>
          </a:prstGeom>
          <a:noFill/>
        </p:spPr>
        <p:txBody>
          <a:bodyPr wrap="square" rtlCol="0">
            <a:spAutoFit/>
          </a:bodyPr>
          <a:lstStyle/>
          <a:p>
            <a:r>
              <a:rPr lang="zh-CN" altLang="en-US" sz="4800" b="1" dirty="0" smtClean="0">
                <a:solidFill>
                  <a:srgbClr val="FF0000"/>
                </a:solidFill>
              </a:rPr>
              <a:t>事实论据、道理论据</a:t>
            </a:r>
            <a:endParaRPr lang="zh-CN" altLang="en-US" sz="4800" dirty="0"/>
          </a:p>
        </p:txBody>
      </p:sp>
      <p:sp>
        <p:nvSpPr>
          <p:cNvPr id="5" name="TextBox 4"/>
          <p:cNvSpPr txBox="1"/>
          <p:nvPr/>
        </p:nvSpPr>
        <p:spPr>
          <a:xfrm>
            <a:off x="5364088" y="4725144"/>
            <a:ext cx="3600400" cy="1569660"/>
          </a:xfrm>
          <a:prstGeom prst="rect">
            <a:avLst/>
          </a:prstGeom>
          <a:noFill/>
        </p:spPr>
        <p:txBody>
          <a:bodyPr wrap="square" rtlCol="0">
            <a:spAutoFit/>
          </a:bodyPr>
          <a:lstStyle/>
          <a:p>
            <a:r>
              <a:rPr lang="zh-CN" altLang="en-US" sz="4800" b="1" dirty="0" smtClean="0">
                <a:solidFill>
                  <a:srgbClr val="240597"/>
                </a:solidFill>
              </a:rPr>
              <a:t>事实为基础，说理为衔接</a:t>
            </a:r>
            <a:endParaRPr lang="zh-CN" altLang="en-US" sz="4800" b="1" dirty="0">
              <a:solidFill>
                <a:srgbClr val="240597"/>
              </a:solidFill>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048759"/>
          <p:cNvSpPr txBox="1"/>
          <p:nvPr/>
        </p:nvSpPr>
        <p:spPr>
          <a:xfrm>
            <a:off x="180499" y="645161"/>
            <a:ext cx="8815864" cy="4770537"/>
          </a:xfrm>
          <a:prstGeom prst="rect">
            <a:avLst/>
          </a:prstGeom>
          <a:solidFill>
            <a:schemeClr val="bg1"/>
          </a:solidFill>
        </p:spPr>
        <p:txBody>
          <a:bodyPr wrap="square" rtlCol="0">
            <a:spAutoFit/>
          </a:bodyPr>
          <a:lstStyle/>
          <a:p>
            <a:r>
              <a:rPr lang="en-US" sz="2800" b="1" dirty="0">
                <a:solidFill>
                  <a:srgbClr val="FF0000"/>
                </a:solidFill>
                <a:latin typeface="黑体" pitchFamily="2" charset="-122"/>
                <a:ea typeface="黑体" pitchFamily="2" charset="-122"/>
              </a:rPr>
              <a:t>   </a:t>
            </a:r>
            <a:r>
              <a:rPr lang="en-US" sz="4000" b="1" dirty="0" err="1">
                <a:solidFill>
                  <a:srgbClr val="FF0000"/>
                </a:solidFill>
                <a:effectLst>
                  <a:outerShdw blurRad="38100" dist="25400" dir="5400000" algn="ctr" rotWithShape="0">
                    <a:srgbClr val="6E747A">
                      <a:alpha val="43000"/>
                    </a:srgbClr>
                  </a:outerShdw>
                </a:effectLst>
                <a:latin typeface="黑体" pitchFamily="2" charset="-122"/>
                <a:ea typeface="黑体" pitchFamily="2" charset="-122"/>
              </a:rPr>
              <a:t>举例论证</a:t>
            </a:r>
            <a:r>
              <a:rPr lang="en-US" sz="3600" b="1" dirty="0">
                <a:solidFill>
                  <a:schemeClr val="accent1"/>
                </a:solidFill>
                <a:effectLst>
                  <a:outerShdw blurRad="38100" dist="25400" dir="5400000" algn="ctr" rotWithShape="0">
                    <a:srgbClr val="6E747A">
                      <a:alpha val="43000"/>
                    </a:srgbClr>
                  </a:outerShdw>
                </a:effectLst>
                <a:latin typeface="黑体" pitchFamily="2" charset="-122"/>
                <a:ea typeface="黑体" pitchFamily="2" charset="-122"/>
              </a:rPr>
              <a:t>
</a:t>
            </a:r>
            <a:r>
              <a:rPr lang="en-US" sz="3600" b="1" dirty="0">
                <a:solidFill>
                  <a:srgbClr val="000000"/>
                </a:solidFill>
                <a:latin typeface="黑体" pitchFamily="2" charset="-122"/>
                <a:ea typeface="黑体" pitchFamily="2" charset="-122"/>
              </a:rPr>
              <a:t>   </a:t>
            </a:r>
            <a:r>
              <a:rPr lang="en-US" sz="3600" b="1" dirty="0" err="1">
                <a:solidFill>
                  <a:srgbClr val="000000"/>
                </a:solidFill>
                <a:latin typeface="黑体" pitchFamily="2" charset="-122"/>
                <a:ea typeface="黑体" pitchFamily="2" charset="-122"/>
              </a:rPr>
              <a:t>论证，是指运用典型事例来证明论点的方法</a:t>
            </a:r>
            <a:r>
              <a:rPr lang="en-US" sz="3600" b="1" dirty="0">
                <a:solidFill>
                  <a:srgbClr val="000000"/>
                </a:solidFill>
                <a:latin typeface="黑体" pitchFamily="2" charset="-122"/>
                <a:ea typeface="黑体" pitchFamily="2" charset="-122"/>
              </a:rPr>
              <a:t>。</a:t>
            </a:r>
            <a:r>
              <a:rPr lang="en-US" sz="3600" b="1" dirty="0" err="1">
                <a:solidFill>
                  <a:srgbClr val="000000"/>
                </a:solidFill>
                <a:latin typeface="黑体" pitchFamily="2" charset="-122"/>
                <a:ea typeface="黑体" pitchFamily="2" charset="-122"/>
              </a:rPr>
              <a:t>通过列举典型事例，具体有力地证明了中心论点，增强了说服力</a:t>
            </a:r>
            <a:r>
              <a:rPr lang="en-US" sz="3600" b="1" dirty="0">
                <a:solidFill>
                  <a:srgbClr val="000000"/>
                </a:solidFill>
                <a:latin typeface="黑体" pitchFamily="2" charset="-122"/>
                <a:ea typeface="黑体" pitchFamily="2" charset="-122"/>
              </a:rPr>
              <a:t>。
  </a:t>
            </a:r>
            <a:r>
              <a:rPr lang="en-US" sz="4000" b="1" dirty="0">
                <a:solidFill>
                  <a:srgbClr val="000000"/>
                </a:solidFill>
                <a:latin typeface="黑体" pitchFamily="2" charset="-122"/>
                <a:ea typeface="黑体" pitchFamily="2" charset="-122"/>
              </a:rPr>
              <a:t> </a:t>
            </a:r>
            <a:r>
              <a:rPr lang="en-US" sz="4400" b="1" dirty="0" err="1">
                <a:solidFill>
                  <a:srgbClr val="FF0000"/>
                </a:solidFill>
                <a:effectLst>
                  <a:outerShdw blurRad="38100" dist="25400" dir="5400000" algn="ctr" rotWithShape="0">
                    <a:srgbClr val="6E747A">
                      <a:alpha val="43000"/>
                    </a:srgbClr>
                  </a:outerShdw>
                </a:effectLst>
                <a:latin typeface="黑体" pitchFamily="2" charset="-122"/>
                <a:ea typeface="黑体" pitchFamily="2" charset="-122"/>
              </a:rPr>
              <a:t>定义</a:t>
            </a:r>
            <a:r>
              <a:rPr lang="en-US" sz="4000" b="1" dirty="0">
                <a:solidFill>
                  <a:srgbClr val="000000"/>
                </a:solidFill>
                <a:latin typeface="黑体" pitchFamily="2" charset="-122"/>
                <a:ea typeface="黑体" pitchFamily="2" charset="-122"/>
              </a:rPr>
              <a:t>
</a:t>
            </a:r>
            <a:r>
              <a:rPr lang="en-US" sz="3600" b="1" dirty="0">
                <a:solidFill>
                  <a:srgbClr val="000000"/>
                </a:solidFill>
                <a:latin typeface="黑体" pitchFamily="2" charset="-122"/>
                <a:ea typeface="黑体" pitchFamily="2" charset="-122"/>
              </a:rPr>
              <a:t>   </a:t>
            </a:r>
            <a:r>
              <a:rPr lang="en-US" sz="3600" b="1" dirty="0" err="1">
                <a:solidFill>
                  <a:srgbClr val="000000"/>
                </a:solidFill>
                <a:latin typeface="黑体" pitchFamily="2" charset="-122"/>
                <a:ea typeface="黑体" pitchFamily="2" charset="-122"/>
              </a:rPr>
              <a:t>运用典型事例来证明论点的方法</a:t>
            </a:r>
            <a:r>
              <a:rPr lang="zh-CN" altLang="en-US" sz="3600" b="1" dirty="0">
                <a:solidFill>
                  <a:srgbClr val="000000"/>
                </a:solidFill>
                <a:latin typeface="黑体" pitchFamily="2" charset="-122"/>
                <a:ea typeface="黑体" pitchFamily="2" charset="-122"/>
              </a:rPr>
              <a:t>。</a:t>
            </a:r>
            <a:r>
              <a:rPr lang="en-US" sz="3600" b="1" dirty="0">
                <a:solidFill>
                  <a:srgbClr val="000000"/>
                </a:solidFill>
                <a:latin typeface="黑体" pitchFamily="2" charset="-122"/>
                <a:ea typeface="黑体" pitchFamily="2" charset="-122"/>
              </a:rPr>
              <a:t>
   </a:t>
            </a:r>
            <a:r>
              <a:rPr lang="en-US" sz="4000" b="1" dirty="0" err="1">
                <a:solidFill>
                  <a:srgbClr val="FF0000"/>
                </a:solidFill>
                <a:effectLst>
                  <a:outerShdw blurRad="38100" dist="25400" dir="5400000" algn="ctr" rotWithShape="0">
                    <a:srgbClr val="6E747A">
                      <a:alpha val="43000"/>
                    </a:srgbClr>
                  </a:outerShdw>
                </a:effectLst>
                <a:latin typeface="黑体" pitchFamily="2" charset="-122"/>
                <a:ea typeface="黑体" pitchFamily="2" charset="-122"/>
              </a:rPr>
              <a:t>作用</a:t>
            </a:r>
            <a:r>
              <a:rPr lang="en-US" sz="3600" b="1" dirty="0">
                <a:solidFill>
                  <a:schemeClr val="accent1"/>
                </a:solidFill>
                <a:effectLst>
                  <a:outerShdw blurRad="38100" dist="25400" dir="5400000" algn="ctr" rotWithShape="0">
                    <a:srgbClr val="6E747A">
                      <a:alpha val="43000"/>
                    </a:srgbClr>
                  </a:outerShdw>
                </a:effectLst>
                <a:latin typeface="黑体" pitchFamily="2" charset="-122"/>
                <a:ea typeface="黑体" pitchFamily="2" charset="-122"/>
              </a:rPr>
              <a:t>
</a:t>
            </a:r>
            <a:r>
              <a:rPr lang="en-US" sz="3600" b="1" dirty="0">
                <a:solidFill>
                  <a:srgbClr val="000000"/>
                </a:solidFill>
                <a:latin typeface="黑体" pitchFamily="2" charset="-122"/>
                <a:ea typeface="黑体" pitchFamily="2" charset="-122"/>
              </a:rPr>
              <a:t>   </a:t>
            </a:r>
            <a:r>
              <a:rPr lang="en-US" sz="3600" b="1" dirty="0" err="1">
                <a:solidFill>
                  <a:srgbClr val="000000"/>
                </a:solidFill>
                <a:latin typeface="黑体" pitchFamily="2" charset="-122"/>
                <a:ea typeface="黑体" pitchFamily="2" charset="-122"/>
              </a:rPr>
              <a:t>所举的具体事例能证明论点的</a:t>
            </a:r>
            <a:r>
              <a:rPr lang="zh-CN" altLang="en-US" sz="3600" b="1" dirty="0">
                <a:solidFill>
                  <a:srgbClr val="000000"/>
                </a:solidFill>
                <a:latin typeface="黑体" pitchFamily="2" charset="-122"/>
                <a:ea typeface="黑体" pitchFamily="2" charset="-122"/>
              </a:rPr>
              <a:t>。</a:t>
            </a:r>
          </a:p>
        </p:txBody>
      </p:sp>
      <p:sp>
        <p:nvSpPr>
          <p:cNvPr id="3" name="文本框 2"/>
          <p:cNvSpPr txBox="1"/>
          <p:nvPr/>
        </p:nvSpPr>
        <p:spPr>
          <a:xfrm>
            <a:off x="1475657" y="5517232"/>
            <a:ext cx="3528392" cy="584775"/>
          </a:xfrm>
          <a:prstGeom prst="rect">
            <a:avLst/>
          </a:prstGeom>
          <a:noFill/>
        </p:spPr>
        <p:txBody>
          <a:bodyPr wrap="square" rtlCol="0">
            <a:spAutoFit/>
          </a:bodyPr>
          <a:lstStyle/>
          <a:p>
            <a:r>
              <a:rPr lang="zh-CN" altLang="en-US" sz="3200" b="1" dirty="0" smtClean="0">
                <a:solidFill>
                  <a:srgbClr val="FF0000"/>
                </a:solidFill>
              </a:rPr>
              <a:t>事</a:t>
            </a:r>
            <a:r>
              <a:rPr lang="zh-CN" altLang="en-US" sz="3200" b="1" dirty="0">
                <a:solidFill>
                  <a:srgbClr val="FF0000"/>
                </a:solidFill>
              </a:rPr>
              <a:t>例要详略得当。</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0"/>
            <a:ext cx="9144000" cy="6632585"/>
          </a:xfrm>
          <a:prstGeom prst="rect">
            <a:avLst/>
          </a:prstGeom>
          <a:noFill/>
        </p:spPr>
        <p:txBody>
          <a:bodyPr wrap="square" rtlCol="0">
            <a:spAutoFit/>
          </a:bodyPr>
          <a:lstStyle/>
          <a:p>
            <a:pPr>
              <a:lnSpc>
                <a:spcPts val="3000"/>
              </a:lnSpc>
            </a:pPr>
            <a:r>
              <a:rPr lang="zh-CN" altLang="en-US" sz="2800" dirty="0" smtClean="0">
                <a:latin typeface="黑体" pitchFamily="2" charset="-122"/>
                <a:ea typeface="黑体" pitchFamily="2" charset="-122"/>
              </a:rPr>
              <a:t>例</a:t>
            </a:r>
            <a:r>
              <a:rPr lang="en-US" altLang="zh-CN" sz="2800" dirty="0" smtClean="0">
                <a:latin typeface="黑体" pitchFamily="2" charset="-122"/>
                <a:ea typeface="黑体" pitchFamily="2" charset="-122"/>
              </a:rPr>
              <a:t>1</a:t>
            </a:r>
            <a:r>
              <a:rPr lang="zh-CN" altLang="en-US" sz="2800" dirty="0" smtClean="0">
                <a:latin typeface="黑体" pitchFamily="2" charset="-122"/>
                <a:ea typeface="黑体" pitchFamily="2" charset="-122"/>
              </a:rPr>
              <a:t>．俗话说：自信能给予人无形的力量，难道不是吗？我们在做任何一件事之前都必须充满自信，无论问题是容易还是困难。我们要相信自己，相信自己的能力，自己是最棒的。这也是最基本的。</a:t>
            </a:r>
            <a:r>
              <a:rPr lang="zh-CN" altLang="en-US" sz="2800" dirty="0" smtClean="0">
                <a:solidFill>
                  <a:srgbClr val="FF0000"/>
                </a:solidFill>
                <a:latin typeface="黑体" pitchFamily="2" charset="-122"/>
                <a:ea typeface="黑体" pitchFamily="2" charset="-122"/>
              </a:rPr>
              <a:t>海伦</a:t>
            </a:r>
            <a:r>
              <a:rPr lang="en-US" altLang="zh-CN" sz="2800" dirty="0" smtClean="0">
                <a:solidFill>
                  <a:srgbClr val="FF0000"/>
                </a:solidFill>
                <a:latin typeface="黑体" pitchFamily="2" charset="-122"/>
                <a:ea typeface="黑体" pitchFamily="2" charset="-122"/>
              </a:rPr>
              <a:t>•</a:t>
            </a:r>
            <a:r>
              <a:rPr lang="zh-CN" altLang="en-US" sz="2800" dirty="0" smtClean="0">
                <a:solidFill>
                  <a:srgbClr val="FF0000"/>
                </a:solidFill>
                <a:latin typeface="黑体" pitchFamily="2" charset="-122"/>
                <a:ea typeface="黑体" pitchFamily="2" charset="-122"/>
              </a:rPr>
              <a:t>凯勒就是凭着自己的自信，虽然她听不见、说不出、看不到，但她相信，她相信自己可以创造奇迹。</a:t>
            </a:r>
            <a:r>
              <a:rPr lang="zh-CN" altLang="en-US" sz="2800" dirty="0" smtClean="0">
                <a:latin typeface="黑体" pitchFamily="2" charset="-122"/>
                <a:ea typeface="黑体" pitchFamily="2" charset="-122"/>
              </a:rPr>
              <a:t>她做了一个虽眼盲心不盲、耳聋思想不糊、口哑却精神不亚于常人的伟人，被世人称为</a:t>
            </a:r>
            <a:r>
              <a:rPr lang="en-US" altLang="zh-CN" sz="2800" dirty="0" smtClean="0">
                <a:latin typeface="黑体" pitchFamily="2" charset="-122"/>
                <a:ea typeface="黑体" pitchFamily="2" charset="-122"/>
              </a:rPr>
              <a:t>20</a:t>
            </a:r>
            <a:r>
              <a:rPr lang="zh-CN" altLang="en-US" sz="2800" dirty="0" smtClean="0">
                <a:latin typeface="黑体" pitchFamily="2" charset="-122"/>
                <a:ea typeface="黑体" pitchFamily="2" charset="-122"/>
              </a:rPr>
              <a:t>世纪最伟大的人物。这是多么高的称赞啊！她靠的是什么？就是她那坚定的信念，那份伟大的自信。跛脚的郑丰喜，别人说他不能上学，他自信，他不仅上了学，还年年拿第一；别人说他骑不了自行车，他自信，硬是在体无完肤之后让自行车成为了他的脚；别人说他一辈子都要跛脚，他自信，他从小就对家人和自己说：我一定要站起来，我还要穿皮鞋，最终他还是做到了。他也靠着自己那惊人的自信使他这艘汪洋中的小船在大风、大浪等灾害下依然不翻。我们感叹他们很厉害，厉害什么？厉害的就是比我们常人多的那份自信，他们相信自己。</a:t>
            </a:r>
            <a:endParaRPr lang="zh-CN" altLang="en-US" sz="2800" dirty="0">
              <a:latin typeface="黑体" pitchFamily="2" charset="-122"/>
              <a:ea typeface="黑体" pitchFamily="2" charset="-122"/>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0"/>
            <a:ext cx="9144000" cy="6401753"/>
          </a:xfrm>
          <a:prstGeom prst="rect">
            <a:avLst/>
          </a:prstGeom>
          <a:noFill/>
        </p:spPr>
        <p:txBody>
          <a:bodyPr wrap="square" rtlCol="0">
            <a:spAutoFit/>
          </a:bodyPr>
          <a:lstStyle/>
          <a:p>
            <a:r>
              <a:rPr lang="zh-CN" altLang="en-US" sz="2800" b="1" dirty="0" smtClean="0">
                <a:latin typeface="黑体" pitchFamily="2" charset="-122"/>
                <a:ea typeface="黑体" pitchFamily="2" charset="-122"/>
              </a:rPr>
              <a:t>要用好例证法，必须注意以下几个方面：</a:t>
            </a:r>
          </a:p>
          <a:p>
            <a:r>
              <a:rPr lang="zh-CN" altLang="en-US" sz="2800" b="1" dirty="0" smtClean="0">
                <a:latin typeface="黑体" pitchFamily="2" charset="-122"/>
                <a:ea typeface="黑体" pitchFamily="2" charset="-122"/>
              </a:rPr>
              <a:t>１、事例要典型、确凿、有影响力。一般来讲，应优先考虑著名的人物或事例，慎用校园、家庭、市井街头的琐碎事例。</a:t>
            </a:r>
          </a:p>
          <a:p>
            <a:r>
              <a:rPr lang="zh-CN" altLang="en-US" sz="2800" b="1" dirty="0" smtClean="0">
                <a:latin typeface="黑体" pitchFamily="2" charset="-122"/>
                <a:ea typeface="黑体" pitchFamily="2" charset="-122"/>
              </a:rPr>
              <a:t>２、事例的叙述要</a:t>
            </a:r>
            <a:r>
              <a:rPr lang="zh-CN" altLang="en-US" sz="2800" b="1" dirty="0" smtClean="0">
                <a:solidFill>
                  <a:srgbClr val="FF0000"/>
                </a:solidFill>
                <a:latin typeface="黑体" pitchFamily="2" charset="-122"/>
                <a:ea typeface="黑体" pitchFamily="2" charset="-122"/>
              </a:rPr>
              <a:t>简明扼要</a:t>
            </a:r>
            <a:r>
              <a:rPr lang="zh-CN" altLang="en-US" sz="2800" b="1" dirty="0" smtClean="0">
                <a:latin typeface="黑体" pitchFamily="2" charset="-122"/>
                <a:ea typeface="黑体" pitchFamily="2" charset="-122"/>
              </a:rPr>
              <a:t>，切忌拖泥带水，过于详细。举例是为了证明观点，不是为了弄清事实，切忌本末倒置。</a:t>
            </a:r>
          </a:p>
          <a:p>
            <a:r>
              <a:rPr lang="zh-CN" altLang="en-US" sz="2800" b="1" dirty="0" smtClean="0">
                <a:latin typeface="黑体" pitchFamily="2" charset="-122"/>
                <a:ea typeface="黑体" pitchFamily="2" charset="-122"/>
              </a:rPr>
              <a:t>３、事例切忌单一狭隘，要</a:t>
            </a:r>
            <a:r>
              <a:rPr lang="zh-CN" altLang="en-US" sz="2800" b="1" dirty="0" smtClean="0">
                <a:solidFill>
                  <a:srgbClr val="FF0000"/>
                </a:solidFill>
                <a:latin typeface="黑体" pitchFamily="2" charset="-122"/>
                <a:ea typeface="黑体" pitchFamily="2" charset="-122"/>
              </a:rPr>
              <a:t>丰富广阔，要点面结合</a:t>
            </a:r>
            <a:r>
              <a:rPr lang="zh-CN" altLang="en-US" sz="2800" b="1" dirty="0" smtClean="0">
                <a:latin typeface="黑体" pitchFamily="2" charset="-122"/>
                <a:ea typeface="黑体" pitchFamily="2" charset="-122"/>
              </a:rPr>
              <a:t>，古今中外相映成辉。同类事例掌握多时可考虑采用句式排比列举。</a:t>
            </a:r>
            <a:r>
              <a:rPr lang="zh-CN" altLang="en-US" sz="2800" b="1" dirty="0" smtClean="0">
                <a:solidFill>
                  <a:srgbClr val="FF0000"/>
                </a:solidFill>
                <a:latin typeface="黑体" pitchFamily="2" charset="-122"/>
                <a:ea typeface="黑体" pitchFamily="2" charset="-122"/>
              </a:rPr>
              <a:t>同类不同源</a:t>
            </a:r>
          </a:p>
          <a:p>
            <a:r>
              <a:rPr lang="zh-CN" altLang="en-US" sz="2800" b="1" dirty="0" smtClean="0">
                <a:latin typeface="黑体" pitchFamily="2" charset="-122"/>
                <a:ea typeface="黑体" pitchFamily="2" charset="-122"/>
              </a:rPr>
              <a:t> ４、事例列举之后要</a:t>
            </a:r>
            <a:r>
              <a:rPr lang="zh-CN" altLang="en-US" sz="2800" b="1" dirty="0" smtClean="0">
                <a:solidFill>
                  <a:srgbClr val="FF0000"/>
                </a:solidFill>
                <a:latin typeface="黑体" pitchFamily="2" charset="-122"/>
                <a:ea typeface="黑体" pitchFamily="2" charset="-122"/>
              </a:rPr>
              <a:t>简短分析</a:t>
            </a:r>
            <a:r>
              <a:rPr lang="zh-CN" altLang="en-US" sz="2800" b="1" dirty="0" smtClean="0">
                <a:latin typeface="黑体" pitchFamily="2" charset="-122"/>
                <a:ea typeface="黑体" pitchFamily="2" charset="-122"/>
              </a:rPr>
              <a:t>，不能将例证法变成事例整理，忌有例无证。</a:t>
            </a:r>
          </a:p>
          <a:p>
            <a:r>
              <a:rPr lang="zh-CN" altLang="en-US" sz="2800" b="1" dirty="0" smtClean="0">
                <a:latin typeface="黑体" pitchFamily="2" charset="-122"/>
                <a:ea typeface="黑体" pitchFamily="2" charset="-122"/>
              </a:rPr>
              <a:t> ５、勤于积累，精于筛选。“书到用时方恨少”，平时多读书报，摘记、剪贴是主要手段。积累多了，自然能融会贯通、左右逢源。</a:t>
            </a:r>
          </a:p>
          <a:p>
            <a:endParaRPr lang="zh-CN" altLang="en-US"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048763"/>
          <p:cNvSpPr txBox="1"/>
          <p:nvPr/>
        </p:nvSpPr>
        <p:spPr>
          <a:xfrm>
            <a:off x="564356" y="455295"/>
            <a:ext cx="8030528" cy="5355312"/>
          </a:xfrm>
          <a:prstGeom prst="rect">
            <a:avLst/>
          </a:prstGeom>
        </p:spPr>
        <p:txBody>
          <a:bodyPr wrap="square" rtlCol="0">
            <a:spAutoFit/>
          </a:bodyPr>
          <a:lstStyle/>
          <a:p>
            <a:r>
              <a:rPr lang="en-US" sz="5400" b="1" dirty="0">
                <a:solidFill>
                  <a:srgbClr val="000000"/>
                </a:solidFill>
              </a:rPr>
              <a:t>    </a:t>
            </a:r>
            <a:r>
              <a:rPr lang="en-US" sz="5400" b="1" dirty="0" err="1">
                <a:solidFill>
                  <a:srgbClr val="000000"/>
                </a:solidFill>
              </a:rPr>
              <a:t>对比论证，是</a:t>
            </a:r>
            <a:r>
              <a:rPr lang="en-US" sz="6000" b="1" dirty="0" err="1">
                <a:solidFill>
                  <a:srgbClr val="FF0000"/>
                </a:solidFill>
                <a:effectLst>
                  <a:outerShdw blurRad="38100" dist="25400" dir="5400000" algn="ctr" rotWithShape="0">
                    <a:srgbClr val="6E747A">
                      <a:alpha val="43000"/>
                    </a:srgbClr>
                  </a:outerShdw>
                </a:effectLst>
              </a:rPr>
              <a:t>正反对比</a:t>
            </a:r>
            <a:r>
              <a:rPr lang="en-US" sz="5400" b="1" dirty="0" err="1">
                <a:solidFill>
                  <a:srgbClr val="000000"/>
                </a:solidFill>
              </a:rPr>
              <a:t>论证的简称，也称</a:t>
            </a:r>
            <a:r>
              <a:rPr lang="en-US" sz="6000" b="1" dirty="0" err="1">
                <a:solidFill>
                  <a:srgbClr val="FF0000"/>
                </a:solidFill>
                <a:effectLst>
                  <a:outerShdw blurRad="38100" dist="25400" dir="5400000" algn="ctr" rotWithShape="0">
                    <a:srgbClr val="6E747A">
                      <a:alpha val="43000"/>
                    </a:srgbClr>
                  </a:outerShdw>
                </a:effectLst>
              </a:rPr>
              <a:t>比较法</a:t>
            </a:r>
            <a:r>
              <a:rPr lang="en-US" sz="5400" b="1" dirty="0" err="1">
                <a:solidFill>
                  <a:srgbClr val="000000"/>
                </a:solidFill>
              </a:rPr>
              <a:t>，是把两种事物加以对照、比较后</a:t>
            </a:r>
            <a:r>
              <a:rPr lang="en-US" sz="5400" b="1" dirty="0">
                <a:solidFill>
                  <a:srgbClr val="000000"/>
                </a:solidFill>
              </a:rPr>
              <a:t> ，</a:t>
            </a:r>
            <a:r>
              <a:rPr lang="en-US" sz="5400" b="1" dirty="0" err="1">
                <a:solidFill>
                  <a:srgbClr val="000000"/>
                </a:solidFill>
              </a:rPr>
              <a:t>推导出它们之间的差异点，使结论映衬而出的论证方法</a:t>
            </a:r>
            <a:r>
              <a:rPr lang="en-US" sz="5400" b="1" dirty="0">
                <a:solidFill>
                  <a:srgbClr val="000000"/>
                </a:solidFill>
              </a:rPr>
              <a:t>。</a:t>
            </a:r>
          </a:p>
        </p:txBody>
      </p:sp>
      <p:sp>
        <p:nvSpPr>
          <p:cNvPr id="3" name="文本框 6"/>
          <p:cNvSpPr txBox="1"/>
          <p:nvPr/>
        </p:nvSpPr>
        <p:spPr>
          <a:xfrm>
            <a:off x="1691680" y="5780782"/>
            <a:ext cx="4608512" cy="584775"/>
          </a:xfrm>
          <a:prstGeom prst="rect">
            <a:avLst/>
          </a:prstGeom>
          <a:noFill/>
        </p:spPr>
        <p:txBody>
          <a:bodyPr wrap="square" rtlCol="0">
            <a:spAutoFit/>
          </a:bodyPr>
          <a:lstStyle/>
          <a:p>
            <a:r>
              <a:rPr lang="zh-CN" altLang="en-US" sz="3200" b="1" dirty="0">
                <a:solidFill>
                  <a:srgbClr val="FF0000"/>
                </a:solidFill>
                <a:hlinkClick r:id="rId2" action="ppaction://hlinksldjump"/>
              </a:rPr>
              <a:t>两者要有可比性</a:t>
            </a:r>
            <a:endParaRPr lang="zh-CN" altLang="en-US" sz="3200" b="1"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0"/>
            <a:ext cx="9144000" cy="3970318"/>
          </a:xfrm>
          <a:prstGeom prst="rect">
            <a:avLst/>
          </a:prstGeom>
          <a:noFill/>
        </p:spPr>
        <p:txBody>
          <a:bodyPr wrap="square" rtlCol="0">
            <a:spAutoFit/>
          </a:bodyPr>
          <a:lstStyle/>
          <a:p>
            <a:r>
              <a:rPr lang="zh-CN" altLang="en-US" sz="3600" dirty="0" smtClean="0"/>
              <a:t>例</a:t>
            </a:r>
            <a:r>
              <a:rPr lang="en-US" altLang="zh-CN" sz="3600" dirty="0" smtClean="0"/>
              <a:t>2</a:t>
            </a:r>
            <a:r>
              <a:rPr lang="zh-CN" altLang="en-US" sz="3600" dirty="0" smtClean="0"/>
              <a:t>．陶渊明不为五斗米折腰，李白不摧眉折腰事权贵，顾炎武不做清朝的高官，</a:t>
            </a:r>
            <a:r>
              <a:rPr lang="en-US" altLang="zh-CN" sz="3600" dirty="0" smtClean="0"/>
              <a:t>……</a:t>
            </a:r>
            <a:r>
              <a:rPr lang="zh-CN" altLang="en-US" sz="3600" dirty="0" smtClean="0"/>
              <a:t>古今有志气、有骨气的人，都不以高官厚禄为荣，居下有节，自强不息。他们的高尚品质永远为后世传诵。</a:t>
            </a:r>
            <a:r>
              <a:rPr lang="zh-CN" altLang="en-US" sz="3600" dirty="0" smtClean="0">
                <a:solidFill>
                  <a:srgbClr val="FF0000"/>
                </a:solidFill>
              </a:rPr>
              <a:t>相反，</a:t>
            </a:r>
            <a:r>
              <a:rPr lang="zh-CN" altLang="en-US" sz="3600" dirty="0" smtClean="0"/>
              <a:t>那些曾荣耀一时、富贵一生的人，现在却早已被时间的长河冲刷得无影无踪了。</a:t>
            </a:r>
            <a:endParaRPr lang="zh-CN" altLang="en-US" sz="3600"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048773"/>
          <p:cNvSpPr txBox="1"/>
          <p:nvPr/>
        </p:nvSpPr>
        <p:spPr>
          <a:xfrm>
            <a:off x="560546" y="1706880"/>
            <a:ext cx="7829550" cy="1322070"/>
          </a:xfrm>
          <a:prstGeom prst="rect">
            <a:avLst/>
          </a:prstGeom>
          <a:solidFill>
            <a:schemeClr val="bg1"/>
          </a:solidFill>
        </p:spPr>
        <p:txBody>
          <a:bodyPr wrap="square" rtlCol="0">
            <a:spAutoFit/>
          </a:bodyPr>
          <a:lstStyle/>
          <a:p>
            <a:r>
              <a:rPr lang="en-US" sz="4000" b="1" dirty="0">
                <a:solidFill>
                  <a:srgbClr val="000000"/>
                </a:solidFill>
              </a:rPr>
              <a:t>   </a:t>
            </a:r>
            <a:r>
              <a:rPr lang="en-US" sz="4000" b="1" dirty="0" err="1">
                <a:solidFill>
                  <a:srgbClr val="000000"/>
                </a:solidFill>
              </a:rPr>
              <a:t>所谓</a:t>
            </a:r>
            <a:r>
              <a:rPr lang="en-US" sz="4000" b="1" u="sng" dirty="0" err="1">
                <a:solidFill>
                  <a:schemeClr val="accent1"/>
                </a:solidFill>
                <a:effectLst>
                  <a:outerShdw blurRad="38100" dist="25400" dir="5400000" algn="ctr" rotWithShape="0">
                    <a:srgbClr val="6E747A">
                      <a:alpha val="43000"/>
                    </a:srgbClr>
                  </a:outerShdw>
                </a:effectLst>
              </a:rPr>
              <a:t>纵比</a:t>
            </a:r>
            <a:r>
              <a:rPr lang="en-US" sz="4000" b="1" dirty="0" err="1">
                <a:solidFill>
                  <a:srgbClr val="000000"/>
                </a:solidFill>
              </a:rPr>
              <a:t>，是指</a:t>
            </a:r>
            <a:r>
              <a:rPr lang="en-US" sz="4000" b="1" u="sng" dirty="0" err="1">
                <a:solidFill>
                  <a:schemeClr val="accent1"/>
                </a:solidFill>
                <a:effectLst>
                  <a:outerShdw blurRad="38100" dist="25400" dir="5400000" algn="ctr" rotWithShape="0">
                    <a:srgbClr val="6E747A">
                      <a:alpha val="43000"/>
                    </a:srgbClr>
                  </a:outerShdw>
                </a:effectLst>
              </a:rPr>
              <a:t>时间上</a:t>
            </a:r>
            <a:r>
              <a:rPr lang="en-US" sz="4000" b="1" dirty="0" err="1">
                <a:solidFill>
                  <a:srgbClr val="000000"/>
                </a:solidFill>
              </a:rPr>
              <a:t>的前后时期、事物的</a:t>
            </a:r>
            <a:r>
              <a:rPr lang="en-US" sz="4000" b="1" dirty="0" err="1">
                <a:solidFill>
                  <a:srgbClr val="FF0000"/>
                </a:solidFill>
              </a:rPr>
              <a:t>前后阶段</a:t>
            </a:r>
            <a:r>
              <a:rPr lang="en-US" sz="4000" b="1" dirty="0" err="1">
                <a:solidFill>
                  <a:srgbClr val="000000"/>
                </a:solidFill>
              </a:rPr>
              <a:t>的对比</a:t>
            </a:r>
            <a:r>
              <a:rPr lang="en-US" sz="4000" b="1" dirty="0">
                <a:solidFill>
                  <a:srgbClr val="000000"/>
                </a:solidFill>
              </a:rPr>
              <a:t>。</a:t>
            </a:r>
          </a:p>
        </p:txBody>
      </p:sp>
      <p:sp>
        <p:nvSpPr>
          <p:cNvPr id="3" name="文本框 0"/>
          <p:cNvSpPr txBox="1"/>
          <p:nvPr/>
        </p:nvSpPr>
        <p:spPr>
          <a:xfrm>
            <a:off x="3491880" y="836712"/>
            <a:ext cx="3376245" cy="769441"/>
          </a:xfrm>
          <a:prstGeom prst="rect">
            <a:avLst/>
          </a:prstGeom>
          <a:noFill/>
        </p:spPr>
        <p:txBody>
          <a:bodyPr wrap="none" rtlCol="0">
            <a:spAutoFit/>
          </a:bodyPr>
          <a:lstStyle/>
          <a:p>
            <a:pPr algn="l"/>
            <a:r>
              <a:rPr lang="en-US" sz="4400" b="1" u="sng" dirty="0" err="1">
                <a:solidFill>
                  <a:srgbClr val="FF0000"/>
                </a:solidFill>
                <a:sym typeface="+mn-ea"/>
              </a:rPr>
              <a:t>纵比</a:t>
            </a:r>
            <a:r>
              <a:rPr lang="en-US" sz="3200" b="1" dirty="0" err="1">
                <a:solidFill>
                  <a:srgbClr val="000000"/>
                </a:solidFill>
                <a:sym typeface="+mn-ea"/>
              </a:rPr>
              <a:t>和横比两种</a:t>
            </a:r>
            <a:endParaRPr lang="en-US" altLang="en-US" sz="3200" b="1" dirty="0">
              <a:solidFill>
                <a:srgbClr val="000000"/>
              </a:solidFill>
              <a:sym typeface="+mn-ea"/>
            </a:endParaRPr>
          </a:p>
        </p:txBody>
      </p:sp>
      <p:sp>
        <p:nvSpPr>
          <p:cNvPr id="4" name="文本框 3"/>
          <p:cNvSpPr txBox="1"/>
          <p:nvPr/>
        </p:nvSpPr>
        <p:spPr>
          <a:xfrm>
            <a:off x="7452320" y="2924944"/>
            <a:ext cx="1485940" cy="3108543"/>
          </a:xfrm>
          <a:prstGeom prst="rect">
            <a:avLst/>
          </a:prstGeom>
          <a:solidFill>
            <a:schemeClr val="bg1"/>
          </a:solidFill>
        </p:spPr>
        <p:txBody>
          <a:bodyPr wrap="square" rtlCol="0" anchor="t">
            <a:spAutoFit/>
          </a:bodyPr>
          <a:lstStyle/>
          <a:p>
            <a:r>
              <a:rPr lang="zh-CN" altLang="en-US" sz="2800" b="1" dirty="0">
                <a:solidFill>
                  <a:srgbClr val="FF0000"/>
                </a:solidFill>
              </a:rPr>
              <a:t>证明“创业而不守业就会有亡国之灾”的道理。</a:t>
            </a:r>
          </a:p>
        </p:txBody>
      </p:sp>
      <p:sp>
        <p:nvSpPr>
          <p:cNvPr id="5" name="文本框 5"/>
          <p:cNvSpPr txBox="1"/>
          <p:nvPr/>
        </p:nvSpPr>
        <p:spPr>
          <a:xfrm>
            <a:off x="1732046" y="3645024"/>
            <a:ext cx="1111202" cy="646331"/>
          </a:xfrm>
          <a:prstGeom prst="rect">
            <a:avLst/>
          </a:prstGeom>
          <a:noFill/>
        </p:spPr>
        <p:txBody>
          <a:bodyPr wrap="none" rtlCol="0">
            <a:spAutoFit/>
          </a:bodyPr>
          <a:lstStyle/>
          <a:p>
            <a:pPr algn="l"/>
            <a:r>
              <a:rPr lang="zh-CN" altLang="en-US" sz="3600" b="1" dirty="0">
                <a:sym typeface="+mn-ea"/>
              </a:rPr>
              <a:t>前期</a:t>
            </a:r>
            <a:endParaRPr lang="zh-CN" altLang="en-US" sz="3600" b="1" dirty="0"/>
          </a:p>
        </p:txBody>
      </p:sp>
      <p:sp>
        <p:nvSpPr>
          <p:cNvPr id="6" name="文本框 6"/>
          <p:cNvSpPr txBox="1"/>
          <p:nvPr/>
        </p:nvSpPr>
        <p:spPr>
          <a:xfrm>
            <a:off x="2843808" y="3645024"/>
            <a:ext cx="4354077" cy="646331"/>
          </a:xfrm>
          <a:prstGeom prst="rect">
            <a:avLst/>
          </a:prstGeom>
          <a:noFill/>
        </p:spPr>
        <p:txBody>
          <a:bodyPr wrap="none" rtlCol="0">
            <a:spAutoFit/>
          </a:bodyPr>
          <a:lstStyle/>
          <a:p>
            <a:pPr algn="l"/>
            <a:r>
              <a:rPr lang="zh-CN" altLang="en-US" sz="3600" b="1" dirty="0">
                <a:sym typeface="+mn-ea"/>
              </a:rPr>
              <a:t>能征善战、建功立业</a:t>
            </a:r>
            <a:endParaRPr lang="zh-CN" altLang="en-US" sz="3600" b="1" dirty="0"/>
          </a:p>
        </p:txBody>
      </p:sp>
      <p:sp>
        <p:nvSpPr>
          <p:cNvPr id="7" name="文本框 7"/>
          <p:cNvSpPr txBox="1"/>
          <p:nvPr/>
        </p:nvSpPr>
        <p:spPr>
          <a:xfrm>
            <a:off x="1739190" y="5134099"/>
            <a:ext cx="1111202" cy="646331"/>
          </a:xfrm>
          <a:prstGeom prst="rect">
            <a:avLst/>
          </a:prstGeom>
          <a:noFill/>
        </p:spPr>
        <p:txBody>
          <a:bodyPr wrap="none" rtlCol="0">
            <a:spAutoFit/>
          </a:bodyPr>
          <a:lstStyle/>
          <a:p>
            <a:pPr algn="l"/>
            <a:r>
              <a:rPr lang="zh-CN" altLang="en-US" sz="3600" b="1" dirty="0">
                <a:sym typeface="+mn-ea"/>
              </a:rPr>
              <a:t>后期</a:t>
            </a:r>
            <a:endParaRPr lang="zh-CN" altLang="en-US" sz="3600" b="1" dirty="0"/>
          </a:p>
        </p:txBody>
      </p:sp>
      <p:sp>
        <p:nvSpPr>
          <p:cNvPr id="8" name="文本框 8"/>
          <p:cNvSpPr txBox="1"/>
          <p:nvPr/>
        </p:nvSpPr>
        <p:spPr>
          <a:xfrm>
            <a:off x="2915816" y="5157192"/>
            <a:ext cx="4354077" cy="646331"/>
          </a:xfrm>
          <a:prstGeom prst="rect">
            <a:avLst/>
          </a:prstGeom>
          <a:noFill/>
        </p:spPr>
        <p:txBody>
          <a:bodyPr wrap="none" rtlCol="0">
            <a:spAutoFit/>
          </a:bodyPr>
          <a:lstStyle/>
          <a:p>
            <a:pPr algn="l"/>
            <a:r>
              <a:rPr lang="zh-CN" altLang="en-US" sz="3600" b="1" dirty="0">
                <a:sym typeface="+mn-ea"/>
              </a:rPr>
              <a:t>纵情享乐而丧权误国</a:t>
            </a:r>
            <a:endParaRPr lang="zh-CN" altLang="en-US" sz="3600" b="1" dirty="0"/>
          </a:p>
        </p:txBody>
      </p:sp>
      <p:sp>
        <p:nvSpPr>
          <p:cNvPr id="9" name="左大括号 8"/>
          <p:cNvSpPr/>
          <p:nvPr/>
        </p:nvSpPr>
        <p:spPr>
          <a:xfrm>
            <a:off x="1331640" y="3861048"/>
            <a:ext cx="418624" cy="1651000"/>
          </a:xfrm>
          <a:prstGeom prst="leftBrace">
            <a:avLst>
              <a:gd name="adj1" fmla="val 8333"/>
              <a:gd name="adj2" fmla="val 42846"/>
            </a:avLst>
          </a:prstGeom>
          <a:solidFill>
            <a:schemeClr val="accent1"/>
          </a:solidFill>
          <a:ln>
            <a:solidFill>
              <a:schemeClr val="accent1"/>
            </a:solidFill>
          </a:ln>
        </p:spPr>
        <p:style>
          <a:lnRef idx="3">
            <a:schemeClr val="accent1"/>
          </a:lnRef>
          <a:fillRef idx="0">
            <a:schemeClr val="accent1"/>
          </a:fillRef>
          <a:effectRef idx="2">
            <a:schemeClr val="accent1"/>
          </a:effectRef>
          <a:fontRef idx="minor">
            <a:schemeClr val="tx1"/>
          </a:fontRef>
        </p:style>
        <p:txBody>
          <a:bodyPr rtlCol="0" anchor="ctr"/>
          <a:lstStyle/>
          <a:p>
            <a:pPr algn="ctr"/>
            <a:endParaRPr lang="zh-CN" altLang="en-US" sz="3200"/>
          </a:p>
        </p:txBody>
      </p:sp>
      <p:sp>
        <p:nvSpPr>
          <p:cNvPr id="10" name="右大括号 9"/>
          <p:cNvSpPr/>
          <p:nvPr/>
        </p:nvSpPr>
        <p:spPr>
          <a:xfrm>
            <a:off x="7092280" y="3861048"/>
            <a:ext cx="353854" cy="1577340"/>
          </a:xfrm>
          <a:prstGeom prst="rightBrace">
            <a:avLst/>
          </a:prstGeom>
          <a:solidFill>
            <a:schemeClr val="accent1"/>
          </a:solidFill>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1" name="矩形 10"/>
          <p:cNvSpPr/>
          <p:nvPr/>
        </p:nvSpPr>
        <p:spPr>
          <a:xfrm>
            <a:off x="3007995" y="4194811"/>
            <a:ext cx="2342674" cy="1106805"/>
          </a:xfrm>
          <a:prstGeom prst="rect">
            <a:avLst/>
          </a:prstGeom>
          <a:noFill/>
          <a:ln>
            <a:noFill/>
          </a:ln>
        </p:spPr>
        <p:txBody>
          <a:bodyPr wrap="square" rtlCol="0" anchor="t">
            <a:spAutoFit/>
            <a:scene3d>
              <a:camera prst="orthographicFront"/>
              <a:lightRig rig="threePt" dir="t">
                <a:rot lat="0" lon="0" rev="0"/>
              </a:lightRig>
            </a:scene3d>
            <a:sp3d extrusionH="120650" prstMaterial="matte"/>
          </a:bodyPr>
          <a:lstStyle/>
          <a:p>
            <a:pPr algn="ctr"/>
            <a:r>
              <a:rPr lang="zh-CN" altLang="en-US" sz="6600" b="1">
                <a:ln>
                  <a:gradFill>
                    <a:gsLst>
                      <a:gs pos="98000">
                        <a:srgbClr val="F88C89"/>
                      </a:gs>
                      <a:gs pos="86000">
                        <a:srgbClr val="F8D078"/>
                      </a:gs>
                      <a:gs pos="73000">
                        <a:srgbClr val="BAD172"/>
                      </a:gs>
                      <a:gs pos="62000">
                        <a:srgbClr val="BEC7AF"/>
                      </a:gs>
                      <a:gs pos="50000">
                        <a:srgbClr val="83D9E3"/>
                      </a:gs>
                      <a:gs pos="37000">
                        <a:srgbClr val="9C61DF"/>
                      </a:gs>
                      <a:gs pos="24000">
                        <a:srgbClr val="CA78E1"/>
                      </a:gs>
                      <a:gs pos="12000">
                        <a:srgbClr val="E564DF"/>
                      </a:gs>
                      <a:gs pos="0">
                        <a:srgbClr val="F86CC0"/>
                      </a:gs>
                    </a:gsLst>
                    <a:lin ang="0"/>
                  </a:gradFill>
                </a:ln>
                <a:gradFill>
                  <a:gsLst>
                    <a:gs pos="79000">
                      <a:srgbClr val="CCFF66"/>
                    </a:gs>
                    <a:gs pos="94000">
                      <a:srgbClr val="FFFF00">
                        <a:alpha val="50000"/>
                      </a:srgbClr>
                    </a:gs>
                    <a:gs pos="70000">
                      <a:srgbClr val="00FF00">
                        <a:alpha val="13000"/>
                      </a:srgbClr>
                    </a:gs>
                    <a:gs pos="56000">
                      <a:srgbClr val="00FFFF">
                        <a:alpha val="50000"/>
                      </a:srgbClr>
                    </a:gs>
                    <a:gs pos="43000">
                      <a:srgbClr val="00FFFF">
                        <a:alpha val="13000"/>
                      </a:srgbClr>
                    </a:gs>
                    <a:gs pos="22000">
                      <a:srgbClr val="FF00FF">
                        <a:alpha val="50000"/>
                      </a:srgbClr>
                    </a:gs>
                    <a:gs pos="33000">
                      <a:srgbClr val="9900FF">
                        <a:alpha val="50000"/>
                      </a:srgbClr>
                    </a:gs>
                    <a:gs pos="5000">
                      <a:srgbClr val="FF00FF">
                        <a:alpha val="50000"/>
                      </a:srgbClr>
                    </a:gs>
                    <a:gs pos="0">
                      <a:srgbClr val="FF3300">
                        <a:alpha val="50000"/>
                      </a:srgbClr>
                    </a:gs>
                    <a:gs pos="100000">
                      <a:srgbClr val="FF3300">
                        <a:alpha val="30000"/>
                      </a:srgbClr>
                    </a:gs>
                  </a:gsLst>
                  <a:lin ang="0"/>
                </a:gradFill>
                <a:effectLst>
                  <a:outerShdw blurRad="50800" dist="38100" algn="l" rotWithShape="0">
                    <a:srgbClr val="CC00CC">
                      <a:alpha val="40000"/>
                    </a:srgbClr>
                  </a:outerShdw>
                </a:effectLst>
              </a:rPr>
              <a:t>对比</a:t>
            </a:r>
          </a:p>
        </p:txBody>
      </p:sp>
      <p:sp>
        <p:nvSpPr>
          <p:cNvPr id="12" name="文本框 4"/>
          <p:cNvSpPr txBox="1"/>
          <p:nvPr/>
        </p:nvSpPr>
        <p:spPr>
          <a:xfrm>
            <a:off x="179512" y="4005064"/>
            <a:ext cx="1596713" cy="1200329"/>
          </a:xfrm>
          <a:prstGeom prst="rect">
            <a:avLst/>
          </a:prstGeom>
          <a:noFill/>
        </p:spPr>
        <p:txBody>
          <a:bodyPr wrap="square" rtlCol="0">
            <a:spAutoFit/>
          </a:bodyPr>
          <a:lstStyle/>
          <a:p>
            <a:pPr algn="l"/>
            <a:r>
              <a:rPr lang="zh-CN" altLang="en-US" sz="3600" b="1" dirty="0">
                <a:sym typeface="+mn-ea"/>
              </a:rPr>
              <a:t>八</a:t>
            </a:r>
            <a:r>
              <a:rPr lang="zh-CN" altLang="en-US" sz="3600" b="1" dirty="0" smtClean="0">
                <a:sym typeface="+mn-ea"/>
              </a:rPr>
              <a:t>旗</a:t>
            </a:r>
            <a:endParaRPr lang="en-US" altLang="zh-CN" sz="3600" b="1" dirty="0" smtClean="0">
              <a:sym typeface="+mn-ea"/>
            </a:endParaRPr>
          </a:p>
          <a:p>
            <a:pPr algn="l"/>
            <a:r>
              <a:rPr lang="zh-CN" altLang="en-US" sz="3600" b="1" dirty="0" smtClean="0">
                <a:sym typeface="+mn-ea"/>
              </a:rPr>
              <a:t>子</a:t>
            </a:r>
            <a:r>
              <a:rPr lang="zh-CN" altLang="en-US" sz="3600" b="1" dirty="0">
                <a:sym typeface="+mn-ea"/>
              </a:rPr>
              <a:t>弟</a:t>
            </a:r>
            <a:endParaRPr lang="zh-CN" altLang="en-US" sz="36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1"/>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4"/>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p:bldP spid="7" grpId="0"/>
      <p:bldP spid="8" grpId="0"/>
      <p:bldP spid="9" grpId="0" animBg="1"/>
      <p:bldP spid="10" grpId="0" animBg="1"/>
      <p:bldP spid="11" grpId="0"/>
      <p:bldP spid="1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048778"/>
          <p:cNvSpPr txBox="1"/>
          <p:nvPr/>
        </p:nvSpPr>
        <p:spPr>
          <a:xfrm>
            <a:off x="179512" y="890864"/>
            <a:ext cx="8784976" cy="707886"/>
          </a:xfrm>
          <a:prstGeom prst="rect">
            <a:avLst/>
          </a:prstGeom>
        </p:spPr>
        <p:txBody>
          <a:bodyPr wrap="square" rtlCol="0">
            <a:spAutoFit/>
          </a:bodyPr>
          <a:lstStyle/>
          <a:p>
            <a:r>
              <a:rPr lang="en-US" sz="4000" b="1" dirty="0" err="1">
                <a:solidFill>
                  <a:srgbClr val="000000"/>
                </a:solidFill>
              </a:rPr>
              <a:t>所谓横比，是指</a:t>
            </a:r>
            <a:r>
              <a:rPr lang="en-US" sz="4000" b="1" u="sng" dirty="0" err="1">
                <a:solidFill>
                  <a:srgbClr val="FF0000"/>
                </a:solidFill>
              </a:rPr>
              <a:t>同类事物间</a:t>
            </a:r>
            <a:r>
              <a:rPr lang="en-US" sz="4000" b="1" dirty="0" err="1">
                <a:solidFill>
                  <a:srgbClr val="000000"/>
                </a:solidFill>
              </a:rPr>
              <a:t>的对比</a:t>
            </a:r>
            <a:r>
              <a:rPr lang="en-US" sz="4000" b="1" dirty="0">
                <a:solidFill>
                  <a:srgbClr val="000000"/>
                </a:solidFill>
              </a:rPr>
              <a:t>。</a:t>
            </a:r>
          </a:p>
        </p:txBody>
      </p:sp>
      <p:sp>
        <p:nvSpPr>
          <p:cNvPr id="3" name="文本框 0"/>
          <p:cNvSpPr txBox="1"/>
          <p:nvPr/>
        </p:nvSpPr>
        <p:spPr>
          <a:xfrm>
            <a:off x="2843808" y="0"/>
            <a:ext cx="3482043" cy="830997"/>
          </a:xfrm>
          <a:prstGeom prst="rect">
            <a:avLst/>
          </a:prstGeom>
          <a:noFill/>
        </p:spPr>
        <p:txBody>
          <a:bodyPr wrap="none" rtlCol="0">
            <a:spAutoFit/>
          </a:bodyPr>
          <a:lstStyle/>
          <a:p>
            <a:pPr algn="l"/>
            <a:r>
              <a:rPr lang="en-US" sz="3200" b="1" dirty="0" err="1">
                <a:solidFill>
                  <a:srgbClr val="000000"/>
                </a:solidFill>
                <a:sym typeface="+mn-ea"/>
              </a:rPr>
              <a:t>纵比和</a:t>
            </a:r>
            <a:r>
              <a:rPr lang="en-US" sz="4800" b="1" u="sng" dirty="0" err="1">
                <a:solidFill>
                  <a:srgbClr val="FF0000"/>
                </a:solidFill>
                <a:sym typeface="+mn-ea"/>
              </a:rPr>
              <a:t>横比</a:t>
            </a:r>
            <a:r>
              <a:rPr lang="en-US" sz="3200" b="1" dirty="0" err="1">
                <a:solidFill>
                  <a:srgbClr val="000000"/>
                </a:solidFill>
                <a:sym typeface="+mn-ea"/>
              </a:rPr>
              <a:t>两种</a:t>
            </a:r>
            <a:endParaRPr lang="en-US" altLang="en-US" sz="3200" b="1" dirty="0">
              <a:solidFill>
                <a:srgbClr val="000000"/>
              </a:solidFill>
              <a:sym typeface="+mn-ea"/>
            </a:endParaRPr>
          </a:p>
        </p:txBody>
      </p:sp>
      <p:sp>
        <p:nvSpPr>
          <p:cNvPr id="4" name="文本框 2"/>
          <p:cNvSpPr txBox="1"/>
          <p:nvPr/>
        </p:nvSpPr>
        <p:spPr>
          <a:xfrm>
            <a:off x="251520" y="1898611"/>
            <a:ext cx="8568951" cy="584775"/>
          </a:xfrm>
          <a:prstGeom prst="rect">
            <a:avLst/>
          </a:prstGeom>
          <a:noFill/>
        </p:spPr>
        <p:txBody>
          <a:bodyPr wrap="square" rtlCol="0" anchor="t">
            <a:spAutoFit/>
          </a:bodyPr>
          <a:lstStyle/>
          <a:p>
            <a:r>
              <a:rPr lang="zh-CN" altLang="en-US" sz="3200" b="1" dirty="0"/>
              <a:t>如《赞公仆精神》一文，用两个事例作对比：</a:t>
            </a:r>
          </a:p>
        </p:txBody>
      </p:sp>
      <p:sp>
        <p:nvSpPr>
          <p:cNvPr id="5" name="文本框 5"/>
          <p:cNvSpPr txBox="1"/>
          <p:nvPr/>
        </p:nvSpPr>
        <p:spPr>
          <a:xfrm>
            <a:off x="323528" y="2661245"/>
            <a:ext cx="8280920" cy="4031873"/>
          </a:xfrm>
          <a:prstGeom prst="rect">
            <a:avLst/>
          </a:prstGeom>
          <a:noFill/>
        </p:spPr>
        <p:txBody>
          <a:bodyPr wrap="square" rtlCol="0" anchor="t">
            <a:spAutoFit/>
          </a:bodyPr>
          <a:lstStyle/>
          <a:p>
            <a:r>
              <a:rPr lang="en-US" altLang="zh-CN" sz="3200" b="1" dirty="0"/>
              <a:t>1</a:t>
            </a:r>
            <a:r>
              <a:rPr lang="zh-CN" altLang="en-US" sz="3200" b="1" dirty="0"/>
              <a:t>、1994年11月，</a:t>
            </a:r>
            <a:r>
              <a:rPr lang="zh-CN" altLang="en-US" sz="3200" b="1" dirty="0">
                <a:solidFill>
                  <a:srgbClr val="FF0000"/>
                </a:solidFill>
                <a:effectLst>
                  <a:reflection blurRad="6350" stA="53000" endA="300" endPos="35500" dir="5400000" sy="-90000" algn="bl" rotWithShape="0"/>
                </a:effectLst>
              </a:rPr>
              <a:t>孔繁森</a:t>
            </a:r>
            <a:r>
              <a:rPr lang="zh-CN" altLang="en-US" sz="3200" b="1" dirty="0"/>
              <a:t>同志不幸殉职，他留下的遗物是8元6角人民币和发展阿里经济的12条建议；</a:t>
            </a:r>
          </a:p>
          <a:p>
            <a:r>
              <a:rPr lang="en-US" altLang="zh-CN" sz="3200" b="1" dirty="0"/>
              <a:t>2</a:t>
            </a:r>
            <a:r>
              <a:rPr lang="zh-CN" altLang="en-US" sz="3200" b="1" dirty="0"/>
              <a:t>、原北京市</a:t>
            </a:r>
            <a:r>
              <a:rPr lang="zh-CN" altLang="en-US" sz="3200" b="1" dirty="0">
                <a:solidFill>
                  <a:srgbClr val="FF0000"/>
                </a:solidFill>
                <a:effectLst>
                  <a:reflection blurRad="6350" stA="53000" endA="300" endPos="35500" dir="5400000" sy="-90000" algn="bl" rotWithShape="0"/>
                </a:effectLst>
              </a:rPr>
              <a:t>副市长王宝森</a:t>
            </a:r>
            <a:r>
              <a:rPr lang="zh-CN" altLang="en-US" sz="3200" b="1" dirty="0"/>
              <a:t>任职期间，利用人民给他的权力，大肆贪污受贿，造成了严重的损失和极其恶劣的影响。</a:t>
            </a:r>
          </a:p>
          <a:p>
            <a:r>
              <a:rPr lang="zh-CN" altLang="en-US" sz="3200" b="1" dirty="0"/>
              <a:t>   这样一比，</a:t>
            </a:r>
            <a:r>
              <a:rPr lang="zh-CN" altLang="en-US" sz="3200" b="1" u="sng" dirty="0">
                <a:solidFill>
                  <a:srgbClr val="FF0000"/>
                </a:solidFill>
              </a:rPr>
              <a:t>孰清廉孰贪婪，泾渭分明，有力地凸现了作者的观点。</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048786"/>
          <p:cNvSpPr txBox="1"/>
          <p:nvPr/>
        </p:nvSpPr>
        <p:spPr>
          <a:xfrm>
            <a:off x="361951" y="1814195"/>
            <a:ext cx="8220551" cy="3970318"/>
          </a:xfrm>
          <a:prstGeom prst="rect">
            <a:avLst/>
          </a:prstGeom>
        </p:spPr>
        <p:txBody>
          <a:bodyPr wrap="square" rtlCol="0">
            <a:spAutoFit/>
          </a:bodyPr>
          <a:lstStyle/>
          <a:p>
            <a:r>
              <a:rPr lang="en-US" sz="3600" b="1" dirty="0">
                <a:solidFill>
                  <a:srgbClr val="000000"/>
                </a:solidFill>
                <a:latin typeface="黑体" pitchFamily="2" charset="-122"/>
                <a:ea typeface="黑体" pitchFamily="2" charset="-122"/>
              </a:rPr>
              <a:t>     </a:t>
            </a:r>
            <a:r>
              <a:rPr lang="en-US" sz="3600" b="1" dirty="0" err="1">
                <a:solidFill>
                  <a:srgbClr val="000000"/>
                </a:solidFill>
                <a:latin typeface="黑体" pitchFamily="2" charset="-122"/>
                <a:ea typeface="黑体" pitchFamily="2" charset="-122"/>
              </a:rPr>
              <a:t>类比证论是一种通过</a:t>
            </a:r>
            <a:r>
              <a:rPr lang="en-US" sz="3600" b="1" dirty="0" err="1">
                <a:solidFill>
                  <a:srgbClr val="FF0000"/>
                </a:solidFill>
                <a:latin typeface="黑体" pitchFamily="2" charset="-122"/>
                <a:ea typeface="黑体" pitchFamily="2" charset="-122"/>
              </a:rPr>
              <a:t>已知事物</a:t>
            </a:r>
            <a:r>
              <a:rPr lang="en-US" sz="3600" b="1" dirty="0">
                <a:solidFill>
                  <a:srgbClr val="FF0000"/>
                </a:solidFill>
                <a:latin typeface="黑体" pitchFamily="2" charset="-122"/>
                <a:ea typeface="黑体" pitchFamily="2" charset="-122"/>
              </a:rPr>
              <a:t>(</a:t>
            </a:r>
            <a:r>
              <a:rPr lang="en-US" sz="3600" b="1" dirty="0" err="1">
                <a:solidFill>
                  <a:srgbClr val="000000"/>
                </a:solidFill>
                <a:latin typeface="黑体" pitchFamily="2" charset="-122"/>
                <a:ea typeface="黑体" pitchFamily="2" charset="-122"/>
              </a:rPr>
              <a:t>或事例</a:t>
            </a:r>
            <a:r>
              <a:rPr lang="en-US" sz="3600" b="1" dirty="0">
                <a:solidFill>
                  <a:srgbClr val="000000"/>
                </a:solidFill>
                <a:latin typeface="黑体" pitchFamily="2" charset="-122"/>
                <a:ea typeface="黑体" pitchFamily="2" charset="-122"/>
              </a:rPr>
              <a:t>)</a:t>
            </a:r>
            <a:r>
              <a:rPr lang="en-US" sz="3600" b="1" dirty="0" err="1">
                <a:solidFill>
                  <a:srgbClr val="000000"/>
                </a:solidFill>
                <a:latin typeface="黑体" pitchFamily="2" charset="-122"/>
                <a:ea typeface="黑体" pitchFamily="2" charset="-122"/>
              </a:rPr>
              <a:t>与跟它有某些</a:t>
            </a:r>
            <a:r>
              <a:rPr lang="en-US" sz="3600" b="1" dirty="0" err="1">
                <a:solidFill>
                  <a:srgbClr val="FF0000"/>
                </a:solidFill>
                <a:latin typeface="黑体" pitchFamily="2" charset="-122"/>
                <a:ea typeface="黑体" pitchFamily="2" charset="-122"/>
              </a:rPr>
              <a:t>相同特点的事物</a:t>
            </a:r>
            <a:r>
              <a:rPr lang="en-US" sz="3600" b="1" dirty="0">
                <a:solidFill>
                  <a:srgbClr val="000000"/>
                </a:solidFill>
                <a:latin typeface="黑体" pitchFamily="2" charset="-122"/>
                <a:ea typeface="黑体" pitchFamily="2" charset="-122"/>
              </a:rPr>
              <a:t>(</a:t>
            </a:r>
            <a:r>
              <a:rPr lang="en-US" sz="3600" b="1" dirty="0" err="1">
                <a:solidFill>
                  <a:srgbClr val="000000"/>
                </a:solidFill>
                <a:latin typeface="黑体" pitchFamily="2" charset="-122"/>
                <a:ea typeface="黑体" pitchFamily="2" charset="-122"/>
              </a:rPr>
              <a:t>或事例</a:t>
            </a:r>
            <a:r>
              <a:rPr lang="en-US" sz="3600" b="1" dirty="0">
                <a:solidFill>
                  <a:srgbClr val="000000"/>
                </a:solidFill>
                <a:latin typeface="黑体" pitchFamily="2" charset="-122"/>
                <a:ea typeface="黑体" pitchFamily="2" charset="-122"/>
              </a:rPr>
              <a:t>)</a:t>
            </a:r>
            <a:r>
              <a:rPr lang="en-US" sz="3600" b="1" dirty="0" err="1">
                <a:solidFill>
                  <a:srgbClr val="000000"/>
                </a:solidFill>
                <a:latin typeface="黑体" pitchFamily="2" charset="-122"/>
                <a:ea typeface="黑体" pitchFamily="2" charset="-122"/>
              </a:rPr>
              <a:t>进行</a:t>
            </a:r>
            <a:r>
              <a:rPr lang="en-US" sz="3600" b="1" dirty="0" err="1">
                <a:solidFill>
                  <a:srgbClr val="FF0000"/>
                </a:solidFill>
                <a:latin typeface="黑体" pitchFamily="2" charset="-122"/>
                <a:ea typeface="黑体" pitchFamily="2" charset="-122"/>
              </a:rPr>
              <a:t>比较类推</a:t>
            </a:r>
            <a:r>
              <a:rPr lang="en-US" sz="3600" b="1" dirty="0" err="1">
                <a:solidFill>
                  <a:srgbClr val="000000"/>
                </a:solidFill>
                <a:latin typeface="黑体" pitchFamily="2" charset="-122"/>
                <a:ea typeface="黑体" pitchFamily="2" charset="-122"/>
              </a:rPr>
              <a:t>从而证明论点</a:t>
            </a:r>
            <a:r>
              <a:rPr lang="zh-CN" altLang="en-US" sz="3600" b="1" dirty="0">
                <a:solidFill>
                  <a:srgbClr val="000000"/>
                </a:solidFill>
                <a:latin typeface="黑体" pitchFamily="2" charset="-122"/>
                <a:ea typeface="黑体" pitchFamily="2" charset="-122"/>
              </a:rPr>
              <a:t>，即从一般到特殊的论证方法。</a:t>
            </a:r>
            <a:endParaRPr lang="en-US" sz="3600" b="1" dirty="0">
              <a:solidFill>
                <a:srgbClr val="000000"/>
              </a:solidFill>
              <a:latin typeface="黑体" pitchFamily="2" charset="-122"/>
              <a:ea typeface="黑体" pitchFamily="2" charset="-122"/>
            </a:endParaRPr>
          </a:p>
          <a:p>
            <a:r>
              <a:rPr lang="en-US" sz="3600" b="1" dirty="0">
                <a:solidFill>
                  <a:srgbClr val="000000"/>
                </a:solidFill>
                <a:latin typeface="黑体" pitchFamily="2" charset="-122"/>
                <a:ea typeface="黑体" pitchFamily="2" charset="-122"/>
              </a:rPr>
              <a:t>    </a:t>
            </a:r>
            <a:r>
              <a:rPr lang="en-US" sz="3600" b="1" dirty="0" err="1">
                <a:solidFill>
                  <a:srgbClr val="000000"/>
                </a:solidFill>
                <a:latin typeface="黑体" pitchFamily="2" charset="-122"/>
                <a:ea typeface="黑体" pitchFamily="2" charset="-122"/>
              </a:rPr>
              <a:t>其中，</a:t>
            </a:r>
            <a:r>
              <a:rPr lang="en-US" sz="3600" b="1" u="sng" dirty="0" err="1">
                <a:solidFill>
                  <a:srgbClr val="FF0000"/>
                </a:solidFill>
                <a:latin typeface="黑体" pitchFamily="2" charset="-122"/>
                <a:ea typeface="黑体" pitchFamily="2" charset="-122"/>
              </a:rPr>
              <a:t>“相同特点”</a:t>
            </a:r>
            <a:r>
              <a:rPr lang="en-US" sz="3600" b="1" dirty="0" err="1">
                <a:solidFill>
                  <a:srgbClr val="000000"/>
                </a:solidFill>
                <a:latin typeface="黑体" pitchFamily="2" charset="-122"/>
                <a:ea typeface="黑体" pitchFamily="2" charset="-122"/>
              </a:rPr>
              <a:t>是这种论证方法能够成立的前提，没有它，就无法进行类推</a:t>
            </a:r>
            <a:r>
              <a:rPr lang="en-US" sz="3600" b="1" dirty="0">
                <a:solidFill>
                  <a:srgbClr val="000000"/>
                </a:solidFill>
                <a:latin typeface="黑体" pitchFamily="2" charset="-122"/>
                <a:ea typeface="黑体" pitchFamily="2" charset="-122"/>
              </a:rPr>
              <a:t>；</a:t>
            </a:r>
          </a:p>
        </p:txBody>
      </p:sp>
      <p:sp>
        <p:nvSpPr>
          <p:cNvPr id="3" name="文本框 0"/>
          <p:cNvSpPr txBox="1"/>
          <p:nvPr/>
        </p:nvSpPr>
        <p:spPr>
          <a:xfrm>
            <a:off x="574834" y="1107441"/>
            <a:ext cx="2242922" cy="707886"/>
          </a:xfrm>
          <a:prstGeom prst="rect">
            <a:avLst/>
          </a:prstGeom>
          <a:noFill/>
        </p:spPr>
        <p:txBody>
          <a:bodyPr wrap="none" rtlCol="0">
            <a:spAutoFit/>
          </a:bodyPr>
          <a:lstStyle/>
          <a:p>
            <a:pPr algn="l"/>
            <a:r>
              <a:rPr lang="en-US" sz="4000" b="1" dirty="0" err="1">
                <a:solidFill>
                  <a:srgbClr val="FF0000"/>
                </a:solidFill>
                <a:latin typeface="黑体" pitchFamily="2" charset="-122"/>
                <a:ea typeface="黑体" pitchFamily="2" charset="-122"/>
                <a:sym typeface="+mn-ea"/>
              </a:rPr>
              <a:t>类比论证</a:t>
            </a:r>
            <a:endParaRPr lang="en-US" altLang="en-US" sz="4000" b="1" dirty="0">
              <a:solidFill>
                <a:srgbClr val="FF0000"/>
              </a:solidFill>
              <a:latin typeface="黑体" pitchFamily="2" charset="-122"/>
              <a:ea typeface="黑体" pitchFamily="2" charset="-122"/>
              <a:sym typeface="+mn-ea"/>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0"/>
            <a:ext cx="9144000" cy="5632311"/>
          </a:xfrm>
          <a:prstGeom prst="rect">
            <a:avLst/>
          </a:prstGeom>
          <a:noFill/>
        </p:spPr>
        <p:txBody>
          <a:bodyPr wrap="square" rtlCol="0">
            <a:spAutoFit/>
          </a:bodyPr>
          <a:lstStyle/>
          <a:p>
            <a:r>
              <a:rPr lang="zh-CN" altLang="en-US" sz="3600" b="1" dirty="0" smtClean="0">
                <a:latin typeface="黑体" pitchFamily="2" charset="-122"/>
                <a:ea typeface="黑体" pitchFamily="2" charset="-122"/>
              </a:rPr>
              <a:t>例</a:t>
            </a:r>
            <a:r>
              <a:rPr lang="en-US" altLang="zh-CN" sz="3600" b="1" dirty="0" smtClean="0">
                <a:latin typeface="黑体" pitchFamily="2" charset="-122"/>
                <a:ea typeface="黑体" pitchFamily="2" charset="-122"/>
              </a:rPr>
              <a:t>1</a:t>
            </a:r>
            <a:r>
              <a:rPr lang="zh-CN" altLang="en-US" sz="3600" b="1" dirty="0" smtClean="0">
                <a:latin typeface="黑体" pitchFamily="2" charset="-122"/>
                <a:ea typeface="黑体" pitchFamily="2" charset="-122"/>
              </a:rPr>
              <a:t>．风，从水中掠过，留下粼粼波纹；阳光，从云中穿过，留下丝丝温暖；岁月，从树林中走过，留下圈圈年轮</a:t>
            </a:r>
            <a:r>
              <a:rPr lang="en-US" altLang="zh-CN" sz="3600" b="1" dirty="0" smtClean="0">
                <a:latin typeface="黑体" pitchFamily="2" charset="-122"/>
                <a:ea typeface="黑体" pitchFamily="2" charset="-122"/>
              </a:rPr>
              <a:t>……</a:t>
            </a:r>
            <a:r>
              <a:rPr lang="zh-CN" altLang="en-US" sz="3600" b="1" dirty="0" smtClean="0">
                <a:latin typeface="黑体" pitchFamily="2" charset="-122"/>
                <a:ea typeface="黑体" pitchFamily="2" charset="-122"/>
              </a:rPr>
              <a:t>那么朋友，我们从时代的大舞台上走过，</a:t>
            </a:r>
            <a:r>
              <a:rPr lang="zh-CN" altLang="en-US" sz="3600" b="1" dirty="0" smtClean="0">
                <a:solidFill>
                  <a:srgbClr val="FF0000"/>
                </a:solidFill>
                <a:latin typeface="黑体" pitchFamily="2" charset="-122"/>
                <a:ea typeface="黑体" pitchFamily="2" charset="-122"/>
              </a:rPr>
              <a:t>又</a:t>
            </a:r>
            <a:r>
              <a:rPr lang="zh-CN" altLang="en-US" sz="3600" b="1" dirty="0" smtClean="0">
                <a:latin typeface="黑体" pitchFamily="2" charset="-122"/>
                <a:ea typeface="黑体" pitchFamily="2" charset="-122"/>
              </a:rPr>
              <a:t>该留下点什么呢</a:t>
            </a:r>
            <a:r>
              <a:rPr lang="en-US" altLang="zh-CN" sz="3600" b="1" dirty="0" smtClean="0">
                <a:latin typeface="黑体" pitchFamily="2" charset="-122"/>
                <a:ea typeface="黑体" pitchFamily="2" charset="-122"/>
              </a:rPr>
              <a:t>?</a:t>
            </a:r>
            <a:r>
              <a:rPr lang="zh-CN" altLang="en-US" sz="3600" b="1" dirty="0" smtClean="0">
                <a:latin typeface="黑体" pitchFamily="2" charset="-122"/>
                <a:ea typeface="黑体" pitchFamily="2" charset="-122"/>
              </a:rPr>
              <a:t>我们应当留下青春的骄傲，寻梦的足迹；我们应当留下真我的风采与个性的张扬；我们应当留下无悔的演绎和星光的灿烂</a:t>
            </a:r>
            <a:r>
              <a:rPr lang="en-US" altLang="zh-CN" sz="3600" b="1" dirty="0" smtClean="0">
                <a:latin typeface="黑体" pitchFamily="2" charset="-122"/>
                <a:ea typeface="黑体" pitchFamily="2" charset="-122"/>
              </a:rPr>
              <a:t>!</a:t>
            </a:r>
          </a:p>
          <a:p>
            <a:r>
              <a:rPr lang="zh-CN" altLang="en-US" sz="3600" b="1" dirty="0" smtClean="0">
                <a:latin typeface="黑体" pitchFamily="2" charset="-122"/>
                <a:ea typeface="黑体" pitchFamily="2" charset="-122"/>
              </a:rPr>
              <a:t>例</a:t>
            </a:r>
            <a:r>
              <a:rPr lang="en-US" altLang="zh-CN" sz="3600" b="1" dirty="0" smtClean="0">
                <a:latin typeface="黑体" pitchFamily="2" charset="-122"/>
                <a:ea typeface="黑体" pitchFamily="2" charset="-122"/>
              </a:rPr>
              <a:t>2</a:t>
            </a:r>
            <a:r>
              <a:rPr lang="zh-CN" altLang="en-US" sz="3600" b="1" dirty="0" smtClean="0">
                <a:latin typeface="黑体" pitchFamily="2" charset="-122"/>
                <a:ea typeface="黑体" pitchFamily="2" charset="-122"/>
              </a:rPr>
              <a:t>．鸟儿飞翔需要浮力，轮船在大海上航行需要动力，人要取得成功</a:t>
            </a:r>
            <a:r>
              <a:rPr lang="zh-CN" altLang="en-US" sz="3600" b="1" dirty="0" smtClean="0">
                <a:solidFill>
                  <a:srgbClr val="FF0000"/>
                </a:solidFill>
                <a:latin typeface="黑体" pitchFamily="2" charset="-122"/>
                <a:ea typeface="黑体" pitchFamily="2" charset="-122"/>
              </a:rPr>
              <a:t>也</a:t>
            </a:r>
            <a:r>
              <a:rPr lang="zh-CN" altLang="en-US" sz="3600" b="1" dirty="0" smtClean="0">
                <a:latin typeface="黑体" pitchFamily="2" charset="-122"/>
                <a:ea typeface="黑体" pitchFamily="2" charset="-122"/>
              </a:rPr>
              <a:t>离不开毅力。</a:t>
            </a:r>
          </a:p>
          <a:p>
            <a:endParaRPr lang="zh-CN" altLang="en-US" sz="3600" b="1" dirty="0">
              <a:latin typeface="黑体" pitchFamily="2" charset="-122"/>
              <a:ea typeface="黑体" pitchFamily="2" charset="-122"/>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79512" y="117693"/>
            <a:ext cx="8784976" cy="3046988"/>
          </a:xfrm>
          <a:prstGeom prst="rect">
            <a:avLst/>
          </a:prstGeom>
        </p:spPr>
        <p:txBody>
          <a:bodyPr wrap="square">
            <a:spAutoFit/>
          </a:bodyPr>
          <a:lstStyle/>
          <a:p>
            <a:pPr algn="ctr"/>
            <a:r>
              <a:rPr lang="zh-CN" altLang="en-US" sz="4800" b="1" dirty="0" smtClean="0">
                <a:solidFill>
                  <a:srgbClr val="0000CC"/>
                </a:solidFill>
                <a:ea typeface="宋体" pitchFamily="2" charset="-122"/>
              </a:rPr>
              <a:t>文体特点</a:t>
            </a:r>
            <a:endParaRPr lang="en-US" altLang="zh-CN" sz="4800" b="1" dirty="0" smtClean="0">
              <a:solidFill>
                <a:srgbClr val="0000CC"/>
              </a:solidFill>
              <a:ea typeface="宋体" pitchFamily="2" charset="-122"/>
            </a:endParaRPr>
          </a:p>
          <a:p>
            <a:r>
              <a:rPr lang="zh-CN" altLang="en-US" sz="4800" b="1" dirty="0" smtClean="0">
                <a:solidFill>
                  <a:srgbClr val="0000CC"/>
                </a:solidFill>
                <a:ea typeface="宋体" pitchFamily="2" charset="-122"/>
              </a:rPr>
              <a:t>    议论文是以</a:t>
            </a:r>
            <a:r>
              <a:rPr lang="zh-CN" altLang="en-US" sz="4800" b="1" dirty="0" smtClean="0">
                <a:solidFill>
                  <a:srgbClr val="FF0000"/>
                </a:solidFill>
                <a:ea typeface="宋体" pitchFamily="2" charset="-122"/>
              </a:rPr>
              <a:t>议论</a:t>
            </a:r>
            <a:r>
              <a:rPr lang="zh-CN" altLang="en-US" sz="4800" b="1" dirty="0" smtClean="0">
                <a:solidFill>
                  <a:srgbClr val="0000CC"/>
                </a:solidFill>
                <a:ea typeface="宋体" pitchFamily="2" charset="-122"/>
              </a:rPr>
              <a:t>为主要表达方式，通过</a:t>
            </a:r>
            <a:r>
              <a:rPr lang="zh-CN" altLang="en-US" sz="4800" b="1" dirty="0" smtClean="0">
                <a:solidFill>
                  <a:srgbClr val="FF0000"/>
                </a:solidFill>
                <a:ea typeface="宋体" pitchFamily="2" charset="-122"/>
              </a:rPr>
              <a:t>摆事实，讲道理</a:t>
            </a:r>
            <a:r>
              <a:rPr lang="zh-CN" altLang="en-US" sz="4800" b="1" dirty="0" smtClean="0">
                <a:solidFill>
                  <a:srgbClr val="0000CC"/>
                </a:solidFill>
                <a:ea typeface="宋体" pitchFamily="2" charset="-122"/>
              </a:rPr>
              <a:t>，</a:t>
            </a:r>
            <a:r>
              <a:rPr lang="zh-CN" altLang="en-US" sz="4800" b="1" dirty="0" smtClean="0">
                <a:solidFill>
                  <a:srgbClr val="FF0000"/>
                </a:solidFill>
                <a:ea typeface="宋体" pitchFamily="2" charset="-122"/>
              </a:rPr>
              <a:t>直接</a:t>
            </a:r>
            <a:r>
              <a:rPr lang="zh-CN" altLang="en-US" sz="4800" b="1" dirty="0" smtClean="0">
                <a:solidFill>
                  <a:srgbClr val="0000CC"/>
                </a:solidFill>
                <a:ea typeface="宋体" pitchFamily="2" charset="-122"/>
              </a:rPr>
              <a:t>表达作者的观点的常用文体。</a:t>
            </a: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048787"/>
          <p:cNvSpPr txBox="1"/>
          <p:nvPr/>
        </p:nvSpPr>
        <p:spPr>
          <a:xfrm>
            <a:off x="571500" y="2127251"/>
            <a:ext cx="8192453" cy="2308324"/>
          </a:xfrm>
          <a:prstGeom prst="rect">
            <a:avLst/>
          </a:prstGeom>
        </p:spPr>
        <p:txBody>
          <a:bodyPr wrap="square" rtlCol="0">
            <a:spAutoFit/>
          </a:bodyPr>
          <a:lstStyle/>
          <a:p>
            <a:r>
              <a:rPr lang="en-US" sz="3600" b="1" dirty="0">
                <a:solidFill>
                  <a:srgbClr val="000000"/>
                </a:solidFill>
              </a:rPr>
              <a:t>   《</a:t>
            </a:r>
            <a:r>
              <a:rPr lang="en-US" sz="3600" b="1" dirty="0" err="1">
                <a:solidFill>
                  <a:srgbClr val="000000"/>
                </a:solidFill>
              </a:rPr>
              <a:t>邹忌讽齐王纳谏》中</a:t>
            </a:r>
            <a:r>
              <a:rPr lang="en-US" sz="3600" b="1" dirty="0">
                <a:solidFill>
                  <a:srgbClr val="000000"/>
                </a:solidFill>
              </a:rPr>
              <a:t>，“</a:t>
            </a:r>
            <a:r>
              <a:rPr lang="zh-CN" altLang="en-US" sz="3600" b="1" dirty="0">
                <a:solidFill>
                  <a:srgbClr val="000000"/>
                </a:solidFill>
              </a:rPr>
              <a:t>臣之妻私臣，臣之妾畏臣，臣之客欲有求于臣，皆以美于徐公。</a:t>
            </a:r>
            <a:r>
              <a:rPr lang="en-US" sz="3600" b="1" dirty="0">
                <a:solidFill>
                  <a:srgbClr val="000000"/>
                </a:solidFill>
              </a:rPr>
              <a:t>”</a:t>
            </a:r>
            <a:r>
              <a:rPr lang="zh-CN" altLang="en-US" sz="3600" b="1" dirty="0">
                <a:solidFill>
                  <a:srgbClr val="000000"/>
                </a:solidFill>
              </a:rPr>
              <a:t>邹忌拿齐王与自己类比，推出</a:t>
            </a:r>
            <a:r>
              <a:rPr lang="en-US" sz="3600" b="1" dirty="0">
                <a:solidFill>
                  <a:srgbClr val="000000"/>
                </a:solidFill>
              </a:rPr>
              <a:t>“</a:t>
            </a:r>
            <a:r>
              <a:rPr lang="en-US" sz="3600" b="1" dirty="0" err="1">
                <a:solidFill>
                  <a:srgbClr val="000000"/>
                </a:solidFill>
              </a:rPr>
              <a:t>王之蔽甚矣”这一论点</a:t>
            </a:r>
            <a:r>
              <a:rPr lang="en-US" sz="3600" b="1" dirty="0">
                <a:solidFill>
                  <a:srgbClr val="000000"/>
                </a:solidFill>
              </a:rPr>
              <a:t>。</a:t>
            </a:r>
          </a:p>
        </p:txBody>
      </p:sp>
      <p:sp>
        <p:nvSpPr>
          <p:cNvPr id="3" name="文本框 0"/>
          <p:cNvSpPr txBox="1"/>
          <p:nvPr/>
        </p:nvSpPr>
        <p:spPr>
          <a:xfrm>
            <a:off x="3275856" y="908720"/>
            <a:ext cx="2242922" cy="707886"/>
          </a:xfrm>
          <a:prstGeom prst="rect">
            <a:avLst/>
          </a:prstGeom>
          <a:noFill/>
        </p:spPr>
        <p:txBody>
          <a:bodyPr wrap="none" rtlCol="0">
            <a:spAutoFit/>
          </a:bodyPr>
          <a:lstStyle/>
          <a:p>
            <a:pPr algn="l"/>
            <a:r>
              <a:rPr lang="en-US" sz="4000" b="1" dirty="0" err="1">
                <a:solidFill>
                  <a:srgbClr val="FF0000"/>
                </a:solidFill>
                <a:sym typeface="+mn-ea"/>
              </a:rPr>
              <a:t>类比论证</a:t>
            </a:r>
            <a:endParaRPr lang="en-US" altLang="en-US" sz="4000" b="1" dirty="0">
              <a:solidFill>
                <a:srgbClr val="FF0000"/>
              </a:solidFill>
              <a:sym typeface="+mn-ea"/>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048783"/>
          <p:cNvSpPr txBox="1"/>
          <p:nvPr/>
        </p:nvSpPr>
        <p:spPr>
          <a:xfrm>
            <a:off x="971600" y="1412776"/>
            <a:ext cx="7489508" cy="3139321"/>
          </a:xfrm>
          <a:prstGeom prst="rect">
            <a:avLst/>
          </a:prstGeom>
          <a:solidFill>
            <a:schemeClr val="bg1"/>
          </a:solidFill>
        </p:spPr>
        <p:txBody>
          <a:bodyPr wrap="square" rtlCol="0">
            <a:spAutoFit/>
          </a:bodyPr>
          <a:lstStyle/>
          <a:p>
            <a:r>
              <a:rPr lang="en-US" sz="3600" b="1" dirty="0">
                <a:solidFill>
                  <a:srgbClr val="000000"/>
                </a:solidFill>
                <a:latin typeface="黑体" pitchFamily="2" charset="-122"/>
                <a:ea typeface="黑体" pitchFamily="2" charset="-122"/>
              </a:rPr>
              <a:t>  </a:t>
            </a:r>
            <a:r>
              <a:rPr lang="en-US" sz="5400" b="1" dirty="0">
                <a:solidFill>
                  <a:srgbClr val="000000"/>
                </a:solidFill>
                <a:latin typeface="黑体" pitchFamily="2" charset="-122"/>
                <a:ea typeface="黑体" pitchFamily="2" charset="-122"/>
              </a:rPr>
              <a:t> </a:t>
            </a:r>
            <a:r>
              <a:rPr lang="zh-CN" altLang="en-US" sz="5400" b="1" dirty="0" smtClean="0">
                <a:solidFill>
                  <a:srgbClr val="000000"/>
                </a:solidFill>
                <a:latin typeface="黑体" pitchFamily="2" charset="-122"/>
                <a:ea typeface="黑体" pitchFamily="2" charset="-122"/>
              </a:rPr>
              <a:t>比喻论证</a:t>
            </a:r>
            <a:r>
              <a:rPr lang="zh-CN" altLang="en-US" sz="3600" b="1" dirty="0" smtClean="0">
                <a:solidFill>
                  <a:srgbClr val="000000"/>
                </a:solidFill>
                <a:latin typeface="黑体" pitchFamily="2" charset="-122"/>
                <a:ea typeface="黑体" pitchFamily="2" charset="-122"/>
              </a:rPr>
              <a:t>：</a:t>
            </a:r>
            <a:r>
              <a:rPr lang="en-US" sz="3600" b="1" dirty="0" err="1" smtClean="0">
                <a:solidFill>
                  <a:srgbClr val="000000"/>
                </a:solidFill>
                <a:latin typeface="黑体" pitchFamily="2" charset="-122"/>
                <a:ea typeface="黑体" pitchFamily="2" charset="-122"/>
              </a:rPr>
              <a:t>用</a:t>
            </a:r>
            <a:r>
              <a:rPr lang="en-US" sz="3600" b="1" dirty="0" err="1" smtClean="0">
                <a:solidFill>
                  <a:srgbClr val="000000"/>
                </a:solidFill>
                <a:latin typeface="黑体" pitchFamily="2" charset="-122"/>
                <a:ea typeface="黑体" pitchFamily="2" charset="-122"/>
                <a:sym typeface="+mn-ea"/>
              </a:rPr>
              <a:t>比喻论证是一种用具体</a:t>
            </a:r>
            <a:r>
              <a:rPr lang="en-US" sz="3600" b="1" dirty="0" err="1">
                <a:solidFill>
                  <a:srgbClr val="000000"/>
                </a:solidFill>
                <a:latin typeface="黑体" pitchFamily="2" charset="-122"/>
                <a:ea typeface="黑体" pitchFamily="2" charset="-122"/>
                <a:sym typeface="+mn-ea"/>
              </a:rPr>
              <a:t>、生动、形象的事物</a:t>
            </a:r>
            <a:r>
              <a:rPr lang="en-US" sz="3600" b="1" u="sng" dirty="0" err="1">
                <a:solidFill>
                  <a:srgbClr val="FF0000"/>
                </a:solidFill>
                <a:latin typeface="黑体" pitchFamily="2" charset="-122"/>
                <a:ea typeface="黑体" pitchFamily="2" charset="-122"/>
                <a:sym typeface="+mn-ea"/>
              </a:rPr>
              <a:t>作比</a:t>
            </a:r>
            <a:r>
              <a:rPr lang="en-US" sz="3600" b="1" dirty="0" err="1">
                <a:solidFill>
                  <a:srgbClr val="FF0000"/>
                </a:solidFill>
                <a:latin typeface="黑体" pitchFamily="2" charset="-122"/>
                <a:ea typeface="黑体" pitchFamily="2" charset="-122"/>
                <a:sym typeface="+mn-ea"/>
              </a:rPr>
              <a:t>喻</a:t>
            </a:r>
            <a:r>
              <a:rPr lang="en-US" sz="3600" b="1" dirty="0" err="1">
                <a:solidFill>
                  <a:srgbClr val="000000"/>
                </a:solidFill>
                <a:latin typeface="黑体" pitchFamily="2" charset="-122"/>
                <a:ea typeface="黑体" pitchFamily="2" charset="-122"/>
                <a:sym typeface="+mn-ea"/>
              </a:rPr>
              <a:t>，来证明较抽象道理的论证方法</a:t>
            </a:r>
            <a:r>
              <a:rPr lang="en-US" sz="3600" b="1" dirty="0">
                <a:solidFill>
                  <a:srgbClr val="000000"/>
                </a:solidFill>
                <a:latin typeface="黑体" pitchFamily="2" charset="-122"/>
                <a:ea typeface="黑体" pitchFamily="2" charset="-122"/>
                <a:sym typeface="+mn-ea"/>
              </a:rPr>
              <a:t>。</a:t>
            </a:r>
            <a:endParaRPr lang="en-US" sz="3600" b="1" dirty="0">
              <a:solidFill>
                <a:srgbClr val="000000"/>
              </a:solidFill>
              <a:latin typeface="黑体" pitchFamily="2" charset="-122"/>
              <a:ea typeface="黑体" pitchFamily="2" charset="-122"/>
            </a:endParaRPr>
          </a:p>
          <a:p>
            <a:r>
              <a:rPr lang="en-US" sz="3600" b="1" dirty="0" smtClean="0">
                <a:solidFill>
                  <a:srgbClr val="000000"/>
                </a:solidFill>
                <a:latin typeface="黑体" pitchFamily="2" charset="-122"/>
                <a:ea typeface="黑体" pitchFamily="2" charset="-122"/>
              </a:rPr>
              <a:t>    </a:t>
            </a:r>
            <a:r>
              <a:rPr lang="en-US" sz="3600" b="1" dirty="0" err="1" smtClean="0">
                <a:solidFill>
                  <a:srgbClr val="000000"/>
                </a:solidFill>
                <a:latin typeface="黑体" pitchFamily="2" charset="-122"/>
                <a:ea typeface="黑体" pitchFamily="2" charset="-122"/>
              </a:rPr>
              <a:t>又叫</a:t>
            </a:r>
            <a:r>
              <a:rPr lang="en-US" sz="3600" b="1" u="sng" dirty="0" err="1">
                <a:solidFill>
                  <a:srgbClr val="FF0000"/>
                </a:solidFill>
                <a:latin typeface="黑体" pitchFamily="2" charset="-122"/>
                <a:ea typeface="黑体" pitchFamily="2" charset="-122"/>
              </a:rPr>
              <a:t>“喻证法</a:t>
            </a:r>
            <a:r>
              <a:rPr lang="en-US" sz="3600" b="1" u="sng" dirty="0">
                <a:solidFill>
                  <a:srgbClr val="FF0000"/>
                </a:solidFill>
                <a:latin typeface="黑体" pitchFamily="2" charset="-122"/>
                <a:ea typeface="黑体" pitchFamily="2" charset="-122"/>
              </a:rPr>
              <a:t>”</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048784"/>
          <p:cNvSpPr txBox="1"/>
          <p:nvPr/>
        </p:nvSpPr>
        <p:spPr>
          <a:xfrm>
            <a:off x="971600" y="548680"/>
            <a:ext cx="7132320" cy="4524315"/>
          </a:xfrm>
          <a:prstGeom prst="rect">
            <a:avLst/>
          </a:prstGeom>
        </p:spPr>
        <p:txBody>
          <a:bodyPr wrap="square" rtlCol="0">
            <a:spAutoFit/>
          </a:bodyPr>
          <a:lstStyle/>
          <a:p>
            <a:r>
              <a:rPr lang="en-US" sz="3600" b="1" dirty="0">
                <a:solidFill>
                  <a:srgbClr val="000000"/>
                </a:solidFill>
              </a:rPr>
              <a:t>    生命是山,我们无法预估它的长度,我们却可追求它的高度.生命是路,它是由一块块不起眼的沙石组成的,而不是铺金布银,平平淡淡中尽显生命之完美.生命是一叶扁舟,航行于茫茫沧海之中,只有经历暴风雨的洗礼,才会迎来明天海上初升的太阳.</a:t>
            </a:r>
          </a:p>
        </p:txBody>
      </p:sp>
      <p:sp>
        <p:nvSpPr>
          <p:cNvPr id="3" name="文本框 1"/>
          <p:cNvSpPr txBox="1"/>
          <p:nvPr/>
        </p:nvSpPr>
        <p:spPr>
          <a:xfrm>
            <a:off x="2758440" y="5066666"/>
            <a:ext cx="1213794" cy="707886"/>
          </a:xfrm>
          <a:prstGeom prst="rect">
            <a:avLst/>
          </a:prstGeom>
          <a:noFill/>
        </p:spPr>
        <p:txBody>
          <a:bodyPr wrap="none" rtlCol="0" anchor="t">
            <a:spAutoFit/>
          </a:bodyPr>
          <a:lstStyle/>
          <a:p>
            <a:r>
              <a:rPr lang="en-US" sz="4000" b="1" dirty="0" err="1">
                <a:solidFill>
                  <a:srgbClr val="FF0000"/>
                </a:solidFill>
                <a:sym typeface="+mn-ea"/>
              </a:rPr>
              <a:t>生命</a:t>
            </a:r>
            <a:endParaRPr lang="en-US" altLang="en-US" sz="4000" b="1" dirty="0">
              <a:solidFill>
                <a:srgbClr val="FF0000"/>
              </a:solidFill>
              <a:sym typeface="+mn-ea"/>
            </a:endParaRPr>
          </a:p>
        </p:txBody>
      </p:sp>
      <p:sp>
        <p:nvSpPr>
          <p:cNvPr id="4" name="文本框 2"/>
          <p:cNvSpPr txBox="1"/>
          <p:nvPr/>
        </p:nvSpPr>
        <p:spPr>
          <a:xfrm>
            <a:off x="4302919" y="5116831"/>
            <a:ext cx="443389" cy="583565"/>
          </a:xfrm>
          <a:prstGeom prst="rect">
            <a:avLst/>
          </a:prstGeom>
          <a:noFill/>
        </p:spPr>
        <p:txBody>
          <a:bodyPr wrap="square" rtlCol="0" anchor="t">
            <a:spAutoFit/>
          </a:bodyPr>
          <a:lstStyle/>
          <a:p>
            <a:r>
              <a:rPr lang="en-US" sz="3200" b="1" dirty="0">
                <a:solidFill>
                  <a:srgbClr val="FF0000"/>
                </a:solidFill>
                <a:sym typeface="+mn-ea"/>
              </a:rPr>
              <a:t>山</a:t>
            </a:r>
            <a:endParaRPr lang="en-US" altLang="en-US" sz="3200" b="1" dirty="0">
              <a:solidFill>
                <a:srgbClr val="FF0000"/>
              </a:solidFill>
              <a:sym typeface="+mn-ea"/>
            </a:endParaRPr>
          </a:p>
        </p:txBody>
      </p:sp>
      <p:sp>
        <p:nvSpPr>
          <p:cNvPr id="5" name="文本框 3"/>
          <p:cNvSpPr txBox="1"/>
          <p:nvPr/>
        </p:nvSpPr>
        <p:spPr>
          <a:xfrm>
            <a:off x="5041107" y="5116831"/>
            <a:ext cx="596638" cy="584775"/>
          </a:xfrm>
          <a:prstGeom prst="rect">
            <a:avLst/>
          </a:prstGeom>
          <a:noFill/>
        </p:spPr>
        <p:txBody>
          <a:bodyPr wrap="none" rtlCol="0" anchor="t">
            <a:spAutoFit/>
          </a:bodyPr>
          <a:lstStyle/>
          <a:p>
            <a:r>
              <a:rPr lang="en-US" sz="3200" b="1" dirty="0">
                <a:solidFill>
                  <a:srgbClr val="FF0000"/>
                </a:solidFill>
                <a:sym typeface="+mn-ea"/>
              </a:rPr>
              <a:t>路</a:t>
            </a:r>
            <a:endParaRPr lang="en-US" altLang="en-US" sz="3200" b="1" dirty="0">
              <a:solidFill>
                <a:srgbClr val="FF0000"/>
              </a:solidFill>
              <a:sym typeface="+mn-ea"/>
            </a:endParaRPr>
          </a:p>
        </p:txBody>
      </p:sp>
      <p:sp>
        <p:nvSpPr>
          <p:cNvPr id="6" name="文本框 4"/>
          <p:cNvSpPr txBox="1"/>
          <p:nvPr/>
        </p:nvSpPr>
        <p:spPr>
          <a:xfrm>
            <a:off x="5835491" y="5116831"/>
            <a:ext cx="1832553" cy="584775"/>
          </a:xfrm>
          <a:prstGeom prst="rect">
            <a:avLst/>
          </a:prstGeom>
          <a:noFill/>
        </p:spPr>
        <p:txBody>
          <a:bodyPr wrap="none" rtlCol="0" anchor="t">
            <a:spAutoFit/>
          </a:bodyPr>
          <a:lstStyle/>
          <a:p>
            <a:r>
              <a:rPr lang="en-US" sz="3200" b="1" dirty="0" err="1">
                <a:solidFill>
                  <a:srgbClr val="FF0000"/>
                </a:solidFill>
                <a:sym typeface="+mn-ea"/>
              </a:rPr>
              <a:t>一叶扁舟</a:t>
            </a:r>
            <a:endParaRPr lang="en-US" altLang="en-US" sz="3200" b="1" dirty="0">
              <a:solidFill>
                <a:srgbClr val="FF0000"/>
              </a:solidFill>
              <a:sym typeface="+mn-ea"/>
            </a:endParaRPr>
          </a:p>
        </p:txBody>
      </p:sp>
      <p:sp>
        <p:nvSpPr>
          <p:cNvPr id="7" name="右箭头 6"/>
          <p:cNvSpPr/>
          <p:nvPr/>
        </p:nvSpPr>
        <p:spPr>
          <a:xfrm>
            <a:off x="3699986" y="5426076"/>
            <a:ext cx="674370" cy="88265"/>
          </a:xfrm>
          <a:prstGeom prst="rightArrow">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6"/>
          <p:cNvSpPr txBox="1"/>
          <p:nvPr/>
        </p:nvSpPr>
        <p:spPr>
          <a:xfrm>
            <a:off x="3851920" y="5085184"/>
            <a:ext cx="541496" cy="646331"/>
          </a:xfrm>
          <a:prstGeom prst="rect">
            <a:avLst/>
          </a:prstGeom>
          <a:noFill/>
        </p:spPr>
        <p:txBody>
          <a:bodyPr wrap="square" rtlCol="0">
            <a:spAutoFit/>
          </a:bodyPr>
          <a:lstStyle/>
          <a:p>
            <a:r>
              <a:rPr lang="zh-CN" altLang="en-US" b="1" dirty="0"/>
              <a:t>比作</a:t>
            </a:r>
          </a:p>
        </p:txBody>
      </p:sp>
      <p:sp>
        <p:nvSpPr>
          <p:cNvPr id="9" name="文本框 0"/>
          <p:cNvSpPr txBox="1"/>
          <p:nvPr/>
        </p:nvSpPr>
        <p:spPr>
          <a:xfrm>
            <a:off x="0" y="0"/>
            <a:ext cx="2037737" cy="646331"/>
          </a:xfrm>
          <a:prstGeom prst="rect">
            <a:avLst/>
          </a:prstGeom>
          <a:solidFill>
            <a:schemeClr val="bg1"/>
          </a:solidFill>
        </p:spPr>
        <p:txBody>
          <a:bodyPr wrap="none" rtlCol="0">
            <a:spAutoFit/>
          </a:bodyPr>
          <a:lstStyle/>
          <a:p>
            <a:pPr algn="l"/>
            <a:r>
              <a:rPr lang="en-US" sz="3600" b="1" dirty="0" err="1">
                <a:solidFill>
                  <a:srgbClr val="FF0000"/>
                </a:solidFill>
                <a:sym typeface="+mn-ea"/>
              </a:rPr>
              <a:t>比喻论证</a:t>
            </a:r>
            <a:endParaRPr lang="zh-CN" altLang="en-US" sz="3600" b="1" dirty="0">
              <a:solidFill>
                <a:srgbClr val="FF0000"/>
              </a:solidFill>
              <a:sym typeface="+mn-ea"/>
            </a:endParaRPr>
          </a:p>
        </p:txBody>
      </p:sp>
      <p:sp>
        <p:nvSpPr>
          <p:cNvPr id="10" name="文本框 4"/>
          <p:cNvSpPr txBox="1"/>
          <p:nvPr/>
        </p:nvSpPr>
        <p:spPr>
          <a:xfrm>
            <a:off x="0" y="5877272"/>
            <a:ext cx="9144000" cy="584775"/>
          </a:xfrm>
          <a:prstGeom prst="rect">
            <a:avLst/>
          </a:prstGeom>
          <a:noFill/>
        </p:spPr>
        <p:txBody>
          <a:bodyPr wrap="square" rtlCol="0">
            <a:spAutoFit/>
          </a:bodyPr>
          <a:lstStyle/>
          <a:p>
            <a:r>
              <a:rPr lang="zh-CN" altLang="en-US" sz="3200" b="1" dirty="0">
                <a:solidFill>
                  <a:srgbClr val="FF0000"/>
                </a:solidFill>
              </a:rPr>
              <a:t>喻体要浅显易懂；</a:t>
            </a:r>
            <a:r>
              <a:rPr lang="zh-CN" altLang="en-US" sz="3200" b="1" dirty="0">
                <a:solidFill>
                  <a:srgbClr val="FF0000"/>
                </a:solidFill>
                <a:hlinkClick r:id="rId2" action="ppaction://hlinksldjump"/>
              </a:rPr>
              <a:t>比喻要恰当</a:t>
            </a:r>
            <a:r>
              <a:rPr lang="zh-CN" altLang="en-US" sz="3200" b="1" dirty="0">
                <a:solidFill>
                  <a:srgbClr val="FF0000"/>
                </a:solidFill>
              </a:rPr>
              <a:t>；</a:t>
            </a:r>
            <a:r>
              <a:rPr lang="zh-CN" altLang="en-US" sz="3200" b="1" dirty="0" smtClean="0">
                <a:solidFill>
                  <a:srgbClr val="FF0000"/>
                </a:solidFill>
              </a:rPr>
              <a:t>可用</a:t>
            </a:r>
            <a:r>
              <a:rPr lang="zh-CN" altLang="en-US" sz="3200" b="1" dirty="0">
                <a:solidFill>
                  <a:srgbClr val="FF0000"/>
                </a:solidFill>
              </a:rPr>
              <a:t>排比的形式。</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5"/>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6"/>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3" presetClass="entr" presetSubtype="10" fill="hold" grpId="0" nodeType="click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blinds(horizontal)">
                                      <p:cBhvr>
                                        <p:cTn id="31"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P spid="7" grpId="0" bldLvl="0" animBg="1"/>
      <p:bldP spid="8" grpId="0"/>
      <p:bldP spid="10"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0"/>
            <a:ext cx="9144000" cy="4524315"/>
          </a:xfrm>
          <a:prstGeom prst="rect">
            <a:avLst/>
          </a:prstGeom>
          <a:noFill/>
        </p:spPr>
        <p:txBody>
          <a:bodyPr wrap="square" rtlCol="0">
            <a:spAutoFit/>
          </a:bodyPr>
          <a:lstStyle/>
          <a:p>
            <a:r>
              <a:rPr lang="zh-CN" altLang="en-US" sz="4800" dirty="0" smtClean="0">
                <a:latin typeface="黑体" pitchFamily="2" charset="-122"/>
                <a:ea typeface="黑体" pitchFamily="2" charset="-122"/>
              </a:rPr>
              <a:t>例</a:t>
            </a:r>
            <a:r>
              <a:rPr lang="en-US" altLang="zh-CN" sz="4800" dirty="0" smtClean="0">
                <a:latin typeface="黑体" pitchFamily="2" charset="-122"/>
                <a:ea typeface="黑体" pitchFamily="2" charset="-122"/>
              </a:rPr>
              <a:t>2</a:t>
            </a:r>
            <a:r>
              <a:rPr lang="zh-CN" altLang="en-US" sz="4800" dirty="0" smtClean="0">
                <a:latin typeface="黑体" pitchFamily="2" charset="-122"/>
                <a:ea typeface="黑体" pitchFamily="2" charset="-122"/>
              </a:rPr>
              <a:t>．真理无须打扮，哪怕写在枯黄的纸张上，描摹在贫瘠的沙土中，甚至变成粗俗的谚语，它也会生辉。谬误，即使被刻上佛的银盘，铸入宫殿的金鼎，甚至冒充神的启示，也是黯然无光的。</a:t>
            </a:r>
            <a:endParaRPr lang="zh-CN" altLang="en-US" sz="4800" dirty="0">
              <a:latin typeface="黑体" pitchFamily="2" charset="-122"/>
              <a:ea typeface="黑体" pitchFamily="2" charset="-122"/>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0"/>
            <a:ext cx="9144000" cy="7063472"/>
          </a:xfrm>
          <a:prstGeom prst="rect">
            <a:avLst/>
          </a:prstGeom>
          <a:noFill/>
        </p:spPr>
        <p:txBody>
          <a:bodyPr wrap="square" rtlCol="0">
            <a:spAutoFit/>
          </a:bodyPr>
          <a:lstStyle/>
          <a:p>
            <a:pPr>
              <a:lnSpc>
                <a:spcPts val="2900"/>
              </a:lnSpc>
            </a:pPr>
            <a:r>
              <a:rPr lang="zh-CN" altLang="en-US" sz="2800" b="1" dirty="0" smtClean="0">
                <a:latin typeface="黑体" pitchFamily="2" charset="-122"/>
                <a:ea typeface="黑体" pitchFamily="2" charset="-122"/>
              </a:rPr>
              <a:t> 运用喻证法必须注意以下三点：</a:t>
            </a:r>
          </a:p>
          <a:p>
            <a:pPr>
              <a:lnSpc>
                <a:spcPts val="2900"/>
              </a:lnSpc>
            </a:pPr>
            <a:r>
              <a:rPr lang="zh-CN" altLang="en-US" sz="2800" b="1" dirty="0" smtClean="0">
                <a:latin typeface="黑体" pitchFamily="2" charset="-122"/>
                <a:ea typeface="黑体" pitchFamily="2" charset="-122"/>
              </a:rPr>
              <a:t> １、以小见大，就近取譬。要精选生活中细小的、人们熟悉的事物做为设喻的喻体。喻体如果不是读者常见熟知的，就达不到喻证的目的。</a:t>
            </a:r>
          </a:p>
          <a:p>
            <a:pPr>
              <a:lnSpc>
                <a:spcPts val="2900"/>
              </a:lnSpc>
            </a:pPr>
            <a:r>
              <a:rPr lang="zh-CN" altLang="en-US" sz="2800" b="1" dirty="0" smtClean="0">
                <a:latin typeface="黑体" pitchFamily="2" charset="-122"/>
                <a:ea typeface="黑体" pitchFamily="2" charset="-122"/>
              </a:rPr>
              <a:t> ２、喻体不求形似，求神似。做为喻证的喻体与做为比喻的喻体不同。比喻的喻体是为了强调特征，描绘事物，侧重形似，以形比形；而喻证的喻体是为了阐发观点，以正视听，力求神似，以义取形。一定要对自己所要论争的对象和用来设喻的事物之间的对应关系进行细致入微的体味与揣摩。</a:t>
            </a:r>
          </a:p>
          <a:p>
            <a:pPr>
              <a:lnSpc>
                <a:spcPts val="2900"/>
              </a:lnSpc>
            </a:pPr>
            <a:r>
              <a:rPr lang="zh-CN" altLang="en-US" sz="2800" b="1" dirty="0" smtClean="0">
                <a:latin typeface="黑体" pitchFamily="2" charset="-122"/>
                <a:ea typeface="黑体" pitchFamily="2" charset="-122"/>
              </a:rPr>
              <a:t> ３、精剖喻体，丝丝入扣。</a:t>
            </a:r>
            <a:r>
              <a:rPr lang="en-US" altLang="zh-CN" sz="2800" b="1" dirty="0" smtClean="0">
                <a:latin typeface="黑体" pitchFamily="2" charset="-122"/>
                <a:ea typeface="黑体" pitchFamily="2" charset="-122"/>
              </a:rPr>
              <a:t>《</a:t>
            </a:r>
            <a:r>
              <a:rPr lang="zh-CN" altLang="en-US" sz="2800" b="1" dirty="0" smtClean="0">
                <a:latin typeface="黑体" pitchFamily="2" charset="-122"/>
                <a:ea typeface="黑体" pitchFamily="2" charset="-122"/>
              </a:rPr>
              <a:t>拿来主义</a:t>
            </a:r>
            <a:r>
              <a:rPr lang="en-US" altLang="zh-CN" sz="2800" b="1" dirty="0" smtClean="0">
                <a:latin typeface="黑体" pitchFamily="2" charset="-122"/>
                <a:ea typeface="黑体" pitchFamily="2" charset="-122"/>
              </a:rPr>
              <a:t>》</a:t>
            </a:r>
            <a:r>
              <a:rPr lang="zh-CN" altLang="en-US" sz="2800" b="1" dirty="0" smtClean="0">
                <a:latin typeface="黑体" pitchFamily="2" charset="-122"/>
                <a:ea typeface="黑体" pitchFamily="2" charset="-122"/>
              </a:rPr>
              <a:t>中鲁迅先生的喻证法运用得是很经典的。他用“大宅子”比喻“文化遗产”；用“孱头”、“混蛋”、“废物”来批判三种对待文化遗产的错误观点和态度；用“鱼翅”、“鸦片”、“烟枪、烟灯”、“姨太太”来比喻文化遗产的几个组成部分；用“占有”、“挑选”、“创新”来说明批判继承文化遗产的三个步骤。十分贴切，浑然一体，令人信服并不由得拍案叫绝。</a:t>
            </a:r>
          </a:p>
          <a:p>
            <a:endParaRPr lang="zh-CN" altLang="en-US" dirty="0"/>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048789"/>
          <p:cNvSpPr txBox="1"/>
          <p:nvPr/>
        </p:nvSpPr>
        <p:spPr>
          <a:xfrm>
            <a:off x="588645" y="2063750"/>
            <a:ext cx="8175308" cy="2861310"/>
          </a:xfrm>
          <a:prstGeom prst="rect">
            <a:avLst/>
          </a:prstGeom>
          <a:solidFill>
            <a:schemeClr val="bg1"/>
          </a:solidFill>
        </p:spPr>
        <p:txBody>
          <a:bodyPr wrap="square" rtlCol="0">
            <a:spAutoFit/>
          </a:bodyPr>
          <a:lstStyle/>
          <a:p>
            <a:r>
              <a:rPr lang="en-US" sz="3600" b="1" dirty="0">
                <a:solidFill>
                  <a:srgbClr val="000000"/>
                </a:solidFill>
                <a:latin typeface="黑体" pitchFamily="2" charset="-122"/>
                <a:ea typeface="黑体" pitchFamily="2" charset="-122"/>
              </a:rPr>
              <a:t>   </a:t>
            </a:r>
            <a:r>
              <a:rPr lang="en-US" sz="3600" b="1" dirty="0" err="1">
                <a:solidFill>
                  <a:srgbClr val="000000"/>
                </a:solidFill>
                <a:latin typeface="黑体" pitchFamily="2" charset="-122"/>
                <a:ea typeface="黑体" pitchFamily="2" charset="-122"/>
              </a:rPr>
              <a:t>根据客观事物之间都具有这种普遍的和必然的</a:t>
            </a:r>
            <a:r>
              <a:rPr lang="en-US" sz="3600" b="1" dirty="0" err="1">
                <a:solidFill>
                  <a:srgbClr val="FF0000"/>
                </a:solidFill>
                <a:latin typeface="黑体" pitchFamily="2" charset="-122"/>
                <a:ea typeface="黑体" pitchFamily="2" charset="-122"/>
              </a:rPr>
              <a:t>因</a:t>
            </a:r>
            <a:r>
              <a:rPr lang="en-US" sz="3600" b="1" u="sng" dirty="0" err="1">
                <a:solidFill>
                  <a:srgbClr val="FF0000"/>
                </a:solidFill>
                <a:latin typeface="黑体" pitchFamily="2" charset="-122"/>
                <a:ea typeface="黑体" pitchFamily="2" charset="-122"/>
              </a:rPr>
              <a:t>果联系的规律性</a:t>
            </a:r>
            <a:r>
              <a:rPr lang="en-US" sz="3600" b="1" dirty="0" err="1">
                <a:solidFill>
                  <a:schemeClr val="tx1"/>
                </a:solidFill>
                <a:latin typeface="黑体" pitchFamily="2" charset="-122"/>
                <a:ea typeface="黑体" pitchFamily="2" charset="-122"/>
              </a:rPr>
              <a:t>，通过</a:t>
            </a:r>
            <a:r>
              <a:rPr lang="en-US" sz="3600" b="1" u="sng" dirty="0" err="1">
                <a:solidFill>
                  <a:srgbClr val="FF0000"/>
                </a:solidFill>
                <a:latin typeface="黑体" pitchFamily="2" charset="-122"/>
                <a:ea typeface="黑体" pitchFamily="2" charset="-122"/>
              </a:rPr>
              <a:t>提示原因</a:t>
            </a:r>
            <a:r>
              <a:rPr lang="en-US" sz="3600" b="1" dirty="0" err="1">
                <a:solidFill>
                  <a:schemeClr val="tx1"/>
                </a:solidFill>
                <a:latin typeface="黑体" pitchFamily="2" charset="-122"/>
                <a:ea typeface="黑体" pitchFamily="2" charset="-122"/>
              </a:rPr>
              <a:t>来</a:t>
            </a:r>
            <a:r>
              <a:rPr lang="en-US" sz="3600" b="1" u="sng" dirty="0" err="1">
                <a:solidFill>
                  <a:srgbClr val="FF0000"/>
                </a:solidFill>
                <a:latin typeface="黑体" pitchFamily="2" charset="-122"/>
                <a:ea typeface="黑体" pitchFamily="2" charset="-122"/>
              </a:rPr>
              <a:t>论证结果</a:t>
            </a:r>
            <a:r>
              <a:rPr lang="en-US" sz="3600" b="1" dirty="0" err="1">
                <a:solidFill>
                  <a:srgbClr val="000000"/>
                </a:solidFill>
                <a:latin typeface="黑体" pitchFamily="2" charset="-122"/>
                <a:ea typeface="黑体" pitchFamily="2" charset="-122"/>
              </a:rPr>
              <a:t>，就是因果论证</a:t>
            </a:r>
            <a:r>
              <a:rPr lang="en-US" sz="3600" b="1" dirty="0">
                <a:solidFill>
                  <a:srgbClr val="000000"/>
                </a:solidFill>
                <a:latin typeface="黑体" pitchFamily="2" charset="-122"/>
                <a:ea typeface="黑体" pitchFamily="2" charset="-122"/>
              </a:rPr>
              <a:t>。</a:t>
            </a:r>
          </a:p>
          <a:p>
            <a:r>
              <a:rPr lang="en-US" sz="3600" b="1" dirty="0">
                <a:solidFill>
                  <a:srgbClr val="000000"/>
                </a:solidFill>
                <a:latin typeface="黑体" pitchFamily="2" charset="-122"/>
                <a:ea typeface="黑体" pitchFamily="2" charset="-122"/>
              </a:rPr>
              <a:t>   “</a:t>
            </a:r>
            <a:r>
              <a:rPr lang="zh-CN" altLang="en-US" sz="3600" b="1" dirty="0">
                <a:solidFill>
                  <a:srgbClr val="000000"/>
                </a:solidFill>
                <a:latin typeface="黑体" pitchFamily="2" charset="-122"/>
                <a:ea typeface="黑体" pitchFamily="2" charset="-122"/>
              </a:rPr>
              <a:t>因为</a:t>
            </a:r>
            <a:r>
              <a:rPr lang="en-US" altLang="zh-CN" sz="3600" b="1" dirty="0">
                <a:solidFill>
                  <a:srgbClr val="000000"/>
                </a:solidFill>
                <a:latin typeface="黑体" pitchFamily="2" charset="-122"/>
                <a:ea typeface="黑体" pitchFamily="2" charset="-122"/>
              </a:rPr>
              <a:t>/</a:t>
            </a:r>
            <a:r>
              <a:rPr lang="zh-CN" altLang="en-US" sz="3600" b="1" dirty="0">
                <a:solidFill>
                  <a:srgbClr val="000000"/>
                </a:solidFill>
                <a:latin typeface="黑体" pitchFamily="2" charset="-122"/>
                <a:ea typeface="黑体" pitchFamily="2" charset="-122"/>
              </a:rPr>
              <a:t>由于</a:t>
            </a:r>
            <a:r>
              <a:rPr lang="en-US" altLang="zh-CN" sz="3600" b="1" dirty="0">
                <a:solidFill>
                  <a:srgbClr val="000000"/>
                </a:solidFill>
                <a:latin typeface="黑体" pitchFamily="2" charset="-122"/>
                <a:ea typeface="黑体" pitchFamily="2" charset="-122"/>
              </a:rPr>
              <a:t>……</a:t>
            </a:r>
            <a:r>
              <a:rPr lang="zh-CN" altLang="en-US" sz="3600" b="1" dirty="0">
                <a:solidFill>
                  <a:srgbClr val="000000"/>
                </a:solidFill>
                <a:latin typeface="黑体" pitchFamily="2" charset="-122"/>
                <a:ea typeface="黑体" pitchFamily="2" charset="-122"/>
              </a:rPr>
              <a:t>所以、因此</a:t>
            </a:r>
            <a:r>
              <a:rPr lang="en-US" altLang="zh-CN" sz="3600" b="1" dirty="0">
                <a:solidFill>
                  <a:srgbClr val="000000"/>
                </a:solidFill>
                <a:latin typeface="黑体" pitchFamily="2" charset="-122"/>
                <a:ea typeface="黑体" pitchFamily="2" charset="-122"/>
              </a:rPr>
              <a:t>\</a:t>
            </a:r>
            <a:r>
              <a:rPr lang="zh-CN" altLang="en-US" sz="3600" b="1" dirty="0">
                <a:solidFill>
                  <a:srgbClr val="000000"/>
                </a:solidFill>
                <a:latin typeface="黑体" pitchFamily="2" charset="-122"/>
                <a:ea typeface="黑体" pitchFamily="2" charset="-122"/>
              </a:rPr>
              <a:t>因而、之所以</a:t>
            </a:r>
            <a:r>
              <a:rPr lang="en-US" altLang="zh-CN" sz="3600" b="1" dirty="0">
                <a:solidFill>
                  <a:srgbClr val="000000"/>
                </a:solidFill>
                <a:latin typeface="黑体" pitchFamily="2" charset="-122"/>
                <a:ea typeface="黑体" pitchFamily="2" charset="-122"/>
              </a:rPr>
              <a:t>……</a:t>
            </a:r>
            <a:r>
              <a:rPr lang="zh-CN" altLang="en-US" sz="3600" b="1" dirty="0">
                <a:solidFill>
                  <a:srgbClr val="000000"/>
                </a:solidFill>
                <a:latin typeface="黑体" pitchFamily="2" charset="-122"/>
                <a:ea typeface="黑体" pitchFamily="2" charset="-122"/>
              </a:rPr>
              <a:t>是因为</a:t>
            </a:r>
            <a:r>
              <a:rPr lang="en-US" altLang="zh-CN" sz="3600" b="1" dirty="0">
                <a:solidFill>
                  <a:srgbClr val="000000"/>
                </a:solidFill>
                <a:latin typeface="黑体" pitchFamily="2" charset="-122"/>
                <a:ea typeface="黑体" pitchFamily="2" charset="-122"/>
              </a:rPr>
              <a:t>……</a:t>
            </a:r>
            <a:r>
              <a:rPr lang="en-US" sz="3600" b="1" dirty="0">
                <a:solidFill>
                  <a:srgbClr val="000000"/>
                </a:solidFill>
                <a:latin typeface="黑体" pitchFamily="2" charset="-122"/>
                <a:ea typeface="黑体" pitchFamily="2" charset="-122"/>
              </a:rPr>
              <a:t>”</a:t>
            </a:r>
          </a:p>
        </p:txBody>
      </p:sp>
      <p:sp>
        <p:nvSpPr>
          <p:cNvPr id="3" name="文本框 0"/>
          <p:cNvSpPr txBox="1"/>
          <p:nvPr/>
        </p:nvSpPr>
        <p:spPr>
          <a:xfrm>
            <a:off x="684371" y="1195071"/>
            <a:ext cx="2242922" cy="707886"/>
          </a:xfrm>
          <a:prstGeom prst="rect">
            <a:avLst/>
          </a:prstGeom>
          <a:noFill/>
        </p:spPr>
        <p:txBody>
          <a:bodyPr wrap="none" rtlCol="0">
            <a:spAutoFit/>
          </a:bodyPr>
          <a:lstStyle/>
          <a:p>
            <a:pPr algn="l"/>
            <a:r>
              <a:rPr lang="en-US" sz="4000" b="1" dirty="0" err="1">
                <a:solidFill>
                  <a:srgbClr val="FF0000"/>
                </a:solidFill>
                <a:latin typeface="黑体" pitchFamily="2" charset="-122"/>
                <a:ea typeface="黑体" pitchFamily="2" charset="-122"/>
                <a:sym typeface="+mn-ea"/>
              </a:rPr>
              <a:t>因果论证</a:t>
            </a:r>
            <a:endParaRPr lang="en-US" altLang="en-US" sz="4000" b="1" dirty="0">
              <a:solidFill>
                <a:srgbClr val="FF0000"/>
              </a:solidFill>
              <a:latin typeface="黑体" pitchFamily="2" charset="-122"/>
              <a:ea typeface="黑体" pitchFamily="2" charset="-122"/>
              <a:sym typeface="+mn-ea"/>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048791"/>
          <p:cNvSpPr txBox="1"/>
          <p:nvPr/>
        </p:nvSpPr>
        <p:spPr>
          <a:xfrm>
            <a:off x="827584" y="0"/>
            <a:ext cx="6706076" cy="6740307"/>
          </a:xfrm>
          <a:prstGeom prst="rect">
            <a:avLst/>
          </a:prstGeom>
        </p:spPr>
        <p:txBody>
          <a:bodyPr wrap="square" rtlCol="0">
            <a:spAutoFit/>
          </a:bodyPr>
          <a:lstStyle/>
          <a:p>
            <a:pPr fontAlgn="auto">
              <a:lnSpc>
                <a:spcPct val="200000"/>
              </a:lnSpc>
            </a:pPr>
            <a:r>
              <a:rPr lang="en-US" sz="3600" b="1" dirty="0">
                <a:solidFill>
                  <a:srgbClr val="000000"/>
                </a:solidFill>
              </a:rPr>
              <a:t>  比如</a:t>
            </a:r>
            <a:r>
              <a:rPr lang="en-US" sz="3600" b="1" dirty="0">
                <a:solidFill>
                  <a:schemeClr val="tx1"/>
                </a:solidFill>
              </a:rPr>
              <a:t>意大利的球迷骚乱</a:t>
            </a:r>
            <a:r>
              <a:rPr lang="en-US" sz="3600" b="1" dirty="0">
                <a:solidFill>
                  <a:srgbClr val="000000"/>
                </a:solidFill>
              </a:rPr>
              <a:t>，首先我们找出事件的原因，它是社会原因和足球原因还有其他原因共同的结果，所以必须从以上几方面入手解决，不能单纯从足球方面入手</a:t>
            </a:r>
          </a:p>
        </p:txBody>
      </p:sp>
      <p:sp>
        <p:nvSpPr>
          <p:cNvPr id="3" name="文本框 0"/>
          <p:cNvSpPr txBox="1"/>
          <p:nvPr/>
        </p:nvSpPr>
        <p:spPr>
          <a:xfrm>
            <a:off x="5652120" y="5877272"/>
            <a:ext cx="1627369" cy="523220"/>
          </a:xfrm>
          <a:prstGeom prst="rect">
            <a:avLst/>
          </a:prstGeom>
          <a:noFill/>
        </p:spPr>
        <p:txBody>
          <a:bodyPr wrap="none" rtlCol="0">
            <a:spAutoFit/>
          </a:bodyPr>
          <a:lstStyle/>
          <a:p>
            <a:pPr algn="l"/>
            <a:r>
              <a:rPr lang="en-US" sz="2800" b="1" dirty="0" err="1" smtClean="0">
                <a:solidFill>
                  <a:srgbClr val="FF0000"/>
                </a:solidFill>
                <a:sym typeface="+mn-ea"/>
              </a:rPr>
              <a:t>因果论证</a:t>
            </a:r>
            <a:endParaRPr lang="en-US" altLang="en-US" sz="2800" b="1" dirty="0">
              <a:solidFill>
                <a:srgbClr val="FF0000"/>
              </a:solidFill>
            </a:endParaRPr>
          </a:p>
        </p:txBody>
      </p:sp>
      <p:sp>
        <p:nvSpPr>
          <p:cNvPr id="4" name="矩形 3"/>
          <p:cNvSpPr/>
          <p:nvPr/>
        </p:nvSpPr>
        <p:spPr>
          <a:xfrm>
            <a:off x="2453977" y="903605"/>
            <a:ext cx="1813084" cy="829945"/>
          </a:xfrm>
          <a:prstGeom prst="rect">
            <a:avLst/>
          </a:prstGeom>
          <a:noFill/>
          <a:ln>
            <a:noFill/>
          </a:ln>
        </p:spPr>
        <p:txBody>
          <a:bodyPr wrap="square" rtlCol="0" anchor="t">
            <a:spAutoFit/>
          </a:bodyPr>
          <a:lstStyle/>
          <a:p>
            <a:pPr algn="ctr"/>
            <a:r>
              <a:rPr lang="zh-CN" altLang="en-US" sz="4800" b="1" dirty="0">
                <a:solidFill>
                  <a:srgbClr val="FF0000"/>
                </a:solidFill>
                <a:effectLst>
                  <a:outerShdw blurRad="38100" dist="25400" dir="5400000" algn="ctr" rotWithShape="0">
                    <a:srgbClr val="6E747A">
                      <a:alpha val="43000"/>
                    </a:srgbClr>
                  </a:outerShdw>
                </a:effectLst>
              </a:rPr>
              <a:t>结果</a:t>
            </a:r>
          </a:p>
        </p:txBody>
      </p:sp>
      <p:sp>
        <p:nvSpPr>
          <p:cNvPr id="5" name="矩形 4"/>
          <p:cNvSpPr/>
          <p:nvPr/>
        </p:nvSpPr>
        <p:spPr>
          <a:xfrm>
            <a:off x="4450893" y="1988820"/>
            <a:ext cx="1813084" cy="829945"/>
          </a:xfrm>
          <a:prstGeom prst="rect">
            <a:avLst/>
          </a:prstGeom>
          <a:noFill/>
          <a:ln>
            <a:noFill/>
          </a:ln>
        </p:spPr>
        <p:txBody>
          <a:bodyPr wrap="square" rtlCol="0" anchor="t">
            <a:spAutoFit/>
          </a:bodyPr>
          <a:lstStyle/>
          <a:p>
            <a:pPr algn="ctr"/>
            <a:r>
              <a:rPr lang="zh-CN" altLang="en-US" sz="4800" b="1" dirty="0">
                <a:solidFill>
                  <a:srgbClr val="FF0000"/>
                </a:solidFill>
                <a:effectLst>
                  <a:outerShdw blurRad="38100" dist="25400" dir="5400000" algn="ctr" rotWithShape="0">
                    <a:srgbClr val="6E747A">
                      <a:alpha val="43000"/>
                    </a:srgbClr>
                  </a:outerShdw>
                </a:effectLst>
              </a:rPr>
              <a:t>原因</a:t>
            </a:r>
          </a:p>
        </p:txBody>
      </p:sp>
      <p:cxnSp>
        <p:nvCxnSpPr>
          <p:cNvPr id="6" name="直接连接符 5"/>
          <p:cNvCxnSpPr/>
          <p:nvPr/>
        </p:nvCxnSpPr>
        <p:spPr>
          <a:xfrm>
            <a:off x="2012017" y="1022984"/>
            <a:ext cx="2653665" cy="0"/>
          </a:xfrm>
          <a:prstGeom prst="line">
            <a:avLst/>
          </a:prstGeom>
          <a:ln w="38100">
            <a:solidFill>
              <a:srgbClr val="FF0000"/>
            </a:solidFill>
          </a:ln>
        </p:spPr>
        <p:style>
          <a:lnRef idx="3">
            <a:schemeClr val="accent4"/>
          </a:lnRef>
          <a:fillRef idx="0">
            <a:schemeClr val="accent4"/>
          </a:fillRef>
          <a:effectRef idx="2">
            <a:schemeClr val="accent4"/>
          </a:effectRef>
          <a:fontRef idx="minor">
            <a:schemeClr val="tx1"/>
          </a:fontRef>
        </p:style>
      </p:cxnSp>
      <p:cxnSp>
        <p:nvCxnSpPr>
          <p:cNvPr id="7" name="直接连接符 6"/>
          <p:cNvCxnSpPr/>
          <p:nvPr/>
        </p:nvCxnSpPr>
        <p:spPr>
          <a:xfrm flipV="1">
            <a:off x="5052873" y="1022985"/>
            <a:ext cx="2426018" cy="14605"/>
          </a:xfrm>
          <a:prstGeom prst="line">
            <a:avLst/>
          </a:prstGeom>
          <a:ln w="38100">
            <a:solidFill>
              <a:srgbClr val="FF0000"/>
            </a:solidFill>
          </a:ln>
        </p:spPr>
        <p:style>
          <a:lnRef idx="3">
            <a:schemeClr val="accent4"/>
          </a:lnRef>
          <a:fillRef idx="0">
            <a:schemeClr val="accent4"/>
          </a:fillRef>
          <a:effectRef idx="2">
            <a:schemeClr val="accent4"/>
          </a:effectRef>
          <a:fontRef idx="minor">
            <a:schemeClr val="tx1"/>
          </a:fontRef>
        </p:style>
      </p:cxnSp>
      <p:cxnSp>
        <p:nvCxnSpPr>
          <p:cNvPr id="8" name="直接连接符 7"/>
          <p:cNvCxnSpPr/>
          <p:nvPr/>
        </p:nvCxnSpPr>
        <p:spPr>
          <a:xfrm>
            <a:off x="913308" y="2079625"/>
            <a:ext cx="6505575" cy="34925"/>
          </a:xfrm>
          <a:prstGeom prst="line">
            <a:avLst/>
          </a:prstGeom>
          <a:ln w="38100">
            <a:solidFill>
              <a:srgbClr val="FF0000"/>
            </a:solidFill>
          </a:ln>
        </p:spPr>
        <p:style>
          <a:lnRef idx="3">
            <a:schemeClr val="accent4"/>
          </a:lnRef>
          <a:fillRef idx="0">
            <a:schemeClr val="accent4"/>
          </a:fillRef>
          <a:effectRef idx="2">
            <a:schemeClr val="accent4"/>
          </a:effectRef>
          <a:fontRef idx="minor">
            <a:schemeClr val="tx1"/>
          </a:fontRef>
        </p:style>
      </p:cxnSp>
      <p:cxnSp>
        <p:nvCxnSpPr>
          <p:cNvPr id="9" name="直接连接符 8"/>
          <p:cNvCxnSpPr/>
          <p:nvPr/>
        </p:nvCxnSpPr>
        <p:spPr>
          <a:xfrm>
            <a:off x="913308" y="3258184"/>
            <a:ext cx="1143000" cy="5080"/>
          </a:xfrm>
          <a:prstGeom prst="line">
            <a:avLst/>
          </a:prstGeom>
          <a:ln w="38100">
            <a:solidFill>
              <a:srgbClr val="FF0000"/>
            </a:solidFill>
          </a:ln>
        </p:spPr>
        <p:style>
          <a:lnRef idx="3">
            <a:schemeClr val="accent4"/>
          </a:lnRef>
          <a:fillRef idx="0">
            <a:schemeClr val="accent4"/>
          </a:fillRef>
          <a:effectRef idx="2">
            <a:schemeClr val="accent4"/>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9"/>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4"/>
          <p:cNvSpPr txBox="1"/>
          <p:nvPr/>
        </p:nvSpPr>
        <p:spPr>
          <a:xfrm>
            <a:off x="683568" y="188640"/>
            <a:ext cx="7508081" cy="2862322"/>
          </a:xfrm>
          <a:prstGeom prst="rect">
            <a:avLst/>
          </a:prstGeom>
          <a:noFill/>
        </p:spPr>
        <p:txBody>
          <a:bodyPr wrap="square" rtlCol="0">
            <a:spAutoFit/>
          </a:bodyPr>
          <a:lstStyle/>
          <a:p>
            <a:r>
              <a:rPr lang="en-US" altLang="zh-CN" sz="3600" b="1" dirty="0"/>
              <a:t>    </a:t>
            </a:r>
            <a:r>
              <a:rPr lang="zh-CN" altLang="en-US" sz="3600" b="1" dirty="0">
                <a:solidFill>
                  <a:srgbClr val="240597"/>
                </a:solidFill>
                <a:latin typeface="黑体" pitchFamily="2" charset="-122"/>
                <a:ea typeface="黑体" pitchFamily="2" charset="-122"/>
              </a:rPr>
              <a:t>引用论证</a:t>
            </a:r>
            <a:r>
              <a:rPr lang="zh-CN" altLang="en-US" sz="3600" b="1" dirty="0">
                <a:latin typeface="黑体" pitchFamily="2" charset="-122"/>
                <a:ea typeface="黑体" pitchFamily="2" charset="-122"/>
              </a:rPr>
              <a:t>，也叫</a:t>
            </a:r>
            <a:r>
              <a:rPr lang="zh-CN" altLang="en-US" sz="3600" b="1" u="sng" dirty="0">
                <a:solidFill>
                  <a:srgbClr val="FF0000"/>
                </a:solidFill>
                <a:latin typeface="黑体" pitchFamily="2" charset="-122"/>
                <a:ea typeface="黑体" pitchFamily="2" charset="-122"/>
              </a:rPr>
              <a:t>引证法</a:t>
            </a:r>
            <a:r>
              <a:rPr lang="zh-CN" altLang="en-US" sz="3600" b="1" dirty="0">
                <a:latin typeface="黑体" pitchFamily="2" charset="-122"/>
                <a:ea typeface="黑体" pitchFamily="2" charset="-122"/>
              </a:rPr>
              <a:t>。即用</a:t>
            </a:r>
            <a:r>
              <a:rPr lang="zh-CN" altLang="en-US" sz="3600" b="1" u="sng" dirty="0">
                <a:solidFill>
                  <a:srgbClr val="FF0000"/>
                </a:solidFill>
                <a:latin typeface="黑体" pitchFamily="2" charset="-122"/>
                <a:ea typeface="黑体" pitchFamily="2" charset="-122"/>
              </a:rPr>
              <a:t>名人名言或名人的观点、科学原理、尽人所知的常理</a:t>
            </a:r>
            <a:r>
              <a:rPr lang="zh-CN" altLang="en-US" sz="3600" b="1" dirty="0">
                <a:latin typeface="黑体" pitchFamily="2" charset="-122"/>
                <a:ea typeface="黑体" pitchFamily="2" charset="-122"/>
              </a:rPr>
              <a:t>等作为论据，引经据典地分析问题、说明道理的论证方法。</a:t>
            </a:r>
          </a:p>
        </p:txBody>
      </p:sp>
      <p:sp>
        <p:nvSpPr>
          <p:cNvPr id="3" name="文本框 8"/>
          <p:cNvSpPr txBox="1"/>
          <p:nvPr/>
        </p:nvSpPr>
        <p:spPr>
          <a:xfrm>
            <a:off x="696278" y="3465195"/>
            <a:ext cx="7783830" cy="2062103"/>
          </a:xfrm>
          <a:prstGeom prst="rect">
            <a:avLst/>
          </a:prstGeom>
          <a:noFill/>
        </p:spPr>
        <p:txBody>
          <a:bodyPr wrap="square" rtlCol="0">
            <a:spAutoFit/>
          </a:bodyPr>
          <a:lstStyle/>
          <a:p>
            <a:r>
              <a:rPr lang="zh-CN" altLang="en-US" sz="3200" b="1" dirty="0">
                <a:solidFill>
                  <a:srgbClr val="FF0000"/>
                </a:solidFill>
              </a:rPr>
              <a:t>青春奋进：</a:t>
            </a:r>
            <a:r>
              <a:rPr lang="zh-CN" altLang="en-US" sz="3200" b="1" dirty="0"/>
              <a:t>当代青年应具有</a:t>
            </a:r>
            <a:r>
              <a:rPr lang="en-US" altLang="zh-CN" sz="3200" b="1" dirty="0"/>
              <a:t>“</a:t>
            </a:r>
            <a:r>
              <a:rPr lang="zh-CN" altLang="en-US" sz="3200" b="1" dirty="0"/>
              <a:t>鹰击长空，鱼翔浅底，万类霜天竞自由。</a:t>
            </a:r>
            <a:r>
              <a:rPr lang="en-US" altLang="zh-CN" sz="3200" b="1" dirty="0"/>
              <a:t>”</a:t>
            </a:r>
            <a:r>
              <a:rPr lang="zh-CN" altLang="en-US" sz="3200" b="1" dirty="0"/>
              <a:t>的奋发自强，才能在社会主义建设中，贡献自己的力量。</a:t>
            </a:r>
          </a:p>
        </p:txBody>
      </p:sp>
      <p:sp>
        <p:nvSpPr>
          <p:cNvPr id="4" name="文本框 3"/>
          <p:cNvSpPr txBox="1"/>
          <p:nvPr/>
        </p:nvSpPr>
        <p:spPr>
          <a:xfrm>
            <a:off x="2142649" y="5445224"/>
            <a:ext cx="7001351" cy="1066800"/>
          </a:xfrm>
          <a:prstGeom prst="rect">
            <a:avLst/>
          </a:prstGeom>
          <a:noFill/>
        </p:spPr>
        <p:txBody>
          <a:bodyPr wrap="square" rtlCol="0">
            <a:spAutoFit/>
          </a:bodyPr>
          <a:lstStyle/>
          <a:p>
            <a:r>
              <a:rPr lang="zh-CN" altLang="en-US" sz="3200" b="1" dirty="0">
                <a:solidFill>
                  <a:srgbClr val="FF0000"/>
                </a:solidFill>
              </a:rPr>
              <a:t>引用要能够证明中心论点或分论点；引用部分不能太长；忌张冠李戴。</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blinds(horizontal)">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0"/>
            <a:ext cx="9144000" cy="6909584"/>
          </a:xfrm>
          <a:prstGeom prst="rect">
            <a:avLst/>
          </a:prstGeom>
          <a:noFill/>
        </p:spPr>
        <p:txBody>
          <a:bodyPr wrap="square" rtlCol="0">
            <a:spAutoFit/>
          </a:bodyPr>
          <a:lstStyle/>
          <a:p>
            <a:pPr>
              <a:lnSpc>
                <a:spcPts val="3000"/>
              </a:lnSpc>
            </a:pPr>
            <a:r>
              <a:rPr lang="zh-CN" altLang="en-US" sz="2800" b="1" dirty="0" smtClean="0">
                <a:latin typeface="黑体" pitchFamily="2" charset="-122"/>
                <a:ea typeface="黑体" pitchFamily="2" charset="-122"/>
              </a:rPr>
              <a:t>怎么用好引证法呢？</a:t>
            </a:r>
          </a:p>
          <a:p>
            <a:pPr>
              <a:lnSpc>
                <a:spcPts val="3000"/>
              </a:lnSpc>
            </a:pPr>
            <a:r>
              <a:rPr lang="zh-CN" altLang="en-US" sz="2800" b="1" dirty="0" smtClean="0">
                <a:latin typeface="黑体" pitchFamily="2" charset="-122"/>
                <a:ea typeface="黑体" pitchFamily="2" charset="-122"/>
              </a:rPr>
              <a:t> １、</a:t>
            </a:r>
            <a:r>
              <a:rPr lang="zh-CN" altLang="en-US" sz="2800" b="1" dirty="0" smtClean="0">
                <a:solidFill>
                  <a:srgbClr val="FF0000"/>
                </a:solidFill>
                <a:latin typeface="黑体" pitchFamily="2" charset="-122"/>
                <a:ea typeface="黑体" pitchFamily="2" charset="-122"/>
              </a:rPr>
              <a:t>所引用的名言警句等针对性要强。每句名言都产生于特定的背景，都应用于特定的交际目的</a:t>
            </a:r>
            <a:r>
              <a:rPr lang="zh-CN" altLang="en-US" sz="2800" b="1" dirty="0" smtClean="0">
                <a:latin typeface="黑体" pitchFamily="2" charset="-122"/>
                <a:ea typeface="黑体" pitchFamily="2" charset="-122"/>
              </a:rPr>
              <a:t>，即使谈同一个问题，也有不少名言可供选取。</a:t>
            </a:r>
            <a:r>
              <a:rPr lang="zh-CN" altLang="en-US" sz="2800" b="1" dirty="0" smtClean="0">
                <a:solidFill>
                  <a:srgbClr val="FF0000"/>
                </a:solidFill>
                <a:latin typeface="黑体" pitchFamily="2" charset="-122"/>
                <a:ea typeface="黑体" pitchFamily="2" charset="-122"/>
              </a:rPr>
              <a:t>要仔细分析每个道理论据的特有功能，将它引用到最恰当的语言环境之中。</a:t>
            </a:r>
          </a:p>
          <a:p>
            <a:pPr>
              <a:lnSpc>
                <a:spcPts val="3000"/>
              </a:lnSpc>
            </a:pPr>
            <a:r>
              <a:rPr lang="zh-CN" altLang="en-US" sz="2800" b="1" dirty="0" smtClean="0">
                <a:latin typeface="黑体" pitchFamily="2" charset="-122"/>
                <a:ea typeface="黑体" pitchFamily="2" charset="-122"/>
              </a:rPr>
              <a:t> 例如：强调立志的重要性，要选用“三军可夺帅也，匹夫不可夺其志。”强调志向高洁远大，要选用“燕雀怎知鸿鹄之志”，某同学沉湎于上网，要选用“玩物丧志”，某同学不能只持之以恒、一暴十寒，要选用“有为之人立长志，无为之人常立志。”</a:t>
            </a:r>
          </a:p>
          <a:p>
            <a:pPr>
              <a:lnSpc>
                <a:spcPts val="3000"/>
              </a:lnSpc>
            </a:pPr>
            <a:r>
              <a:rPr lang="zh-CN" altLang="en-US" sz="2800" b="1" dirty="0" smtClean="0">
                <a:latin typeface="黑体" pitchFamily="2" charset="-122"/>
                <a:ea typeface="黑体" pitchFamily="2" charset="-122"/>
              </a:rPr>
              <a:t>２、</a:t>
            </a:r>
            <a:r>
              <a:rPr lang="zh-CN" altLang="en-US" sz="2800" b="1" dirty="0" smtClean="0">
                <a:solidFill>
                  <a:srgbClr val="FF0000"/>
                </a:solidFill>
                <a:latin typeface="黑体" pitchFamily="2" charset="-122"/>
                <a:ea typeface="黑体" pitchFamily="2" charset="-122"/>
              </a:rPr>
              <a:t>要简洁，不宜过多</a:t>
            </a:r>
            <a:r>
              <a:rPr lang="zh-CN" altLang="en-US" sz="2800" b="1" dirty="0" smtClean="0">
                <a:latin typeface="黑体" pitchFamily="2" charset="-122"/>
                <a:ea typeface="黑体" pitchFamily="2" charset="-122"/>
              </a:rPr>
              <a:t>。议论是在发表自己的见解而不是在介绍他人的见解。引用他人的话，目的是为了让读者更加信服自己的话，自己的话应是议论的主体，应是全文最醒目的部分。过多的引文，很容易将自己的分析淹没。</a:t>
            </a:r>
          </a:p>
          <a:p>
            <a:pPr>
              <a:lnSpc>
                <a:spcPts val="3000"/>
              </a:lnSpc>
            </a:pPr>
            <a:r>
              <a:rPr lang="zh-CN" altLang="en-US" sz="2800" b="1" dirty="0" smtClean="0">
                <a:latin typeface="黑体" pitchFamily="2" charset="-122"/>
                <a:ea typeface="黑体" pitchFamily="2" charset="-122"/>
              </a:rPr>
              <a:t> ３、</a:t>
            </a:r>
            <a:r>
              <a:rPr lang="zh-CN" altLang="en-US" sz="2800" b="1" dirty="0" smtClean="0">
                <a:solidFill>
                  <a:srgbClr val="FF0000"/>
                </a:solidFill>
                <a:latin typeface="黑体" pitchFamily="2" charset="-122"/>
                <a:ea typeface="黑体" pitchFamily="2" charset="-122"/>
              </a:rPr>
              <a:t>要注意直接引用和间接引用的区别。</a:t>
            </a:r>
            <a:r>
              <a:rPr lang="zh-CN" altLang="en-US" sz="2800" b="1" dirty="0" smtClean="0">
                <a:latin typeface="黑体" pitchFamily="2" charset="-122"/>
                <a:ea typeface="黑体" pitchFamily="2" charset="-122"/>
              </a:rPr>
              <a:t>直接引用务求文字、甚至标点均准确无误；间接引用只须述其大意，但要注意人称的转换。</a:t>
            </a:r>
          </a:p>
          <a:p>
            <a:endParaRPr lang="zh-CN" altLang="en-US" dirty="0"/>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0"/>
            <a:ext cx="9144000" cy="6001643"/>
          </a:xfrm>
          <a:prstGeom prst="rect">
            <a:avLst/>
          </a:prstGeom>
          <a:noFill/>
        </p:spPr>
        <p:txBody>
          <a:bodyPr wrap="square" rtlCol="0">
            <a:spAutoFit/>
          </a:bodyPr>
          <a:lstStyle/>
          <a:p>
            <a:r>
              <a:rPr lang="zh-CN" altLang="en-US" sz="3200" b="1" dirty="0" smtClean="0">
                <a:solidFill>
                  <a:srgbClr val="FF0000"/>
                </a:solidFill>
                <a:latin typeface="黑体" pitchFamily="2" charset="-122"/>
                <a:ea typeface="黑体" pitchFamily="2" charset="-122"/>
              </a:rPr>
              <a:t>假设论证</a:t>
            </a:r>
            <a:r>
              <a:rPr lang="zh-CN" altLang="en-US" sz="3200" b="1" dirty="0" smtClean="0">
                <a:latin typeface="黑体" pitchFamily="2" charset="-122"/>
                <a:ea typeface="黑体" pitchFamily="2" charset="-122"/>
              </a:rPr>
              <a:t>：假设论证法就是针对着上面所举的事，从反面进行假设，进而推论论据的真实性、可靠性，从而有力地论证中心论点。</a:t>
            </a:r>
            <a:endParaRPr lang="en-US" altLang="zh-CN" sz="3200" b="1" dirty="0" smtClean="0">
              <a:latin typeface="黑体" pitchFamily="2" charset="-122"/>
              <a:ea typeface="黑体" pitchFamily="2" charset="-122"/>
            </a:endParaRPr>
          </a:p>
          <a:p>
            <a:r>
              <a:rPr lang="zh-CN" altLang="en-US" sz="3200" b="1" dirty="0" smtClean="0">
                <a:solidFill>
                  <a:srgbClr val="FF0000"/>
                </a:solidFill>
                <a:latin typeface="黑体" pitchFamily="2" charset="-122"/>
                <a:ea typeface="黑体" pitchFamily="2" charset="-122"/>
              </a:rPr>
              <a:t>归谬法</a:t>
            </a:r>
            <a:r>
              <a:rPr lang="zh-CN" altLang="en-US" sz="3200" b="1" dirty="0" smtClean="0">
                <a:latin typeface="黑体" pitchFamily="2" charset="-122"/>
                <a:ea typeface="黑体" pitchFamily="2" charset="-122"/>
              </a:rPr>
              <a:t>──首先假设</a:t>
            </a:r>
            <a:r>
              <a:rPr lang="zh-CN" altLang="en-US" sz="3200" b="1" dirty="0" smtClean="0">
                <a:solidFill>
                  <a:srgbClr val="FF0000"/>
                </a:solidFill>
                <a:latin typeface="黑体" pitchFamily="2" charset="-122"/>
                <a:ea typeface="黑体" pitchFamily="2" charset="-122"/>
              </a:rPr>
              <a:t>对方的论点</a:t>
            </a:r>
            <a:r>
              <a:rPr lang="zh-CN" altLang="en-US" sz="3200" b="1" dirty="0" smtClean="0">
                <a:latin typeface="黑体" pitchFamily="2" charset="-122"/>
                <a:ea typeface="黑体" pitchFamily="2" charset="-122"/>
              </a:rPr>
              <a:t>是正确的，然后从这一论点中加以引申、推论，从而得出极其荒谬可笑的结论来，以驳倒对方论点的一种论证方法。</a:t>
            </a:r>
            <a:endParaRPr lang="en-US" altLang="zh-CN" sz="3200" b="1" dirty="0" smtClean="0">
              <a:latin typeface="黑体" pitchFamily="2" charset="-122"/>
              <a:ea typeface="黑体" pitchFamily="2" charset="-122"/>
            </a:endParaRPr>
          </a:p>
          <a:p>
            <a:r>
              <a:rPr lang="zh-CN" altLang="en-US" sz="3200" b="1" dirty="0" smtClean="0">
                <a:latin typeface="黑体" pitchFamily="2" charset="-122"/>
                <a:ea typeface="黑体" pitchFamily="2" charset="-122"/>
              </a:rPr>
              <a:t>归纳论证   也就叫“事实论证”。它是用列举具体事例来论证一般结论的方法。</a:t>
            </a:r>
            <a:endParaRPr lang="en-US" altLang="zh-CN" sz="3200" b="1" dirty="0" smtClean="0">
              <a:latin typeface="黑体" pitchFamily="2" charset="-122"/>
              <a:ea typeface="黑体" pitchFamily="2" charset="-122"/>
            </a:endParaRPr>
          </a:p>
          <a:p>
            <a:r>
              <a:rPr lang="zh-CN" altLang="en-US" sz="3200" b="1" dirty="0" smtClean="0">
                <a:latin typeface="黑体" pitchFamily="2" charset="-122"/>
                <a:ea typeface="黑体" pitchFamily="2" charset="-122"/>
              </a:rPr>
              <a:t>演绎论证   也叫“理论论证”，它是根据一般原理或结论来论证个别事例的方法，即用普遍性的论据来证明特殊性的论点。</a:t>
            </a:r>
            <a:endParaRPr lang="en-US" altLang="zh-CN" sz="3200" b="1" dirty="0" smtClean="0">
              <a:latin typeface="黑体" pitchFamily="2" charset="-122"/>
              <a:ea typeface="黑体" pitchFamily="2" charset="-122"/>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内容占位符 -2147482624"/>
          <p:cNvPicPr>
            <a:picLocks noChangeAspect="1"/>
          </p:cNvPicPr>
          <p:nvPr/>
        </p:nvPicPr>
        <p:blipFill>
          <a:blip r:embed="rId2" cstate="print"/>
          <a:stretch>
            <a:fillRect/>
          </a:stretch>
        </p:blipFill>
        <p:spPr>
          <a:xfrm>
            <a:off x="-468560" y="332656"/>
            <a:ext cx="9486012" cy="5349255"/>
          </a:xfrm>
          <a:prstGeom prst="rect">
            <a:avLst/>
          </a:prstGeom>
          <a:ln/>
        </p:spPr>
      </p:pic>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4" name="Text Box 4"/>
          <p:cNvSpPr txBox="1">
            <a:spLocks noChangeArrowheads="1"/>
          </p:cNvSpPr>
          <p:nvPr/>
        </p:nvSpPr>
        <p:spPr bwMode="auto">
          <a:xfrm>
            <a:off x="250254" y="1986632"/>
            <a:ext cx="3889375" cy="579438"/>
          </a:xfrm>
          <a:prstGeom prst="rect">
            <a:avLst/>
          </a:prstGeom>
          <a:noFill/>
          <a:ln w="9525">
            <a:noFill/>
            <a:miter lim="800000"/>
            <a:headEnd/>
            <a:tailEnd/>
          </a:ln>
          <a:effectLst/>
        </p:spPr>
        <p:txBody>
          <a:bodyPr>
            <a:spAutoFit/>
          </a:bodyPr>
          <a:lstStyle/>
          <a:p>
            <a:pPr>
              <a:spcBef>
                <a:spcPct val="50000"/>
              </a:spcBef>
            </a:pPr>
            <a:r>
              <a:rPr lang="zh-CN" altLang="en-US" sz="3200" b="1" dirty="0"/>
              <a:t>分析论据的几种方法</a:t>
            </a:r>
          </a:p>
        </p:txBody>
      </p:sp>
      <p:sp>
        <p:nvSpPr>
          <p:cNvPr id="107525" name="Text Box 5"/>
          <p:cNvSpPr txBox="1">
            <a:spLocks noChangeArrowheads="1"/>
          </p:cNvSpPr>
          <p:nvPr/>
        </p:nvSpPr>
        <p:spPr bwMode="auto">
          <a:xfrm>
            <a:off x="4499992" y="908720"/>
            <a:ext cx="3311525" cy="641350"/>
          </a:xfrm>
          <a:prstGeom prst="rect">
            <a:avLst/>
          </a:prstGeom>
          <a:noFill/>
          <a:ln w="9525">
            <a:noFill/>
            <a:miter lim="800000"/>
            <a:headEnd/>
            <a:tailEnd/>
          </a:ln>
          <a:effectLst/>
        </p:spPr>
        <p:txBody>
          <a:bodyPr>
            <a:spAutoFit/>
          </a:bodyPr>
          <a:lstStyle/>
          <a:p>
            <a:pPr>
              <a:spcBef>
                <a:spcPct val="50000"/>
              </a:spcBef>
            </a:pPr>
            <a:r>
              <a:rPr lang="en-US" altLang="zh-CN" sz="3600" b="1">
                <a:solidFill>
                  <a:srgbClr val="FF0000"/>
                </a:solidFill>
              </a:rPr>
              <a:t>1</a:t>
            </a:r>
            <a:r>
              <a:rPr lang="zh-CN" altLang="en-US" sz="3600" b="1">
                <a:solidFill>
                  <a:srgbClr val="FF0000"/>
                </a:solidFill>
              </a:rPr>
              <a:t>、探因分析法</a:t>
            </a:r>
            <a:endParaRPr lang="zh-CN" altLang="en-US" sz="3600"/>
          </a:p>
        </p:txBody>
      </p:sp>
      <p:sp>
        <p:nvSpPr>
          <p:cNvPr id="107526" name="Text Box 6"/>
          <p:cNvSpPr txBox="1">
            <a:spLocks noChangeArrowheads="1"/>
          </p:cNvSpPr>
          <p:nvPr/>
        </p:nvSpPr>
        <p:spPr bwMode="auto">
          <a:xfrm>
            <a:off x="4355529" y="2205707"/>
            <a:ext cx="3744913" cy="366713"/>
          </a:xfrm>
          <a:prstGeom prst="rect">
            <a:avLst/>
          </a:prstGeom>
          <a:noFill/>
          <a:ln w="9525">
            <a:noFill/>
            <a:miter lim="800000"/>
            <a:headEnd/>
            <a:tailEnd/>
          </a:ln>
          <a:effectLst/>
        </p:spPr>
        <p:txBody>
          <a:bodyPr>
            <a:spAutoFit/>
          </a:bodyPr>
          <a:lstStyle/>
          <a:p>
            <a:pPr>
              <a:spcBef>
                <a:spcPct val="50000"/>
              </a:spcBef>
            </a:pPr>
            <a:endParaRPr lang="zh-CN" altLang="zh-CN"/>
          </a:p>
        </p:txBody>
      </p:sp>
      <p:sp>
        <p:nvSpPr>
          <p:cNvPr id="107527" name="Text Box 7"/>
          <p:cNvSpPr txBox="1">
            <a:spLocks noChangeArrowheads="1"/>
          </p:cNvSpPr>
          <p:nvPr/>
        </p:nvSpPr>
        <p:spPr bwMode="auto">
          <a:xfrm>
            <a:off x="4571429" y="1635795"/>
            <a:ext cx="3384550" cy="641350"/>
          </a:xfrm>
          <a:prstGeom prst="rect">
            <a:avLst/>
          </a:prstGeom>
          <a:noFill/>
          <a:ln w="9525">
            <a:noFill/>
            <a:miter lim="800000"/>
            <a:headEnd/>
            <a:tailEnd/>
          </a:ln>
          <a:effectLst/>
        </p:spPr>
        <p:txBody>
          <a:bodyPr>
            <a:spAutoFit/>
          </a:bodyPr>
          <a:lstStyle/>
          <a:p>
            <a:pPr>
              <a:spcBef>
                <a:spcPct val="50000"/>
              </a:spcBef>
            </a:pPr>
            <a:r>
              <a:rPr lang="en-US" altLang="zh-CN" sz="3600" b="1">
                <a:solidFill>
                  <a:srgbClr val="FF0000"/>
                </a:solidFill>
              </a:rPr>
              <a:t>2</a:t>
            </a:r>
            <a:r>
              <a:rPr lang="zh-CN" altLang="en-US" sz="3600" b="1">
                <a:solidFill>
                  <a:srgbClr val="FF0000"/>
                </a:solidFill>
              </a:rPr>
              <a:t>、例后评析法</a:t>
            </a:r>
          </a:p>
        </p:txBody>
      </p:sp>
      <p:sp>
        <p:nvSpPr>
          <p:cNvPr id="107528" name="Text Box 8"/>
          <p:cNvSpPr txBox="1">
            <a:spLocks noChangeArrowheads="1"/>
          </p:cNvSpPr>
          <p:nvPr/>
        </p:nvSpPr>
        <p:spPr bwMode="auto">
          <a:xfrm>
            <a:off x="4571429" y="2421607"/>
            <a:ext cx="3671888" cy="641350"/>
          </a:xfrm>
          <a:prstGeom prst="rect">
            <a:avLst/>
          </a:prstGeom>
          <a:noFill/>
          <a:ln w="9525">
            <a:noFill/>
            <a:miter lim="800000"/>
            <a:headEnd/>
            <a:tailEnd/>
          </a:ln>
          <a:effectLst/>
        </p:spPr>
        <p:txBody>
          <a:bodyPr>
            <a:spAutoFit/>
          </a:bodyPr>
          <a:lstStyle/>
          <a:p>
            <a:pPr>
              <a:spcBef>
                <a:spcPct val="50000"/>
              </a:spcBef>
            </a:pPr>
            <a:r>
              <a:rPr lang="en-US" altLang="zh-CN" sz="3600" b="1">
                <a:solidFill>
                  <a:srgbClr val="FF0000"/>
                </a:solidFill>
              </a:rPr>
              <a:t>3</a:t>
            </a:r>
            <a:r>
              <a:rPr lang="zh-CN" altLang="en-US" sz="3600" b="1">
                <a:solidFill>
                  <a:srgbClr val="FF0000"/>
                </a:solidFill>
              </a:rPr>
              <a:t>、正反对比法</a:t>
            </a:r>
            <a:endParaRPr lang="zh-CN" altLang="en-US" sz="2800"/>
          </a:p>
        </p:txBody>
      </p:sp>
      <p:sp>
        <p:nvSpPr>
          <p:cNvPr id="107529" name="AutoShape 9"/>
          <p:cNvSpPr>
            <a:spLocks/>
          </p:cNvSpPr>
          <p:nvPr/>
        </p:nvSpPr>
        <p:spPr bwMode="auto">
          <a:xfrm>
            <a:off x="4211067" y="1053182"/>
            <a:ext cx="215900" cy="2520950"/>
          </a:xfrm>
          <a:prstGeom prst="leftBrace">
            <a:avLst>
              <a:gd name="adj1" fmla="val 97304"/>
              <a:gd name="adj2" fmla="val 50000"/>
            </a:avLst>
          </a:prstGeom>
          <a:noFill/>
          <a:ln w="9525">
            <a:solidFill>
              <a:schemeClr val="tx1"/>
            </a:solidFill>
            <a:round/>
            <a:headEnd/>
            <a:tailEnd/>
          </a:ln>
          <a:effectLst/>
        </p:spPr>
        <p:txBody>
          <a:bodyPr wrap="none" anchor="ctr"/>
          <a:lstStyle/>
          <a:p>
            <a:endParaRPr lang="zh-CN" altLang="en-US"/>
          </a:p>
        </p:txBody>
      </p:sp>
      <p:sp>
        <p:nvSpPr>
          <p:cNvPr id="107530" name="Text Box 10"/>
          <p:cNvSpPr txBox="1">
            <a:spLocks noChangeArrowheads="1"/>
          </p:cNvSpPr>
          <p:nvPr/>
        </p:nvSpPr>
        <p:spPr bwMode="auto">
          <a:xfrm>
            <a:off x="1" y="4365625"/>
            <a:ext cx="9144000" cy="954107"/>
          </a:xfrm>
          <a:prstGeom prst="rect">
            <a:avLst/>
          </a:prstGeom>
          <a:noFill/>
          <a:ln w="9525">
            <a:noFill/>
            <a:miter lim="800000"/>
            <a:headEnd/>
            <a:tailEnd/>
          </a:ln>
          <a:effectLst/>
        </p:spPr>
        <p:txBody>
          <a:bodyPr wrap="square">
            <a:spAutoFit/>
          </a:bodyPr>
          <a:lstStyle/>
          <a:p>
            <a:r>
              <a:rPr lang="zh-CN" altLang="en-US" sz="2800" b="1" dirty="0" smtClean="0">
                <a:solidFill>
                  <a:srgbClr val="FF0000"/>
                </a:solidFill>
                <a:ea typeface="隶书" pitchFamily="49" charset="-122"/>
              </a:rPr>
              <a:t>无</a:t>
            </a:r>
            <a:r>
              <a:rPr lang="zh-CN" altLang="en-US" sz="2800" b="1" dirty="0">
                <a:solidFill>
                  <a:srgbClr val="FF0000"/>
                </a:solidFill>
                <a:ea typeface="隶书" pitchFamily="49" charset="-122"/>
              </a:rPr>
              <a:t>论使用哪一种方法都要紧扣论点（分论点），且不能脱离材料。</a:t>
            </a:r>
            <a:endParaRPr lang="zh-CN" altLang="en-US" sz="2800" b="1" dirty="0">
              <a:solidFill>
                <a:srgbClr val="FF0000"/>
              </a:solidFill>
              <a:ea typeface="华文行楷" pitchFamily="2" charset="-122"/>
            </a:endParaRPr>
          </a:p>
        </p:txBody>
      </p:sp>
      <p:sp>
        <p:nvSpPr>
          <p:cNvPr id="107531" name="Text Box 11"/>
          <p:cNvSpPr txBox="1">
            <a:spLocks noChangeArrowheads="1"/>
          </p:cNvSpPr>
          <p:nvPr/>
        </p:nvSpPr>
        <p:spPr bwMode="auto">
          <a:xfrm>
            <a:off x="4571429" y="3148682"/>
            <a:ext cx="3671888" cy="641350"/>
          </a:xfrm>
          <a:prstGeom prst="rect">
            <a:avLst/>
          </a:prstGeom>
          <a:noFill/>
          <a:ln w="9525">
            <a:noFill/>
            <a:miter lim="800000"/>
            <a:headEnd/>
            <a:tailEnd/>
          </a:ln>
          <a:effectLst/>
        </p:spPr>
        <p:txBody>
          <a:bodyPr>
            <a:spAutoFit/>
          </a:bodyPr>
          <a:lstStyle/>
          <a:p>
            <a:pPr>
              <a:spcBef>
                <a:spcPct val="50000"/>
              </a:spcBef>
            </a:pPr>
            <a:r>
              <a:rPr lang="en-US" altLang="zh-CN" sz="3600" b="1">
                <a:solidFill>
                  <a:srgbClr val="FF0000"/>
                </a:solidFill>
              </a:rPr>
              <a:t>4</a:t>
            </a:r>
            <a:r>
              <a:rPr lang="zh-CN" altLang="en-US" sz="3600" b="1">
                <a:solidFill>
                  <a:srgbClr val="FF0000"/>
                </a:solidFill>
              </a:rPr>
              <a:t>、假设推断法</a:t>
            </a:r>
            <a:endParaRPr lang="zh-CN" altLang="en-US" sz="2800"/>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Text Box 2"/>
          <p:cNvSpPr txBox="1">
            <a:spLocks noChangeArrowheads="1"/>
          </p:cNvSpPr>
          <p:nvPr/>
        </p:nvSpPr>
        <p:spPr bwMode="auto">
          <a:xfrm>
            <a:off x="250825" y="981075"/>
            <a:ext cx="8748713" cy="2041525"/>
          </a:xfrm>
          <a:prstGeom prst="rect">
            <a:avLst/>
          </a:prstGeom>
          <a:noFill/>
          <a:ln w="9525">
            <a:noFill/>
            <a:miter lim="800000"/>
            <a:headEnd/>
            <a:tailEnd/>
          </a:ln>
          <a:effectLst/>
        </p:spPr>
        <p:txBody>
          <a:bodyPr>
            <a:spAutoFit/>
          </a:bodyPr>
          <a:lstStyle/>
          <a:p>
            <a:pPr>
              <a:spcBef>
                <a:spcPct val="50000"/>
              </a:spcBef>
            </a:pPr>
            <a:r>
              <a:rPr lang="en-US" altLang="zh-CN" sz="3200">
                <a:ea typeface="黑体" pitchFamily="2" charset="-122"/>
              </a:rPr>
              <a:t> </a:t>
            </a:r>
            <a:r>
              <a:rPr lang="zh-CN" altLang="en-US" sz="3200">
                <a:ea typeface="黑体" pitchFamily="2" charset="-122"/>
              </a:rPr>
              <a:t>论点：青春之路多艰难</a:t>
            </a:r>
          </a:p>
          <a:p>
            <a:pPr>
              <a:spcBef>
                <a:spcPct val="50000"/>
              </a:spcBef>
            </a:pPr>
            <a:r>
              <a:rPr lang="zh-CN" altLang="en-US" sz="3200">
                <a:ea typeface="黑体" pitchFamily="2" charset="-122"/>
              </a:rPr>
              <a:t>   </a:t>
            </a:r>
            <a:r>
              <a:rPr lang="zh-CN" altLang="en-US" sz="2400">
                <a:ea typeface="黑体" pitchFamily="2" charset="-122"/>
              </a:rPr>
              <a:t>事例：海明威在</a:t>
            </a:r>
            <a:r>
              <a:rPr lang="en-US" altLang="zh-CN" sz="2400">
                <a:ea typeface="黑体" pitchFamily="2" charset="-122"/>
              </a:rPr>
              <a:t>《</a:t>
            </a:r>
            <a:r>
              <a:rPr lang="zh-CN" altLang="en-US" sz="2400">
                <a:ea typeface="黑体" pitchFamily="2" charset="-122"/>
              </a:rPr>
              <a:t>老人与海</a:t>
            </a:r>
            <a:r>
              <a:rPr lang="en-US" altLang="zh-CN" sz="2400">
                <a:ea typeface="黑体" pitchFamily="2" charset="-122"/>
              </a:rPr>
              <a:t>》</a:t>
            </a:r>
            <a:r>
              <a:rPr lang="zh-CN" altLang="en-US" sz="2400">
                <a:ea typeface="黑体" pitchFamily="2" charset="-122"/>
              </a:rPr>
              <a:t>中塑造了一个硬汉形象</a:t>
            </a:r>
            <a:r>
              <a:rPr lang="en-US" altLang="zh-CN" sz="2400">
                <a:ea typeface="黑体" pitchFamily="2" charset="-122"/>
              </a:rPr>
              <a:t>——</a:t>
            </a:r>
            <a:r>
              <a:rPr lang="zh-CN" altLang="en-US" sz="2400">
                <a:ea typeface="黑体" pitchFamily="2" charset="-122"/>
              </a:rPr>
              <a:t>桑地亚哥。</a:t>
            </a:r>
            <a:r>
              <a:rPr lang="en-US" altLang="zh-CN" sz="2400">
                <a:ea typeface="黑体" pitchFamily="2" charset="-122"/>
              </a:rPr>
              <a:t>48</a:t>
            </a:r>
            <a:r>
              <a:rPr lang="zh-CN" altLang="en-US" sz="2400">
                <a:ea typeface="黑体" pitchFamily="2" charset="-122"/>
              </a:rPr>
              <a:t>天没捕到鱼，当捕到一条比自己小舟还大的马列林鱼时，又遭到鲨鱼的围攻，结果只剩下鱼的骨架。</a:t>
            </a:r>
          </a:p>
        </p:txBody>
      </p:sp>
      <p:sp>
        <p:nvSpPr>
          <p:cNvPr id="36867" name="Text Box 3"/>
          <p:cNvSpPr txBox="1">
            <a:spLocks noChangeArrowheads="1"/>
          </p:cNvSpPr>
          <p:nvPr/>
        </p:nvSpPr>
        <p:spPr bwMode="auto">
          <a:xfrm>
            <a:off x="251520" y="3212976"/>
            <a:ext cx="8642350" cy="2227263"/>
          </a:xfrm>
          <a:prstGeom prst="rect">
            <a:avLst/>
          </a:prstGeom>
          <a:noFill/>
          <a:ln w="9525">
            <a:noFill/>
            <a:miter lim="800000"/>
            <a:headEnd/>
            <a:tailEnd/>
          </a:ln>
          <a:effectLst/>
        </p:spPr>
        <p:txBody>
          <a:bodyPr>
            <a:spAutoFit/>
          </a:bodyPr>
          <a:lstStyle/>
          <a:p>
            <a:r>
              <a:rPr lang="zh-CN" altLang="en-US" sz="2800" b="1" dirty="0">
                <a:solidFill>
                  <a:srgbClr val="FF0000"/>
                </a:solidFill>
              </a:rPr>
              <a:t>论证：</a:t>
            </a:r>
            <a:r>
              <a:rPr lang="zh-CN" altLang="en-US" sz="2800" b="1" dirty="0">
                <a:solidFill>
                  <a:srgbClr val="240597"/>
                </a:solidFill>
              </a:rPr>
              <a:t>青春之舟难免遇到鲨鱼，但我们也一样可以喊出“人，不是生来就被击败的”的豪言。</a:t>
            </a:r>
            <a:r>
              <a:rPr lang="zh-CN" altLang="en-US" sz="2800" b="1" dirty="0">
                <a:solidFill>
                  <a:srgbClr val="FF0000"/>
                </a:solidFill>
              </a:rPr>
              <a:t>的确，生活中不可能总是艳阳高照，青春之多艰，但我们也会自己拨开阴霾，踏平坎坷。（结论）</a:t>
            </a:r>
          </a:p>
          <a:p>
            <a:r>
              <a:rPr lang="zh-CN" altLang="en-US" sz="2800" b="1" dirty="0">
                <a:solidFill>
                  <a:srgbClr val="FF0000"/>
                </a:solidFill>
              </a:rPr>
              <a:t>                                </a:t>
            </a:r>
          </a:p>
        </p:txBody>
      </p:sp>
      <p:sp>
        <p:nvSpPr>
          <p:cNvPr id="36868" name="Text Box 4"/>
          <p:cNvSpPr txBox="1">
            <a:spLocks noChangeArrowheads="1"/>
          </p:cNvSpPr>
          <p:nvPr/>
        </p:nvSpPr>
        <p:spPr bwMode="auto">
          <a:xfrm>
            <a:off x="395288" y="260350"/>
            <a:ext cx="8569325" cy="519113"/>
          </a:xfrm>
          <a:prstGeom prst="rect">
            <a:avLst/>
          </a:prstGeom>
          <a:noFill/>
          <a:ln w="9525">
            <a:noFill/>
            <a:miter lim="800000"/>
            <a:headEnd/>
            <a:tailEnd/>
          </a:ln>
          <a:effectLst/>
        </p:spPr>
        <p:txBody>
          <a:bodyPr>
            <a:spAutoFit/>
          </a:bodyPr>
          <a:lstStyle/>
          <a:p>
            <a:pPr>
              <a:spcBef>
                <a:spcPct val="50000"/>
              </a:spcBef>
            </a:pPr>
            <a:r>
              <a:rPr lang="zh-CN" altLang="en-US" sz="2800" b="1">
                <a:solidFill>
                  <a:srgbClr val="FF0000"/>
                </a:solidFill>
              </a:rPr>
              <a:t>一、例后评析法：对论据内容进行评价</a:t>
            </a:r>
            <a:endParaRPr lang="zh-CN" altLang="en-US" sz="2800" b="1"/>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6866"/>
                                        </p:tgtEl>
                                        <p:attrNameLst>
                                          <p:attrName>style.visibility</p:attrName>
                                        </p:attrNameLst>
                                      </p:cBhvr>
                                      <p:to>
                                        <p:strVal val="visible"/>
                                      </p:to>
                                    </p:set>
                                    <p:anim calcmode="lin" valueType="num">
                                      <p:cBhvr additive="base">
                                        <p:cTn id="7" dur="500" fill="hold"/>
                                        <p:tgtEl>
                                          <p:spTgt spid="36866"/>
                                        </p:tgtEl>
                                        <p:attrNameLst>
                                          <p:attrName>ppt_x</p:attrName>
                                        </p:attrNameLst>
                                      </p:cBhvr>
                                      <p:tavLst>
                                        <p:tav tm="0">
                                          <p:val>
                                            <p:strVal val="#ppt_x"/>
                                          </p:val>
                                        </p:tav>
                                        <p:tav tm="100000">
                                          <p:val>
                                            <p:strVal val="#ppt_x"/>
                                          </p:val>
                                        </p:tav>
                                      </p:tavLst>
                                    </p:anim>
                                    <p:anim calcmode="lin" valueType="num">
                                      <p:cBhvr additive="base">
                                        <p:cTn id="8" dur="500" fill="hold"/>
                                        <p:tgtEl>
                                          <p:spTgt spid="3686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6867"/>
                                        </p:tgtEl>
                                        <p:attrNameLst>
                                          <p:attrName>style.visibility</p:attrName>
                                        </p:attrNameLst>
                                      </p:cBhvr>
                                      <p:to>
                                        <p:strVal val="visible"/>
                                      </p:to>
                                    </p:set>
                                    <p:anim calcmode="lin" valueType="num">
                                      <p:cBhvr additive="base">
                                        <p:cTn id="13" dur="500" fill="hold"/>
                                        <p:tgtEl>
                                          <p:spTgt spid="36867"/>
                                        </p:tgtEl>
                                        <p:attrNameLst>
                                          <p:attrName>ppt_x</p:attrName>
                                        </p:attrNameLst>
                                      </p:cBhvr>
                                      <p:tavLst>
                                        <p:tav tm="0">
                                          <p:val>
                                            <p:strVal val="#ppt_x"/>
                                          </p:val>
                                        </p:tav>
                                        <p:tav tm="100000">
                                          <p:val>
                                            <p:strVal val="#ppt_x"/>
                                          </p:val>
                                        </p:tav>
                                      </p:tavLst>
                                    </p:anim>
                                    <p:anim calcmode="lin" valueType="num">
                                      <p:cBhvr additive="base">
                                        <p:cTn id="14" dur="500" fill="hold"/>
                                        <p:tgtEl>
                                          <p:spTgt spid="36867"/>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6868"/>
                                        </p:tgtEl>
                                        <p:attrNameLst>
                                          <p:attrName>style.visibility</p:attrName>
                                        </p:attrNameLst>
                                      </p:cBhvr>
                                      <p:to>
                                        <p:strVal val="visible"/>
                                      </p:to>
                                    </p:set>
                                    <p:anim calcmode="lin" valueType="num">
                                      <p:cBhvr additive="base">
                                        <p:cTn id="19" dur="500" fill="hold"/>
                                        <p:tgtEl>
                                          <p:spTgt spid="36868"/>
                                        </p:tgtEl>
                                        <p:attrNameLst>
                                          <p:attrName>ppt_x</p:attrName>
                                        </p:attrNameLst>
                                      </p:cBhvr>
                                      <p:tavLst>
                                        <p:tav tm="0">
                                          <p:val>
                                            <p:strVal val="#ppt_x"/>
                                          </p:val>
                                        </p:tav>
                                        <p:tav tm="100000">
                                          <p:val>
                                            <p:strVal val="#ppt_x"/>
                                          </p:val>
                                        </p:tav>
                                      </p:tavLst>
                                    </p:anim>
                                    <p:anim calcmode="lin" valueType="num">
                                      <p:cBhvr additive="base">
                                        <p:cTn id="20" dur="500" fill="hold"/>
                                        <p:tgtEl>
                                          <p:spTgt spid="3686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866" grpId="0"/>
      <p:bldP spid="36867" grpId="0"/>
      <p:bldP spid="36868"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Text Box 1026"/>
          <p:cNvSpPr txBox="1">
            <a:spLocks noChangeArrowheads="1"/>
          </p:cNvSpPr>
          <p:nvPr/>
        </p:nvSpPr>
        <p:spPr bwMode="auto">
          <a:xfrm>
            <a:off x="304800" y="0"/>
            <a:ext cx="7239000" cy="579438"/>
          </a:xfrm>
          <a:prstGeom prst="rect">
            <a:avLst/>
          </a:prstGeom>
          <a:noFill/>
          <a:ln w="9525">
            <a:noFill/>
            <a:miter lim="800000"/>
            <a:headEnd/>
            <a:tailEnd/>
          </a:ln>
          <a:effectLst/>
        </p:spPr>
        <p:txBody>
          <a:bodyPr>
            <a:spAutoFit/>
          </a:bodyPr>
          <a:lstStyle/>
          <a:p>
            <a:pPr algn="ctr">
              <a:spcBef>
                <a:spcPct val="50000"/>
              </a:spcBef>
            </a:pPr>
            <a:endParaRPr lang="zh-CN" altLang="zh-CN" sz="3200" b="1"/>
          </a:p>
        </p:txBody>
      </p:sp>
      <p:sp>
        <p:nvSpPr>
          <p:cNvPr id="35843" name="Text Box 1027"/>
          <p:cNvSpPr txBox="1">
            <a:spLocks noChangeArrowheads="1"/>
          </p:cNvSpPr>
          <p:nvPr/>
        </p:nvSpPr>
        <p:spPr bwMode="auto">
          <a:xfrm>
            <a:off x="0" y="1412776"/>
            <a:ext cx="8991600" cy="2255838"/>
          </a:xfrm>
          <a:prstGeom prst="rect">
            <a:avLst/>
          </a:prstGeom>
          <a:noFill/>
          <a:ln w="9525">
            <a:noFill/>
            <a:miter lim="800000"/>
            <a:headEnd/>
            <a:tailEnd/>
          </a:ln>
          <a:effectLst/>
        </p:spPr>
        <p:txBody>
          <a:bodyPr>
            <a:spAutoFit/>
          </a:bodyPr>
          <a:lstStyle/>
          <a:p>
            <a:pPr>
              <a:spcBef>
                <a:spcPct val="50000"/>
              </a:spcBef>
            </a:pPr>
            <a:r>
              <a:rPr lang="zh-CN" altLang="en-US" sz="2800" dirty="0">
                <a:ea typeface="黑体" pitchFamily="2" charset="-122"/>
              </a:rPr>
              <a:t>论点：让孩子独立翱翔</a:t>
            </a:r>
          </a:p>
          <a:p>
            <a:pPr>
              <a:spcBef>
                <a:spcPct val="50000"/>
              </a:spcBef>
            </a:pPr>
            <a:r>
              <a:rPr lang="zh-CN" altLang="en-US" sz="2800" dirty="0">
                <a:ea typeface="黑体" pitchFamily="2" charset="-122"/>
              </a:rPr>
              <a:t>事例：</a:t>
            </a:r>
            <a:r>
              <a:rPr lang="zh-CN" altLang="en-US" sz="2400" dirty="0">
                <a:ea typeface="黑体" pitchFamily="2" charset="-122"/>
              </a:rPr>
              <a:t>改革开放以来，随着我国物质条件的极大丰富，我们的小皇帝、小公主们越发的养优处尊。物质条件的改善并没有带来人文素质的提高，中日两国少儿夏令营活动中，中国少年的种种孱弱行为，无不给了我们深刻的教训。</a:t>
            </a:r>
          </a:p>
        </p:txBody>
      </p:sp>
      <p:sp>
        <p:nvSpPr>
          <p:cNvPr id="35844" name="Text Box 1028"/>
          <p:cNvSpPr txBox="1">
            <a:spLocks noChangeArrowheads="1"/>
          </p:cNvSpPr>
          <p:nvPr/>
        </p:nvSpPr>
        <p:spPr bwMode="auto">
          <a:xfrm>
            <a:off x="0" y="3861048"/>
            <a:ext cx="9144000" cy="2227262"/>
          </a:xfrm>
          <a:prstGeom prst="rect">
            <a:avLst/>
          </a:prstGeom>
          <a:noFill/>
          <a:ln w="9525">
            <a:noFill/>
            <a:miter lim="800000"/>
            <a:headEnd/>
            <a:tailEnd/>
          </a:ln>
          <a:effectLst/>
        </p:spPr>
        <p:txBody>
          <a:bodyPr>
            <a:spAutoFit/>
          </a:bodyPr>
          <a:lstStyle/>
          <a:p>
            <a:r>
              <a:rPr lang="zh-CN" altLang="en-US" sz="2800" b="1" dirty="0">
                <a:solidFill>
                  <a:srgbClr val="FF0000"/>
                </a:solidFill>
              </a:rPr>
              <a:t>论证：</a:t>
            </a:r>
            <a:r>
              <a:rPr lang="zh-CN" altLang="en-US" sz="2800" b="1" dirty="0">
                <a:solidFill>
                  <a:srgbClr val="240597"/>
                </a:solidFill>
              </a:rPr>
              <a:t>我们家长惟恐向孩子们表达爱心不足，爱心如潮，给孩子们报补习班，学钢琴学舞蹈，参加奥林匹克各种学科大赛等等，已经使我们的青少年不堪重负。</a:t>
            </a:r>
            <a:r>
              <a:rPr lang="zh-CN" altLang="en-US" sz="2800" b="1" dirty="0">
                <a:solidFill>
                  <a:srgbClr val="FF0000"/>
                </a:solidFill>
              </a:rPr>
              <a:t>我们的学校和社会所呼吁的各种精英教育，多种因素混合在一起，试想我们的孩子以后还能脱离用爱心筑起的巢穴吗？（结论）</a:t>
            </a:r>
            <a:endParaRPr lang="zh-CN" altLang="en-US" sz="2400" b="1" dirty="0">
              <a:solidFill>
                <a:srgbClr val="FF0000"/>
              </a:solidFill>
            </a:endParaRPr>
          </a:p>
        </p:txBody>
      </p:sp>
      <p:sp>
        <p:nvSpPr>
          <p:cNvPr id="35846" name="Text Box 1030"/>
          <p:cNvSpPr txBox="1">
            <a:spLocks noChangeArrowheads="1"/>
          </p:cNvSpPr>
          <p:nvPr/>
        </p:nvSpPr>
        <p:spPr bwMode="auto">
          <a:xfrm>
            <a:off x="287338" y="0"/>
            <a:ext cx="8856662" cy="1373188"/>
          </a:xfrm>
          <a:prstGeom prst="rect">
            <a:avLst/>
          </a:prstGeom>
          <a:noFill/>
          <a:ln w="9525">
            <a:noFill/>
            <a:miter lim="800000"/>
            <a:headEnd/>
            <a:tailEnd/>
          </a:ln>
          <a:effectLst/>
        </p:spPr>
        <p:txBody>
          <a:bodyPr>
            <a:spAutoFit/>
          </a:bodyPr>
          <a:lstStyle/>
          <a:p>
            <a:r>
              <a:rPr lang="zh-CN" altLang="en-US" sz="2800" b="1" dirty="0">
                <a:solidFill>
                  <a:srgbClr val="FF0000"/>
                </a:solidFill>
              </a:rPr>
              <a:t>二、探因分析法</a:t>
            </a:r>
          </a:p>
          <a:p>
            <a:r>
              <a:rPr lang="zh-CN" altLang="en-US" sz="2800" b="1" dirty="0"/>
              <a:t>        就是对事例中的行为，沿着</a:t>
            </a:r>
            <a:r>
              <a:rPr lang="zh-CN" altLang="en-US" sz="2800" b="1" dirty="0">
                <a:solidFill>
                  <a:srgbClr val="FF0000"/>
                </a:solidFill>
              </a:rPr>
              <a:t>“为什么”</a:t>
            </a:r>
            <a:r>
              <a:rPr lang="zh-CN" altLang="en-US" sz="2800" b="1" dirty="0"/>
              <a:t>这条思路，探究其根源，发现其本质，使内容逐步深化。</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5843"/>
                                        </p:tgtEl>
                                        <p:attrNameLst>
                                          <p:attrName>style.visibility</p:attrName>
                                        </p:attrNameLst>
                                      </p:cBhvr>
                                      <p:to>
                                        <p:strVal val="visible"/>
                                      </p:to>
                                    </p:set>
                                    <p:anim calcmode="lin" valueType="num">
                                      <p:cBhvr additive="base">
                                        <p:cTn id="7" dur="500" fill="hold"/>
                                        <p:tgtEl>
                                          <p:spTgt spid="35843"/>
                                        </p:tgtEl>
                                        <p:attrNameLst>
                                          <p:attrName>ppt_x</p:attrName>
                                        </p:attrNameLst>
                                      </p:cBhvr>
                                      <p:tavLst>
                                        <p:tav tm="0">
                                          <p:val>
                                            <p:strVal val="#ppt_x"/>
                                          </p:val>
                                        </p:tav>
                                        <p:tav tm="100000">
                                          <p:val>
                                            <p:strVal val="#ppt_x"/>
                                          </p:val>
                                        </p:tav>
                                      </p:tavLst>
                                    </p:anim>
                                    <p:anim calcmode="lin" valueType="num">
                                      <p:cBhvr additive="base">
                                        <p:cTn id="8" dur="500" fill="hold"/>
                                        <p:tgtEl>
                                          <p:spTgt spid="3584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5844"/>
                                        </p:tgtEl>
                                        <p:attrNameLst>
                                          <p:attrName>style.visibility</p:attrName>
                                        </p:attrNameLst>
                                      </p:cBhvr>
                                      <p:to>
                                        <p:strVal val="visible"/>
                                      </p:to>
                                    </p:set>
                                    <p:anim calcmode="lin" valueType="num">
                                      <p:cBhvr additive="base">
                                        <p:cTn id="13" dur="500" fill="hold"/>
                                        <p:tgtEl>
                                          <p:spTgt spid="35844"/>
                                        </p:tgtEl>
                                        <p:attrNameLst>
                                          <p:attrName>ppt_x</p:attrName>
                                        </p:attrNameLst>
                                      </p:cBhvr>
                                      <p:tavLst>
                                        <p:tav tm="0">
                                          <p:val>
                                            <p:strVal val="#ppt_x"/>
                                          </p:val>
                                        </p:tav>
                                        <p:tav tm="100000">
                                          <p:val>
                                            <p:strVal val="#ppt_x"/>
                                          </p:val>
                                        </p:tav>
                                      </p:tavLst>
                                    </p:anim>
                                    <p:anim calcmode="lin" valueType="num">
                                      <p:cBhvr additive="base">
                                        <p:cTn id="14" dur="500" fill="hold"/>
                                        <p:tgtEl>
                                          <p:spTgt spid="3584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5846"/>
                                        </p:tgtEl>
                                        <p:attrNameLst>
                                          <p:attrName>style.visibility</p:attrName>
                                        </p:attrNameLst>
                                      </p:cBhvr>
                                      <p:to>
                                        <p:strVal val="visible"/>
                                      </p:to>
                                    </p:set>
                                    <p:anim calcmode="lin" valueType="num">
                                      <p:cBhvr additive="base">
                                        <p:cTn id="19" dur="500" fill="hold"/>
                                        <p:tgtEl>
                                          <p:spTgt spid="35846"/>
                                        </p:tgtEl>
                                        <p:attrNameLst>
                                          <p:attrName>ppt_x</p:attrName>
                                        </p:attrNameLst>
                                      </p:cBhvr>
                                      <p:tavLst>
                                        <p:tav tm="0">
                                          <p:val>
                                            <p:strVal val="#ppt_x"/>
                                          </p:val>
                                        </p:tav>
                                        <p:tav tm="100000">
                                          <p:val>
                                            <p:strVal val="#ppt_x"/>
                                          </p:val>
                                        </p:tav>
                                      </p:tavLst>
                                    </p:anim>
                                    <p:anim calcmode="lin" valueType="num">
                                      <p:cBhvr additive="base">
                                        <p:cTn id="20" dur="500" fill="hold"/>
                                        <p:tgtEl>
                                          <p:spTgt spid="3584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843" grpId="0"/>
      <p:bldP spid="35844" grpId="0"/>
      <p:bldP spid="35846"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80" name="Text Box 4"/>
          <p:cNvSpPr txBox="1">
            <a:spLocks noChangeArrowheads="1"/>
          </p:cNvSpPr>
          <p:nvPr/>
        </p:nvSpPr>
        <p:spPr bwMode="auto">
          <a:xfrm>
            <a:off x="395288" y="1268413"/>
            <a:ext cx="8748712" cy="579437"/>
          </a:xfrm>
          <a:prstGeom prst="rect">
            <a:avLst/>
          </a:prstGeom>
          <a:noFill/>
          <a:ln w="9525">
            <a:noFill/>
            <a:miter lim="800000"/>
            <a:headEnd/>
            <a:tailEnd/>
          </a:ln>
          <a:effectLst/>
        </p:spPr>
        <p:txBody>
          <a:bodyPr>
            <a:spAutoFit/>
          </a:bodyPr>
          <a:lstStyle/>
          <a:p>
            <a:pPr>
              <a:spcBef>
                <a:spcPct val="50000"/>
              </a:spcBef>
            </a:pPr>
            <a:r>
              <a:rPr lang="en-US" altLang="zh-CN" sz="3200">
                <a:ea typeface="黑体" pitchFamily="2" charset="-122"/>
              </a:rPr>
              <a:t>  </a:t>
            </a:r>
            <a:endParaRPr lang="en-US" altLang="zh-CN" sz="2400">
              <a:ea typeface="黑体" pitchFamily="2" charset="-122"/>
            </a:endParaRPr>
          </a:p>
        </p:txBody>
      </p:sp>
      <p:sp>
        <p:nvSpPr>
          <p:cNvPr id="101381" name="Text Box 5"/>
          <p:cNvSpPr txBox="1">
            <a:spLocks noChangeArrowheads="1"/>
          </p:cNvSpPr>
          <p:nvPr/>
        </p:nvSpPr>
        <p:spPr bwMode="auto">
          <a:xfrm>
            <a:off x="755650" y="260350"/>
            <a:ext cx="7704138" cy="519113"/>
          </a:xfrm>
          <a:prstGeom prst="rect">
            <a:avLst/>
          </a:prstGeom>
          <a:noFill/>
          <a:ln w="9525">
            <a:noFill/>
            <a:miter lim="800000"/>
            <a:headEnd/>
            <a:tailEnd/>
          </a:ln>
          <a:effectLst/>
        </p:spPr>
        <p:txBody>
          <a:bodyPr>
            <a:spAutoFit/>
          </a:bodyPr>
          <a:lstStyle/>
          <a:p>
            <a:pPr>
              <a:spcBef>
                <a:spcPct val="50000"/>
              </a:spcBef>
            </a:pPr>
            <a:r>
              <a:rPr lang="zh-CN" altLang="en-US" sz="2800" b="1">
                <a:solidFill>
                  <a:srgbClr val="FF0000"/>
                </a:solidFill>
              </a:rPr>
              <a:t>三、正反对比法：采取对比论证</a:t>
            </a:r>
            <a:endParaRPr lang="zh-CN" altLang="en-US" sz="2800" b="1"/>
          </a:p>
        </p:txBody>
      </p:sp>
      <p:sp>
        <p:nvSpPr>
          <p:cNvPr id="6" name="TextBox 5"/>
          <p:cNvSpPr txBox="1"/>
          <p:nvPr/>
        </p:nvSpPr>
        <p:spPr>
          <a:xfrm>
            <a:off x="0" y="908720"/>
            <a:ext cx="9144000" cy="4573560"/>
          </a:xfrm>
          <a:prstGeom prst="rect">
            <a:avLst/>
          </a:prstGeom>
          <a:noFill/>
        </p:spPr>
        <p:txBody>
          <a:bodyPr wrap="square" rtlCol="0">
            <a:spAutoFit/>
          </a:bodyPr>
          <a:lstStyle/>
          <a:p>
            <a:pPr>
              <a:spcBef>
                <a:spcPct val="50000"/>
              </a:spcBef>
              <a:buFontTx/>
              <a:buNone/>
            </a:pPr>
            <a:r>
              <a:rPr lang="en-US" altLang="zh-CN" dirty="0" smtClean="0"/>
              <a:t> </a:t>
            </a:r>
            <a:r>
              <a:rPr lang="zh-CN" altLang="en-US" sz="3200" b="1" dirty="0" smtClean="0"/>
              <a:t>论点：滴水之恩 涌泉相报</a:t>
            </a:r>
            <a:endParaRPr lang="zh-CN" altLang="en-US" sz="3200" b="1" dirty="0" smtClean="0">
              <a:solidFill>
                <a:srgbClr val="FF3300"/>
              </a:solidFill>
            </a:endParaRPr>
          </a:p>
          <a:p>
            <a:pPr>
              <a:lnSpc>
                <a:spcPct val="90000"/>
              </a:lnSpc>
              <a:buFontTx/>
              <a:buNone/>
            </a:pPr>
            <a:r>
              <a:rPr lang="zh-CN" altLang="en-US" sz="3200" b="1" dirty="0" smtClean="0">
                <a:solidFill>
                  <a:srgbClr val="FF3300"/>
                </a:solidFill>
              </a:rPr>
              <a:t>       孔子曰</a:t>
            </a:r>
            <a:r>
              <a:rPr lang="en-US" altLang="zh-CN" sz="3200" b="1" dirty="0" smtClean="0">
                <a:solidFill>
                  <a:srgbClr val="FF3300"/>
                </a:solidFill>
              </a:rPr>
              <a:t>:“</a:t>
            </a:r>
            <a:r>
              <a:rPr lang="zh-CN" altLang="en-US" sz="3200" b="1" dirty="0" smtClean="0">
                <a:solidFill>
                  <a:srgbClr val="FF3300"/>
                </a:solidFill>
              </a:rPr>
              <a:t>天予我身</a:t>
            </a:r>
            <a:r>
              <a:rPr lang="en-US" altLang="zh-CN" sz="3200" b="1" dirty="0" smtClean="0">
                <a:solidFill>
                  <a:srgbClr val="FF3300"/>
                </a:solidFill>
              </a:rPr>
              <a:t>,</a:t>
            </a:r>
            <a:r>
              <a:rPr lang="zh-CN" altLang="en-US" sz="3200" b="1" dirty="0" smtClean="0">
                <a:solidFill>
                  <a:srgbClr val="FF3300"/>
                </a:solidFill>
              </a:rPr>
              <a:t>地予我心</a:t>
            </a:r>
            <a:r>
              <a:rPr lang="en-US" altLang="zh-CN" sz="3200" b="1" dirty="0" smtClean="0">
                <a:solidFill>
                  <a:srgbClr val="FF3300"/>
                </a:solidFill>
              </a:rPr>
              <a:t>,</a:t>
            </a:r>
            <a:r>
              <a:rPr lang="zh-CN" altLang="en-US" sz="3200" b="1" dirty="0" smtClean="0">
                <a:solidFill>
                  <a:srgbClr val="FF3300"/>
                </a:solidFill>
              </a:rPr>
              <a:t>身感天恩</a:t>
            </a:r>
            <a:r>
              <a:rPr lang="en-US" altLang="zh-CN" sz="3200" b="1" dirty="0" smtClean="0">
                <a:solidFill>
                  <a:srgbClr val="FF3300"/>
                </a:solidFill>
              </a:rPr>
              <a:t>,</a:t>
            </a:r>
            <a:r>
              <a:rPr lang="zh-CN" altLang="en-US" sz="3200" b="1" dirty="0" smtClean="0">
                <a:solidFill>
                  <a:srgbClr val="FF3300"/>
                </a:solidFill>
              </a:rPr>
              <a:t>心报地德。”从古到今，孔夫子也在教导我们以报恩的心态活出一个坦荡。（</a:t>
            </a:r>
            <a:r>
              <a:rPr lang="zh-CN" altLang="en-US" sz="3200" b="1" dirty="0" smtClean="0"/>
              <a:t>正面论证</a:t>
            </a:r>
            <a:r>
              <a:rPr lang="zh-CN" altLang="en-US" sz="3200" b="1" dirty="0" smtClean="0">
                <a:solidFill>
                  <a:srgbClr val="FF3300"/>
                </a:solidFill>
              </a:rPr>
              <a:t>）</a:t>
            </a:r>
          </a:p>
          <a:p>
            <a:pPr>
              <a:lnSpc>
                <a:spcPct val="90000"/>
              </a:lnSpc>
              <a:buFontTx/>
              <a:buNone/>
            </a:pPr>
            <a:r>
              <a:rPr lang="zh-CN" altLang="en-US" sz="3200" b="1" dirty="0" smtClean="0">
                <a:solidFill>
                  <a:srgbClr val="FF3300"/>
                </a:solidFill>
              </a:rPr>
              <a:t>         可是有些人在得鱼忘筌之后，只会背负千古骂名，商纣、夏傑都在功成之后，斩杀良臣，最后只得个众叛亲离的下场。心中不怀感恩的人便不懂得爱与助的利害，他们归根结底是自私，他们无法立足于人世，只得尸骨无人收的孤独终了。（</a:t>
            </a:r>
            <a:r>
              <a:rPr lang="zh-CN" altLang="en-US" sz="3200" b="1" dirty="0" smtClean="0"/>
              <a:t>反面论证）</a:t>
            </a:r>
            <a:endParaRPr lang="zh-CN" altLang="en-US" sz="32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1381"/>
                                        </p:tgtEl>
                                        <p:attrNameLst>
                                          <p:attrName>style.visibility</p:attrName>
                                        </p:attrNameLst>
                                      </p:cBhvr>
                                      <p:to>
                                        <p:strVal val="visible"/>
                                      </p:to>
                                    </p:set>
                                    <p:anim calcmode="lin" valueType="num">
                                      <p:cBhvr additive="base">
                                        <p:cTn id="7" dur="500" fill="hold"/>
                                        <p:tgtEl>
                                          <p:spTgt spid="101381"/>
                                        </p:tgtEl>
                                        <p:attrNameLst>
                                          <p:attrName>ppt_x</p:attrName>
                                        </p:attrNameLst>
                                      </p:cBhvr>
                                      <p:tavLst>
                                        <p:tav tm="0">
                                          <p:val>
                                            <p:strVal val="#ppt_x"/>
                                          </p:val>
                                        </p:tav>
                                        <p:tav tm="100000">
                                          <p:val>
                                            <p:strVal val="#ppt_x"/>
                                          </p:val>
                                        </p:tav>
                                      </p:tavLst>
                                    </p:anim>
                                    <p:anim calcmode="lin" valueType="num">
                                      <p:cBhvr additive="base">
                                        <p:cTn id="8" dur="500" fill="hold"/>
                                        <p:tgtEl>
                                          <p:spTgt spid="10138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1381"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3" name="Rectangle 3"/>
          <p:cNvSpPr>
            <a:spLocks noGrp="1" noChangeArrowheads="1"/>
          </p:cNvSpPr>
          <p:nvPr>
            <p:ph type="body" idx="1"/>
          </p:nvPr>
        </p:nvSpPr>
        <p:spPr>
          <a:xfrm>
            <a:off x="179512" y="1412776"/>
            <a:ext cx="8784976" cy="4525962"/>
          </a:xfrm>
        </p:spPr>
        <p:txBody>
          <a:bodyPr/>
          <a:lstStyle/>
          <a:p>
            <a:pPr>
              <a:lnSpc>
                <a:spcPct val="90000"/>
              </a:lnSpc>
              <a:buFontTx/>
              <a:buNone/>
            </a:pPr>
            <a:r>
              <a:rPr lang="zh-CN" altLang="en-US" sz="2800" b="1" dirty="0">
                <a:solidFill>
                  <a:schemeClr val="accent2"/>
                </a:solidFill>
              </a:rPr>
              <a:t>　　</a:t>
            </a:r>
            <a:r>
              <a:rPr lang="zh-CN" altLang="en-US" sz="3600" b="1" dirty="0">
                <a:solidFill>
                  <a:srgbClr val="FF3300"/>
                </a:solidFill>
              </a:rPr>
              <a:t>论证     </a:t>
            </a:r>
            <a:r>
              <a:rPr lang="zh-CN" altLang="en-US" sz="2800" b="1" dirty="0"/>
              <a:t>让我摔一跤       继续前行</a:t>
            </a:r>
            <a:endParaRPr lang="zh-CN" altLang="en-US" sz="3600" b="1" dirty="0">
              <a:solidFill>
                <a:srgbClr val="FF3300"/>
              </a:solidFill>
            </a:endParaRPr>
          </a:p>
          <a:p>
            <a:pPr>
              <a:lnSpc>
                <a:spcPct val="90000"/>
              </a:lnSpc>
              <a:buFontTx/>
              <a:buNone/>
            </a:pPr>
            <a:r>
              <a:rPr lang="zh-CN" altLang="en-US" sz="2800" b="1" dirty="0"/>
              <a:t>          </a:t>
            </a:r>
            <a:r>
              <a:rPr lang="zh-CN" altLang="en-US" sz="2800" b="1" dirty="0">
                <a:solidFill>
                  <a:srgbClr val="240597"/>
                </a:solidFill>
              </a:rPr>
              <a:t>如果不是落榜，不是重重地“摔了一跤”，张继恐怕想破脑袋，也写不出这么凄美的诗。</a:t>
            </a:r>
            <a:r>
              <a:rPr lang="zh-CN" altLang="en-US" sz="2800" b="1" dirty="0">
                <a:solidFill>
                  <a:srgbClr val="FF0000"/>
                </a:solidFill>
              </a:rPr>
              <a:t>我们今天有幸读到</a:t>
            </a:r>
            <a:r>
              <a:rPr lang="en-US" altLang="zh-CN" sz="2800" b="1" dirty="0">
                <a:solidFill>
                  <a:srgbClr val="FF0000"/>
                </a:solidFill>
              </a:rPr>
              <a:t>《</a:t>
            </a:r>
            <a:r>
              <a:rPr lang="zh-CN" altLang="en-US" sz="2800" b="1" dirty="0">
                <a:solidFill>
                  <a:srgbClr val="FF0000"/>
                </a:solidFill>
              </a:rPr>
              <a:t>枫桥夜泊</a:t>
            </a:r>
            <a:r>
              <a:rPr lang="en-US" altLang="zh-CN" sz="2800" b="1" dirty="0">
                <a:solidFill>
                  <a:srgbClr val="FF0000"/>
                </a:solidFill>
              </a:rPr>
              <a:t>》</a:t>
            </a:r>
            <a:r>
              <a:rPr lang="zh-CN" altLang="en-US" sz="2800" b="1" dirty="0">
                <a:solidFill>
                  <a:srgbClr val="FF0000"/>
                </a:solidFill>
              </a:rPr>
              <a:t>，也是沾了张继“摔跤”的光。（结论）</a:t>
            </a:r>
          </a:p>
          <a:p>
            <a:pPr>
              <a:lnSpc>
                <a:spcPct val="90000"/>
              </a:lnSpc>
              <a:buFontTx/>
              <a:buNone/>
            </a:pPr>
            <a:r>
              <a:rPr lang="zh-CN" altLang="en-US" sz="2800" b="1" dirty="0"/>
              <a:t>                               用爱换真情</a:t>
            </a:r>
          </a:p>
          <a:p>
            <a:pPr>
              <a:lnSpc>
                <a:spcPct val="90000"/>
              </a:lnSpc>
              <a:buFontTx/>
              <a:buNone/>
            </a:pPr>
            <a:r>
              <a:rPr lang="zh-CN" altLang="en-US" sz="2800" b="1" dirty="0"/>
              <a:t>         </a:t>
            </a:r>
            <a:r>
              <a:rPr lang="zh-CN" altLang="en-US" sz="2800" b="1" dirty="0" smtClean="0"/>
              <a:t> 如</a:t>
            </a:r>
            <a:r>
              <a:rPr lang="zh-CN" altLang="en-US" sz="2800" b="1" dirty="0"/>
              <a:t>果他（丛飞）现在还活着，我想无论他的声音多么嘶哑，他也会唱最动听的歌，因为他用真爱换真情。 </a:t>
            </a:r>
          </a:p>
          <a:p>
            <a:pPr>
              <a:lnSpc>
                <a:spcPct val="90000"/>
              </a:lnSpc>
              <a:buFontTx/>
              <a:buNone/>
            </a:pPr>
            <a:r>
              <a:rPr lang="zh-CN" altLang="en-US" sz="2800" b="1" dirty="0"/>
              <a:t>　　　　　　　　</a:t>
            </a:r>
          </a:p>
        </p:txBody>
      </p:sp>
      <p:sp>
        <p:nvSpPr>
          <p:cNvPr id="102404" name="Text Box 4"/>
          <p:cNvSpPr txBox="1">
            <a:spLocks noChangeArrowheads="1"/>
          </p:cNvSpPr>
          <p:nvPr/>
        </p:nvSpPr>
        <p:spPr bwMode="auto">
          <a:xfrm>
            <a:off x="0" y="549275"/>
            <a:ext cx="9144000" cy="584775"/>
          </a:xfrm>
          <a:prstGeom prst="rect">
            <a:avLst/>
          </a:prstGeom>
          <a:noFill/>
          <a:ln w="9525">
            <a:noFill/>
            <a:miter lim="800000"/>
            <a:headEnd/>
            <a:tailEnd/>
          </a:ln>
          <a:effectLst/>
        </p:spPr>
        <p:txBody>
          <a:bodyPr wrap="square">
            <a:spAutoFit/>
          </a:bodyPr>
          <a:lstStyle/>
          <a:p>
            <a:pPr>
              <a:spcBef>
                <a:spcPct val="50000"/>
              </a:spcBef>
            </a:pPr>
            <a:r>
              <a:rPr lang="en-US" altLang="zh-CN" sz="3200" dirty="0">
                <a:solidFill>
                  <a:srgbClr val="FF0000"/>
                </a:solidFill>
                <a:ea typeface="黑体" pitchFamily="2" charset="-122"/>
              </a:rPr>
              <a:t>  </a:t>
            </a:r>
            <a:r>
              <a:rPr lang="zh-CN" altLang="en-US" sz="3200" dirty="0" smtClean="0">
                <a:solidFill>
                  <a:srgbClr val="FF0000"/>
                </a:solidFill>
                <a:ea typeface="黑体" pitchFamily="2" charset="-122"/>
              </a:rPr>
              <a:t>四</a:t>
            </a:r>
            <a:r>
              <a:rPr lang="zh-CN" altLang="en-US" sz="3200" dirty="0">
                <a:solidFill>
                  <a:srgbClr val="FF0000"/>
                </a:solidFill>
                <a:ea typeface="黑体" pitchFamily="2" charset="-122"/>
              </a:rPr>
              <a:t>、假设推断法：对论据内容进行假设推断</a:t>
            </a:r>
            <a:endParaRPr lang="zh-CN" altLang="en-US" sz="2400" dirty="0">
              <a:ea typeface="黑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102404"/>
                                        </p:tgtEl>
                                        <p:attrNameLst>
                                          <p:attrName>style.visibility</p:attrName>
                                        </p:attrNameLst>
                                      </p:cBhvr>
                                      <p:to>
                                        <p:strVal val="visible"/>
                                      </p:to>
                                    </p:set>
                                    <p:animEffect transition="in" filter="box(in)">
                                      <p:cBhvr>
                                        <p:cTn id="7" dur="500"/>
                                        <p:tgtEl>
                                          <p:spTgt spid="102404"/>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02403">
                                            <p:txEl>
                                              <p:pRg st="0" end="0"/>
                                            </p:txEl>
                                          </p:spTgt>
                                        </p:tgtEl>
                                        <p:attrNameLst>
                                          <p:attrName>style.visibility</p:attrName>
                                        </p:attrNameLst>
                                      </p:cBhvr>
                                      <p:to>
                                        <p:strVal val="visible"/>
                                      </p:to>
                                    </p:set>
                                    <p:anim calcmode="lin" valueType="num">
                                      <p:cBhvr additive="base">
                                        <p:cTn id="12" dur="500" fill="hold"/>
                                        <p:tgtEl>
                                          <p:spTgt spid="102403">
                                            <p:txEl>
                                              <p:pRg st="0" end="0"/>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10240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102403">
                                            <p:txEl>
                                              <p:pRg st="1" end="1"/>
                                            </p:txEl>
                                          </p:spTgt>
                                        </p:tgtEl>
                                        <p:attrNameLst>
                                          <p:attrName>style.visibility</p:attrName>
                                        </p:attrNameLst>
                                      </p:cBhvr>
                                      <p:to>
                                        <p:strVal val="visible"/>
                                      </p:to>
                                    </p:set>
                                    <p:anim calcmode="lin" valueType="num">
                                      <p:cBhvr additive="base">
                                        <p:cTn id="18" dur="500" fill="hold"/>
                                        <p:tgtEl>
                                          <p:spTgt spid="102403">
                                            <p:txEl>
                                              <p:pRg st="1" end="1"/>
                                            </p:txEl>
                                          </p:spTgt>
                                        </p:tgtEl>
                                        <p:attrNameLst>
                                          <p:attrName>ppt_x</p:attrName>
                                        </p:attrNameLst>
                                      </p:cBhvr>
                                      <p:tavLst>
                                        <p:tav tm="0">
                                          <p:val>
                                            <p:strVal val="#ppt_x"/>
                                          </p:val>
                                        </p:tav>
                                        <p:tav tm="100000">
                                          <p:val>
                                            <p:strVal val="#ppt_x"/>
                                          </p:val>
                                        </p:tav>
                                      </p:tavLst>
                                    </p:anim>
                                    <p:anim calcmode="lin" valueType="num">
                                      <p:cBhvr additive="base">
                                        <p:cTn id="19" dur="500" fill="hold"/>
                                        <p:tgtEl>
                                          <p:spTgt spid="10240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102403">
                                            <p:txEl>
                                              <p:pRg st="2" end="2"/>
                                            </p:txEl>
                                          </p:spTgt>
                                        </p:tgtEl>
                                        <p:attrNameLst>
                                          <p:attrName>style.visibility</p:attrName>
                                        </p:attrNameLst>
                                      </p:cBhvr>
                                      <p:to>
                                        <p:strVal val="visible"/>
                                      </p:to>
                                    </p:set>
                                    <p:anim calcmode="lin" valueType="num">
                                      <p:cBhvr additive="base">
                                        <p:cTn id="24" dur="500" fill="hold"/>
                                        <p:tgtEl>
                                          <p:spTgt spid="102403">
                                            <p:txEl>
                                              <p:pRg st="2" end="2"/>
                                            </p:txEl>
                                          </p:spTgt>
                                        </p:tgtEl>
                                        <p:attrNameLst>
                                          <p:attrName>ppt_x</p:attrName>
                                        </p:attrNameLst>
                                      </p:cBhvr>
                                      <p:tavLst>
                                        <p:tav tm="0">
                                          <p:val>
                                            <p:strVal val="#ppt_x"/>
                                          </p:val>
                                        </p:tav>
                                        <p:tav tm="100000">
                                          <p:val>
                                            <p:strVal val="#ppt_x"/>
                                          </p:val>
                                        </p:tav>
                                      </p:tavLst>
                                    </p:anim>
                                    <p:anim calcmode="lin" valueType="num">
                                      <p:cBhvr additive="base">
                                        <p:cTn id="25" dur="500" fill="hold"/>
                                        <p:tgtEl>
                                          <p:spTgt spid="10240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grpId="0" nodeType="clickEffect">
                                  <p:stCondLst>
                                    <p:cond delay="0"/>
                                  </p:stCondLst>
                                  <p:childTnLst>
                                    <p:set>
                                      <p:cBhvr>
                                        <p:cTn id="29" dur="1" fill="hold">
                                          <p:stCondLst>
                                            <p:cond delay="0"/>
                                          </p:stCondLst>
                                        </p:cTn>
                                        <p:tgtEl>
                                          <p:spTgt spid="102403">
                                            <p:txEl>
                                              <p:pRg st="3" end="3"/>
                                            </p:txEl>
                                          </p:spTgt>
                                        </p:tgtEl>
                                        <p:attrNameLst>
                                          <p:attrName>style.visibility</p:attrName>
                                        </p:attrNameLst>
                                      </p:cBhvr>
                                      <p:to>
                                        <p:strVal val="visible"/>
                                      </p:to>
                                    </p:set>
                                    <p:anim calcmode="lin" valueType="num">
                                      <p:cBhvr additive="base">
                                        <p:cTn id="30" dur="500" fill="hold"/>
                                        <p:tgtEl>
                                          <p:spTgt spid="102403">
                                            <p:txEl>
                                              <p:pRg st="3" end="3"/>
                                            </p:txEl>
                                          </p:spTgt>
                                        </p:tgtEl>
                                        <p:attrNameLst>
                                          <p:attrName>ppt_x</p:attrName>
                                        </p:attrNameLst>
                                      </p:cBhvr>
                                      <p:tavLst>
                                        <p:tav tm="0">
                                          <p:val>
                                            <p:strVal val="#ppt_x"/>
                                          </p:val>
                                        </p:tav>
                                        <p:tav tm="100000">
                                          <p:val>
                                            <p:strVal val="#ppt_x"/>
                                          </p:val>
                                        </p:tav>
                                      </p:tavLst>
                                    </p:anim>
                                    <p:anim calcmode="lin" valueType="num">
                                      <p:cBhvr additive="base">
                                        <p:cTn id="31" dur="500" fill="hold"/>
                                        <p:tgtEl>
                                          <p:spTgt spid="10240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 presetClass="entr" presetSubtype="4" fill="hold" grpId="0" nodeType="clickEffect">
                                  <p:stCondLst>
                                    <p:cond delay="0"/>
                                  </p:stCondLst>
                                  <p:childTnLst>
                                    <p:set>
                                      <p:cBhvr>
                                        <p:cTn id="35" dur="1" fill="hold">
                                          <p:stCondLst>
                                            <p:cond delay="0"/>
                                          </p:stCondLst>
                                        </p:cTn>
                                        <p:tgtEl>
                                          <p:spTgt spid="102403">
                                            <p:txEl>
                                              <p:pRg st="4" end="4"/>
                                            </p:txEl>
                                          </p:spTgt>
                                        </p:tgtEl>
                                        <p:attrNameLst>
                                          <p:attrName>style.visibility</p:attrName>
                                        </p:attrNameLst>
                                      </p:cBhvr>
                                      <p:to>
                                        <p:strVal val="visible"/>
                                      </p:to>
                                    </p:set>
                                    <p:anim calcmode="lin" valueType="num">
                                      <p:cBhvr additive="base">
                                        <p:cTn id="36" dur="500" fill="hold"/>
                                        <p:tgtEl>
                                          <p:spTgt spid="102403">
                                            <p:txEl>
                                              <p:pRg st="4" end="4"/>
                                            </p:txEl>
                                          </p:spTgt>
                                        </p:tgtEl>
                                        <p:attrNameLst>
                                          <p:attrName>ppt_x</p:attrName>
                                        </p:attrNameLst>
                                      </p:cBhvr>
                                      <p:tavLst>
                                        <p:tav tm="0">
                                          <p:val>
                                            <p:strVal val="#ppt_x"/>
                                          </p:val>
                                        </p:tav>
                                        <p:tav tm="100000">
                                          <p:val>
                                            <p:strVal val="#ppt_x"/>
                                          </p:val>
                                        </p:tav>
                                      </p:tavLst>
                                    </p:anim>
                                    <p:anim calcmode="lin" valueType="num">
                                      <p:cBhvr additive="base">
                                        <p:cTn id="37" dur="500" fill="hold"/>
                                        <p:tgtEl>
                                          <p:spTgt spid="10240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03" grpId="0" build="p"/>
      <p:bldP spid="102404"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Rectangle 2"/>
          <p:cNvSpPr>
            <a:spLocks noGrp="1" noChangeArrowheads="1"/>
          </p:cNvSpPr>
          <p:nvPr>
            <p:ph type="title"/>
          </p:nvPr>
        </p:nvSpPr>
        <p:spPr>
          <a:xfrm>
            <a:off x="683568" y="0"/>
            <a:ext cx="7772400" cy="1143000"/>
          </a:xfrm>
        </p:spPr>
        <p:txBody>
          <a:bodyPr/>
          <a:lstStyle/>
          <a:p>
            <a:r>
              <a:rPr lang="zh-CN" altLang="en-US" b="1" dirty="0">
                <a:solidFill>
                  <a:srgbClr val="FF0000"/>
                </a:solidFill>
              </a:rPr>
              <a:t>论据</a:t>
            </a:r>
            <a:r>
              <a:rPr lang="zh-CN" altLang="en-US" b="1" dirty="0">
                <a:solidFill>
                  <a:srgbClr val="240597"/>
                </a:solidFill>
              </a:rPr>
              <a:t>拓展演练</a:t>
            </a:r>
            <a:endParaRPr lang="zh-CN" altLang="en-US" dirty="0">
              <a:solidFill>
                <a:srgbClr val="240597"/>
              </a:solidFill>
            </a:endParaRPr>
          </a:p>
        </p:txBody>
      </p:sp>
      <p:sp>
        <p:nvSpPr>
          <p:cNvPr id="4" name="TextBox 3"/>
          <p:cNvSpPr txBox="1"/>
          <p:nvPr/>
        </p:nvSpPr>
        <p:spPr>
          <a:xfrm>
            <a:off x="107504" y="980728"/>
            <a:ext cx="8856984" cy="5262979"/>
          </a:xfrm>
          <a:prstGeom prst="rect">
            <a:avLst/>
          </a:prstGeom>
          <a:noFill/>
        </p:spPr>
        <p:txBody>
          <a:bodyPr wrap="square" rtlCol="0">
            <a:spAutoFit/>
          </a:bodyPr>
          <a:lstStyle/>
          <a:p>
            <a:pPr>
              <a:lnSpc>
                <a:spcPct val="120000"/>
              </a:lnSpc>
              <a:buFontTx/>
              <a:buNone/>
            </a:pPr>
            <a:r>
              <a:rPr lang="zh-CN" altLang="en-US" sz="2800" b="1" dirty="0" smtClean="0">
                <a:latin typeface="黑体" pitchFamily="2" charset="-122"/>
                <a:ea typeface="黑体" pitchFamily="2" charset="-122"/>
              </a:rPr>
              <a:t>事例：</a:t>
            </a:r>
          </a:p>
          <a:p>
            <a:pPr>
              <a:lnSpc>
                <a:spcPct val="120000"/>
              </a:lnSpc>
              <a:buFontTx/>
              <a:buNone/>
            </a:pPr>
            <a:r>
              <a:rPr lang="zh-CN" altLang="en-US" sz="2800" b="1" dirty="0" smtClean="0">
                <a:latin typeface="黑体" pitchFamily="2" charset="-122"/>
                <a:ea typeface="黑体" pitchFamily="2" charset="-122"/>
              </a:rPr>
              <a:t>        一只雄狮逮着一只狐狸，但没有吃它。因为狐狸答应每天逮几只小动物贡奉给狮子。于是，在很长的时间里狮子足不出户，天天享受着狐狸送来的食品，舒适得很。可是有一天狐狸什么也没有带来，狮子正要责问狐狸时，狐狸扑向它，将其咬死。</a:t>
            </a:r>
          </a:p>
          <a:p>
            <a:pPr>
              <a:lnSpc>
                <a:spcPct val="120000"/>
              </a:lnSpc>
              <a:buFontTx/>
              <a:buNone/>
            </a:pPr>
            <a:r>
              <a:rPr lang="zh-CN" altLang="en-US" sz="2800" b="1" dirty="0" smtClean="0">
                <a:latin typeface="黑体" pitchFamily="2" charset="-122"/>
                <a:ea typeface="黑体" pitchFamily="2" charset="-122"/>
              </a:rPr>
              <a:t>                    </a:t>
            </a:r>
            <a:r>
              <a:rPr lang="en-US" altLang="zh-CN" sz="2800" b="1" dirty="0" smtClean="0">
                <a:latin typeface="黑体" pitchFamily="2" charset="-122"/>
                <a:ea typeface="黑体" pitchFamily="2" charset="-122"/>
              </a:rPr>
              <a:t>——</a:t>
            </a:r>
            <a:r>
              <a:rPr lang="zh-CN" altLang="en-US" sz="2800" b="1" dirty="0" smtClean="0">
                <a:latin typeface="黑体" pitchFamily="2" charset="-122"/>
                <a:ea typeface="黑体" pitchFamily="2" charset="-122"/>
              </a:rPr>
              <a:t>寓言</a:t>
            </a:r>
            <a:r>
              <a:rPr lang="en-US" altLang="zh-CN" sz="2800" b="1" dirty="0" smtClean="0">
                <a:latin typeface="黑体" pitchFamily="2" charset="-122"/>
                <a:ea typeface="黑体" pitchFamily="2" charset="-122"/>
              </a:rPr>
              <a:t>《</a:t>
            </a:r>
            <a:r>
              <a:rPr lang="zh-CN" altLang="en-US" sz="2800" b="1" dirty="0" smtClean="0">
                <a:latin typeface="黑体" pitchFamily="2" charset="-122"/>
                <a:ea typeface="黑体" pitchFamily="2" charset="-122"/>
              </a:rPr>
              <a:t>狮子与狐狸</a:t>
            </a:r>
            <a:r>
              <a:rPr lang="en-US" altLang="zh-CN" sz="2800" b="1" dirty="0" smtClean="0">
                <a:latin typeface="黑体" pitchFamily="2" charset="-122"/>
                <a:ea typeface="黑体" pitchFamily="2" charset="-122"/>
              </a:rPr>
              <a:t>》</a:t>
            </a:r>
          </a:p>
          <a:p>
            <a:pPr>
              <a:lnSpc>
                <a:spcPct val="120000"/>
              </a:lnSpc>
              <a:buFontTx/>
              <a:buNone/>
            </a:pPr>
            <a:r>
              <a:rPr lang="zh-CN" altLang="en-US" sz="2800" b="1" dirty="0" smtClean="0">
                <a:latin typeface="黑体" pitchFamily="2" charset="-122"/>
                <a:ea typeface="黑体" pitchFamily="2" charset="-122"/>
              </a:rPr>
              <a:t>论证主题：懒惰打败自己</a:t>
            </a:r>
          </a:p>
          <a:p>
            <a:pPr>
              <a:lnSpc>
                <a:spcPct val="120000"/>
              </a:lnSpc>
              <a:buFontTx/>
              <a:buNone/>
            </a:pPr>
            <a:r>
              <a:rPr lang="zh-CN" altLang="en-US" sz="2800" b="1" dirty="0" smtClean="0">
                <a:latin typeface="黑体" pitchFamily="2" charset="-122"/>
                <a:ea typeface="黑体" pitchFamily="2" charset="-122"/>
              </a:rPr>
              <a:t>议例方法：  </a:t>
            </a:r>
            <a:endParaRPr lang="en-US" altLang="zh-CN" sz="2800" b="1" dirty="0" smtClean="0">
              <a:latin typeface="黑体" pitchFamily="2" charset="-122"/>
              <a:ea typeface="黑体" pitchFamily="2" charset="-122"/>
            </a:endParaRPr>
          </a:p>
          <a:p>
            <a:pPr>
              <a:lnSpc>
                <a:spcPct val="120000"/>
              </a:lnSpc>
              <a:buFontTx/>
              <a:buNone/>
            </a:pPr>
            <a:r>
              <a:rPr lang="zh-CN" altLang="en-US" sz="2800" b="1" dirty="0" smtClean="0">
                <a:latin typeface="黑体" pitchFamily="2" charset="-122"/>
                <a:ea typeface="黑体" pitchFamily="2" charset="-122"/>
              </a:rPr>
              <a:t>例后评价法  探因分析法  正反对比法  假设推理法</a:t>
            </a:r>
            <a:endParaRPr lang="zh-CN" altLang="en-US" dirty="0"/>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Rectangle 2"/>
          <p:cNvSpPr>
            <a:spLocks noGrp="1" noChangeArrowheads="1"/>
          </p:cNvSpPr>
          <p:nvPr>
            <p:ph type="title"/>
          </p:nvPr>
        </p:nvSpPr>
        <p:spPr/>
        <p:txBody>
          <a:bodyPr/>
          <a:lstStyle/>
          <a:p>
            <a:r>
              <a:rPr lang="zh-CN" altLang="en-US" b="1">
                <a:solidFill>
                  <a:srgbClr val="FF0000"/>
                </a:solidFill>
              </a:rPr>
              <a:t>例后评价法</a:t>
            </a:r>
            <a:r>
              <a:rPr lang="en-US" altLang="zh-CN" b="1">
                <a:solidFill>
                  <a:srgbClr val="FF0000"/>
                </a:solidFill>
              </a:rPr>
              <a:t>+</a:t>
            </a:r>
            <a:r>
              <a:rPr lang="zh-CN" altLang="en-US" b="1">
                <a:solidFill>
                  <a:srgbClr val="FF0000"/>
                </a:solidFill>
              </a:rPr>
              <a:t>探因分析法</a:t>
            </a:r>
          </a:p>
        </p:txBody>
      </p:sp>
      <p:sp>
        <p:nvSpPr>
          <p:cNvPr id="109571" name="Rectangle 3"/>
          <p:cNvSpPr>
            <a:spLocks noGrp="1" noChangeArrowheads="1"/>
          </p:cNvSpPr>
          <p:nvPr>
            <p:ph type="body" idx="1"/>
          </p:nvPr>
        </p:nvSpPr>
        <p:spPr/>
        <p:txBody>
          <a:bodyPr/>
          <a:lstStyle/>
          <a:p>
            <a:pPr>
              <a:buFontTx/>
              <a:buNone/>
            </a:pPr>
            <a:r>
              <a:rPr lang="en-US" altLang="zh-CN" dirty="0"/>
              <a:t>          </a:t>
            </a:r>
            <a:r>
              <a:rPr lang="zh-CN" altLang="en-US" b="1" dirty="0"/>
              <a:t>狮子整天过着“饭来张口”的养尊处优的生活，已使他失去了往日百兽之王的雄风。它不去训练自己滚扑撕咬的能力，健壮的肌肉已松弛下来，变成了满身的肥肉，动作由矫健变成了“蹒跚”，身体由“力拔山兮”变成了“弱不禁风”。</a:t>
            </a:r>
            <a:r>
              <a:rPr lang="zh-CN" altLang="en-US" b="1" dirty="0">
                <a:solidFill>
                  <a:srgbClr val="FF0000"/>
                </a:solidFill>
              </a:rPr>
              <a:t>可以说害死它的不是狐狸，正是它自己的“懒惰”。</a:t>
            </a: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Rectangle 2"/>
          <p:cNvSpPr>
            <a:spLocks noGrp="1" noChangeArrowheads="1"/>
          </p:cNvSpPr>
          <p:nvPr>
            <p:ph type="title"/>
          </p:nvPr>
        </p:nvSpPr>
        <p:spPr>
          <a:xfrm>
            <a:off x="684213" y="908050"/>
            <a:ext cx="7772400" cy="1143000"/>
          </a:xfrm>
        </p:spPr>
        <p:txBody>
          <a:bodyPr>
            <a:normAutofit fontScale="90000"/>
          </a:bodyPr>
          <a:lstStyle/>
          <a:p>
            <a:r>
              <a:rPr lang="zh-CN" altLang="en-US" sz="4000" b="1">
                <a:solidFill>
                  <a:srgbClr val="FF0000"/>
                </a:solidFill>
              </a:rPr>
              <a:t>正反对比法：</a:t>
            </a:r>
            <a:r>
              <a:rPr lang="zh-CN" altLang="en-US" sz="4000"/>
              <a:t/>
            </a:r>
            <a:br>
              <a:rPr lang="zh-CN" altLang="en-US" sz="4000"/>
            </a:br>
            <a:endParaRPr lang="zh-CN" altLang="en-US" sz="4000"/>
          </a:p>
        </p:txBody>
      </p:sp>
      <p:sp>
        <p:nvSpPr>
          <p:cNvPr id="110595" name="Rectangle 3"/>
          <p:cNvSpPr>
            <a:spLocks noGrp="1" noChangeArrowheads="1"/>
          </p:cNvSpPr>
          <p:nvPr>
            <p:ph type="body" idx="1"/>
          </p:nvPr>
        </p:nvSpPr>
        <p:spPr/>
        <p:txBody>
          <a:bodyPr/>
          <a:lstStyle/>
          <a:p>
            <a:pPr>
              <a:buFontTx/>
              <a:buNone/>
            </a:pPr>
            <a:r>
              <a:rPr lang="en-US" altLang="zh-CN" b="1" dirty="0"/>
              <a:t>           </a:t>
            </a:r>
            <a:r>
              <a:rPr lang="zh-CN" altLang="en-US" b="1" dirty="0"/>
              <a:t>身为百兽之王的狮子长时间养尊处优，肥胖、笨拙已使它丧失了跳跃、格斗的能力，而它以前的“手下败将”</a:t>
            </a:r>
            <a:r>
              <a:rPr lang="en-US" altLang="zh-CN" b="1" dirty="0"/>
              <a:t>——</a:t>
            </a:r>
            <a:r>
              <a:rPr lang="zh-CN" altLang="en-US" b="1" dirty="0"/>
              <a:t>一只小小的狐狸却勤于“练武”，每天都去逮几只小动物贡奉给狮子。最后，狮子竟然被小小的狐狸咬死了，</a:t>
            </a:r>
            <a:r>
              <a:rPr lang="zh-CN" altLang="en-US" b="1" dirty="0">
                <a:solidFill>
                  <a:srgbClr val="FF0000"/>
                </a:solidFill>
              </a:rPr>
              <a:t>可见害死狮子的不是狐狸，正是它自身的“懒惰”。</a:t>
            </a:r>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Rectangle 2"/>
          <p:cNvSpPr>
            <a:spLocks noGrp="1" noChangeArrowheads="1"/>
          </p:cNvSpPr>
          <p:nvPr>
            <p:ph type="title"/>
          </p:nvPr>
        </p:nvSpPr>
        <p:spPr>
          <a:xfrm>
            <a:off x="684213" y="908050"/>
            <a:ext cx="7772400" cy="1143000"/>
          </a:xfrm>
        </p:spPr>
        <p:txBody>
          <a:bodyPr>
            <a:normAutofit fontScale="90000"/>
          </a:bodyPr>
          <a:lstStyle/>
          <a:p>
            <a:r>
              <a:rPr lang="zh-CN" altLang="en-US" sz="4000" b="1">
                <a:solidFill>
                  <a:srgbClr val="FF0000"/>
                </a:solidFill>
              </a:rPr>
              <a:t>假设推理法：</a:t>
            </a:r>
            <a:br>
              <a:rPr lang="zh-CN" altLang="en-US" sz="4000" b="1">
                <a:solidFill>
                  <a:srgbClr val="FF0000"/>
                </a:solidFill>
              </a:rPr>
            </a:br>
            <a:endParaRPr lang="zh-CN" altLang="en-US" sz="4000" b="1">
              <a:solidFill>
                <a:srgbClr val="FF0000"/>
              </a:solidFill>
            </a:endParaRPr>
          </a:p>
        </p:txBody>
      </p:sp>
      <p:sp>
        <p:nvSpPr>
          <p:cNvPr id="111619" name="Rectangle 3"/>
          <p:cNvSpPr>
            <a:spLocks noGrp="1" noChangeArrowheads="1"/>
          </p:cNvSpPr>
          <p:nvPr>
            <p:ph type="body" idx="1"/>
          </p:nvPr>
        </p:nvSpPr>
        <p:spPr/>
        <p:txBody>
          <a:bodyPr/>
          <a:lstStyle/>
          <a:p>
            <a:pPr>
              <a:buFontTx/>
              <a:buNone/>
            </a:pPr>
            <a:r>
              <a:rPr lang="en-US" altLang="zh-CN"/>
              <a:t>           </a:t>
            </a:r>
            <a:r>
              <a:rPr lang="zh-CN" altLang="en-US" b="1"/>
              <a:t>如果不是这样，假如这只狮子有自知之明，不是像那足不出户的娇小姐那样养尊处优，依然每天“巡视”着属于自己的领地，就能保持肌肉的健壮的良好的跳跃、格斗能力，狐狸怎能伤害自己。</a:t>
            </a:r>
            <a:r>
              <a:rPr lang="zh-CN" altLang="en-US" b="1">
                <a:solidFill>
                  <a:srgbClr val="FF0000"/>
                </a:solidFill>
              </a:rPr>
              <a:t>狮死狐口，可以说害死它的不是小小的狐狸正是懒惰这把匕首杀死了自己。</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51520" y="0"/>
            <a:ext cx="8640960" cy="6463308"/>
          </a:xfrm>
          <a:prstGeom prst="rect">
            <a:avLst/>
          </a:prstGeom>
        </p:spPr>
        <p:txBody>
          <a:bodyPr wrap="square">
            <a:spAutoFit/>
          </a:bodyPr>
          <a:lstStyle/>
          <a:p>
            <a:pPr algn="ctr">
              <a:lnSpc>
                <a:spcPct val="115000"/>
              </a:lnSpc>
              <a:spcBef>
                <a:spcPct val="0"/>
              </a:spcBef>
            </a:pPr>
            <a:r>
              <a:rPr lang="zh-CN" altLang="en-US" sz="3600" b="1" dirty="0" smtClean="0">
                <a:solidFill>
                  <a:srgbClr val="FF3300"/>
                </a:solidFill>
                <a:ea typeface="宋体" pitchFamily="2" charset="-122"/>
              </a:rPr>
              <a:t>三要素</a:t>
            </a:r>
            <a:endParaRPr lang="en-US" altLang="zh-CN" sz="3600" b="1" dirty="0" smtClean="0">
              <a:solidFill>
                <a:srgbClr val="FF3300"/>
              </a:solidFill>
              <a:ea typeface="宋体" pitchFamily="2" charset="-122"/>
            </a:endParaRPr>
          </a:p>
          <a:p>
            <a:pPr>
              <a:lnSpc>
                <a:spcPct val="115000"/>
              </a:lnSpc>
              <a:spcBef>
                <a:spcPct val="0"/>
              </a:spcBef>
            </a:pPr>
            <a:r>
              <a:rPr lang="en-US" altLang="zh-CN" sz="3600" b="1" dirty="0" smtClean="0">
                <a:solidFill>
                  <a:srgbClr val="FF3300"/>
                </a:solidFill>
                <a:ea typeface="宋体" pitchFamily="2" charset="-122"/>
              </a:rPr>
              <a:t>1.</a:t>
            </a:r>
            <a:r>
              <a:rPr lang="zh-CN" altLang="en-US" sz="3600" b="1" dirty="0" smtClean="0">
                <a:solidFill>
                  <a:srgbClr val="FF3300"/>
                </a:solidFill>
                <a:ea typeface="宋体" pitchFamily="2" charset="-122"/>
              </a:rPr>
              <a:t>论点：</a:t>
            </a:r>
            <a:r>
              <a:rPr lang="zh-CN" altLang="en-US" sz="3600" b="1" dirty="0" smtClean="0">
                <a:solidFill>
                  <a:srgbClr val="0000CC"/>
                </a:solidFill>
                <a:ea typeface="宋体" pitchFamily="2" charset="-122"/>
              </a:rPr>
              <a:t>作者对所议论的问题所持的见解和主张。</a:t>
            </a:r>
          </a:p>
          <a:p>
            <a:pPr>
              <a:lnSpc>
                <a:spcPct val="115000"/>
              </a:lnSpc>
              <a:spcBef>
                <a:spcPct val="0"/>
              </a:spcBef>
            </a:pPr>
            <a:r>
              <a:rPr lang="en-US" altLang="zh-CN" sz="3600" b="1" dirty="0" smtClean="0">
                <a:solidFill>
                  <a:srgbClr val="FF3300"/>
                </a:solidFill>
                <a:ea typeface="宋体" pitchFamily="2" charset="-122"/>
              </a:rPr>
              <a:t>2.</a:t>
            </a:r>
            <a:r>
              <a:rPr lang="zh-CN" altLang="en-US" sz="3600" b="1" dirty="0" smtClean="0">
                <a:solidFill>
                  <a:srgbClr val="FF3300"/>
                </a:solidFill>
                <a:ea typeface="宋体" pitchFamily="2" charset="-122"/>
              </a:rPr>
              <a:t>论据：</a:t>
            </a:r>
            <a:r>
              <a:rPr lang="zh-CN" altLang="en-US" sz="3600" b="1" dirty="0" smtClean="0">
                <a:solidFill>
                  <a:srgbClr val="0000CC"/>
                </a:solidFill>
                <a:ea typeface="宋体" pitchFamily="2" charset="-122"/>
              </a:rPr>
              <a:t>用来证明论点的事实和道理 </a:t>
            </a:r>
            <a:r>
              <a:rPr lang="zh-CN" altLang="en-US" sz="3600" b="1" dirty="0" smtClean="0">
                <a:solidFill>
                  <a:schemeClr val="tx2"/>
                </a:solidFill>
                <a:ea typeface="宋体" pitchFamily="2" charset="-122"/>
              </a:rPr>
              <a:t>。</a:t>
            </a:r>
            <a:endParaRPr lang="zh-CN" altLang="en-US" sz="3600" b="1" dirty="0" smtClean="0">
              <a:solidFill>
                <a:srgbClr val="FF3300"/>
              </a:solidFill>
              <a:ea typeface="宋体" pitchFamily="2" charset="-122"/>
            </a:endParaRPr>
          </a:p>
          <a:p>
            <a:pPr>
              <a:lnSpc>
                <a:spcPct val="115000"/>
              </a:lnSpc>
              <a:spcBef>
                <a:spcPct val="0"/>
              </a:spcBef>
            </a:pPr>
            <a:r>
              <a:rPr lang="en-US" altLang="zh-CN" sz="3600" b="1" dirty="0" smtClean="0">
                <a:solidFill>
                  <a:srgbClr val="FF3300"/>
                </a:solidFill>
                <a:ea typeface="宋体" pitchFamily="2" charset="-122"/>
              </a:rPr>
              <a:t>3.</a:t>
            </a:r>
            <a:r>
              <a:rPr lang="zh-CN" altLang="en-US" sz="3600" b="1" dirty="0" smtClean="0">
                <a:solidFill>
                  <a:srgbClr val="FF3300"/>
                </a:solidFill>
                <a:ea typeface="宋体" pitchFamily="2" charset="-122"/>
              </a:rPr>
              <a:t>论证：</a:t>
            </a:r>
            <a:r>
              <a:rPr lang="zh-CN" altLang="en-US" sz="3600" b="1" dirty="0" smtClean="0">
                <a:solidFill>
                  <a:srgbClr val="0000CC"/>
                </a:solidFill>
                <a:ea typeface="宋体" pitchFamily="2" charset="-122"/>
              </a:rPr>
              <a:t>是运用论据证明论点的</a:t>
            </a:r>
            <a:r>
              <a:rPr lang="zh-CN" altLang="en-US" sz="3600" b="1" dirty="0" smtClean="0">
                <a:solidFill>
                  <a:srgbClr val="FF0000"/>
                </a:solidFill>
                <a:ea typeface="宋体" pitchFamily="2" charset="-122"/>
              </a:rPr>
              <a:t>过程和方法</a:t>
            </a:r>
            <a:r>
              <a:rPr lang="zh-CN" altLang="en-US" sz="3600" b="1" dirty="0" smtClean="0">
                <a:solidFill>
                  <a:srgbClr val="0000CC"/>
                </a:solidFill>
                <a:ea typeface="宋体" pitchFamily="2" charset="-122"/>
              </a:rPr>
              <a:t>，是论点和论据之间的逻辑联系纽带</a:t>
            </a:r>
            <a:r>
              <a:rPr lang="zh-CN" altLang="en-US" sz="3600" b="1" dirty="0" smtClean="0">
                <a:ea typeface="宋体" pitchFamily="2" charset="-122"/>
              </a:rPr>
              <a:t>。</a:t>
            </a:r>
            <a:endParaRPr lang="zh-CN" altLang="en-US" sz="3600" b="1" dirty="0" smtClean="0">
              <a:solidFill>
                <a:srgbClr val="FF3300"/>
              </a:solidFill>
              <a:ea typeface="宋体" pitchFamily="2" charset="-122"/>
            </a:endParaRPr>
          </a:p>
          <a:p>
            <a:pPr>
              <a:lnSpc>
                <a:spcPct val="90000"/>
              </a:lnSpc>
              <a:spcBef>
                <a:spcPct val="50000"/>
              </a:spcBef>
              <a:buFont typeface="Wingdings 2" pitchFamily="18" charset="2"/>
              <a:buChar char="•"/>
            </a:pPr>
            <a:r>
              <a:rPr lang="zh-CN" altLang="en-US" sz="3600" b="1" dirty="0" smtClean="0">
                <a:solidFill>
                  <a:srgbClr val="002060"/>
                </a:solidFill>
                <a:ea typeface="宋体" pitchFamily="2" charset="-122"/>
              </a:rPr>
              <a:t>例如：</a:t>
            </a:r>
            <a:r>
              <a:rPr lang="en-US" altLang="zh-CN" sz="3600" b="1" dirty="0" smtClean="0">
                <a:ea typeface="宋体" pitchFamily="2" charset="-122"/>
              </a:rPr>
              <a:t>3</a:t>
            </a:r>
            <a:r>
              <a:rPr lang="zh-CN" altLang="en-US" sz="3600" b="1" dirty="0" smtClean="0">
                <a:ea typeface="宋体" pitchFamily="2" charset="-122"/>
              </a:rPr>
              <a:t>岁的小孩：“我最喜欢我的奶奶</a:t>
            </a:r>
            <a:r>
              <a:rPr lang="zh-CN" altLang="en-US" sz="3600" b="1" dirty="0" smtClean="0">
                <a:solidFill>
                  <a:srgbClr val="FF3300"/>
                </a:solidFill>
                <a:ea typeface="宋体" pitchFamily="2" charset="-122"/>
              </a:rPr>
              <a:t>。（论点）</a:t>
            </a:r>
            <a:r>
              <a:rPr lang="zh-CN" altLang="en-US" sz="3600" b="1" dirty="0" smtClean="0">
                <a:ea typeface="宋体" pitchFamily="2" charset="-122"/>
              </a:rPr>
              <a:t>因为她从来不打我</a:t>
            </a:r>
            <a:r>
              <a:rPr lang="zh-CN" altLang="en-US" sz="3600" b="1" dirty="0" smtClean="0">
                <a:solidFill>
                  <a:srgbClr val="FF3300"/>
                </a:solidFill>
                <a:ea typeface="宋体" pitchFamily="2" charset="-122"/>
              </a:rPr>
              <a:t>。</a:t>
            </a:r>
            <a:r>
              <a:rPr lang="en-US" altLang="zh-CN" sz="3600" b="1" dirty="0" smtClean="0">
                <a:solidFill>
                  <a:srgbClr val="FF3300"/>
                </a:solidFill>
                <a:ea typeface="宋体" pitchFamily="2" charset="-122"/>
              </a:rPr>
              <a:t>”</a:t>
            </a:r>
            <a:r>
              <a:rPr lang="zh-CN" altLang="en-US" sz="3600" b="1" dirty="0" smtClean="0">
                <a:solidFill>
                  <a:srgbClr val="FF3300"/>
                </a:solidFill>
                <a:ea typeface="宋体" pitchFamily="2" charset="-122"/>
              </a:rPr>
              <a:t>（论据）</a:t>
            </a:r>
            <a:r>
              <a:rPr lang="zh-CN" altLang="en-US" sz="3600" b="1" dirty="0" smtClean="0">
                <a:ea typeface="宋体" pitchFamily="2" charset="-122"/>
              </a:rPr>
              <a:t>所以我最喜欢她</a:t>
            </a:r>
            <a:r>
              <a:rPr lang="zh-CN" altLang="en-US" sz="3600" b="1" dirty="0" smtClean="0">
                <a:solidFill>
                  <a:srgbClr val="FF3300"/>
                </a:solidFill>
                <a:ea typeface="宋体" pitchFamily="2" charset="-122"/>
              </a:rPr>
              <a:t>。（结论）</a:t>
            </a:r>
          </a:p>
          <a:p>
            <a:pPr>
              <a:lnSpc>
                <a:spcPct val="90000"/>
              </a:lnSpc>
              <a:spcBef>
                <a:spcPct val="50000"/>
              </a:spcBef>
              <a:buFont typeface="Wingdings 2" pitchFamily="18" charset="2"/>
              <a:buChar char="•"/>
            </a:pPr>
            <a:r>
              <a:rPr lang="zh-CN" altLang="en-US" sz="3600" b="1" dirty="0" smtClean="0">
                <a:ea typeface="宋体" pitchFamily="2" charset="-122"/>
              </a:rPr>
              <a:t>这是因果的论证，结构严谨。</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3"/>
          <p:cNvSpPr txBox="1">
            <a:spLocks noChangeArrowheads="1"/>
          </p:cNvSpPr>
          <p:nvPr/>
        </p:nvSpPr>
        <p:spPr bwMode="auto">
          <a:xfrm>
            <a:off x="1619250" y="1628775"/>
            <a:ext cx="1447800" cy="823913"/>
          </a:xfrm>
          <a:prstGeom prst="rect">
            <a:avLst/>
          </a:prstGeom>
          <a:noFill/>
          <a:ln w="9525">
            <a:noFill/>
            <a:miter lim="800000"/>
            <a:headEnd/>
            <a:tailEnd/>
          </a:ln>
        </p:spPr>
        <p:txBody>
          <a:bodyPr>
            <a:spAutoFit/>
          </a:bodyPr>
          <a:lstStyle/>
          <a:p>
            <a:pPr>
              <a:spcBef>
                <a:spcPct val="50000"/>
              </a:spcBef>
            </a:pPr>
            <a:r>
              <a:rPr lang="zh-CN" altLang="en-US" sz="4800" b="1" dirty="0">
                <a:latin typeface="Times New Roman" pitchFamily="18" charset="0"/>
              </a:rPr>
              <a:t>论据</a:t>
            </a:r>
          </a:p>
        </p:txBody>
      </p:sp>
      <p:sp>
        <p:nvSpPr>
          <p:cNvPr id="3" name="Text Box 4"/>
          <p:cNvSpPr txBox="1">
            <a:spLocks noChangeArrowheads="1"/>
          </p:cNvSpPr>
          <p:nvPr/>
        </p:nvSpPr>
        <p:spPr bwMode="auto">
          <a:xfrm>
            <a:off x="6227763" y="1844675"/>
            <a:ext cx="1447800" cy="823913"/>
          </a:xfrm>
          <a:prstGeom prst="rect">
            <a:avLst/>
          </a:prstGeom>
          <a:noFill/>
          <a:ln w="9525">
            <a:noFill/>
            <a:miter lim="800000"/>
            <a:headEnd/>
            <a:tailEnd/>
          </a:ln>
        </p:spPr>
        <p:txBody>
          <a:bodyPr>
            <a:spAutoFit/>
          </a:bodyPr>
          <a:lstStyle/>
          <a:p>
            <a:pPr>
              <a:spcBef>
                <a:spcPct val="50000"/>
              </a:spcBef>
            </a:pPr>
            <a:r>
              <a:rPr lang="zh-CN" altLang="en-US" sz="4800" b="1">
                <a:latin typeface="Times New Roman" pitchFamily="18" charset="0"/>
              </a:rPr>
              <a:t>论点</a:t>
            </a:r>
          </a:p>
        </p:txBody>
      </p:sp>
      <p:sp>
        <p:nvSpPr>
          <p:cNvPr id="4" name="AutoShape 5"/>
          <p:cNvSpPr>
            <a:spLocks noChangeArrowheads="1"/>
          </p:cNvSpPr>
          <p:nvPr/>
        </p:nvSpPr>
        <p:spPr bwMode="auto">
          <a:xfrm>
            <a:off x="3203575" y="1412875"/>
            <a:ext cx="2895600" cy="609600"/>
          </a:xfrm>
          <a:prstGeom prst="rightArrow">
            <a:avLst>
              <a:gd name="adj1" fmla="val 63889"/>
              <a:gd name="adj2" fmla="val 155145"/>
            </a:avLst>
          </a:prstGeom>
          <a:solidFill>
            <a:srgbClr val="FFFF00"/>
          </a:solidFill>
          <a:ln w="9525">
            <a:solidFill>
              <a:schemeClr val="tx1"/>
            </a:solidFill>
            <a:miter lim="800000"/>
            <a:headEnd/>
            <a:tailEnd/>
          </a:ln>
        </p:spPr>
        <p:txBody>
          <a:bodyPr wrap="none" anchor="ctr"/>
          <a:lstStyle/>
          <a:p>
            <a:pPr algn="ctr"/>
            <a:r>
              <a:rPr lang="zh-CN" altLang="en-US" sz="3200" b="1">
                <a:latin typeface="Times New Roman" pitchFamily="18" charset="0"/>
              </a:rPr>
              <a:t>证明</a:t>
            </a:r>
          </a:p>
        </p:txBody>
      </p:sp>
      <p:sp>
        <p:nvSpPr>
          <p:cNvPr id="5" name="AutoShape 6"/>
          <p:cNvSpPr>
            <a:spLocks noChangeArrowheads="1"/>
          </p:cNvSpPr>
          <p:nvPr/>
        </p:nvSpPr>
        <p:spPr bwMode="auto">
          <a:xfrm>
            <a:off x="3059113" y="2060575"/>
            <a:ext cx="2743200" cy="762000"/>
          </a:xfrm>
          <a:prstGeom prst="leftArrow">
            <a:avLst>
              <a:gd name="adj1" fmla="val 50000"/>
              <a:gd name="adj2" fmla="val 90000"/>
            </a:avLst>
          </a:prstGeom>
          <a:solidFill>
            <a:srgbClr val="FFFF00"/>
          </a:solidFill>
          <a:ln w="9525">
            <a:solidFill>
              <a:schemeClr val="tx1"/>
            </a:solidFill>
            <a:miter lim="800000"/>
            <a:headEnd/>
            <a:tailEnd/>
          </a:ln>
        </p:spPr>
        <p:txBody>
          <a:bodyPr wrap="none" anchor="ctr"/>
          <a:lstStyle/>
          <a:p>
            <a:pPr algn="ctr"/>
            <a:r>
              <a:rPr lang="zh-CN" altLang="en-US" sz="3200" b="1">
                <a:latin typeface="Times New Roman" pitchFamily="18" charset="0"/>
              </a:rPr>
              <a:t>明证被</a:t>
            </a:r>
          </a:p>
        </p:txBody>
      </p:sp>
      <p:sp>
        <p:nvSpPr>
          <p:cNvPr id="6" name="AutoShape 7"/>
          <p:cNvSpPr>
            <a:spLocks noChangeArrowheads="1"/>
          </p:cNvSpPr>
          <p:nvPr/>
        </p:nvSpPr>
        <p:spPr bwMode="auto">
          <a:xfrm>
            <a:off x="3924300" y="2924175"/>
            <a:ext cx="873125" cy="1863725"/>
          </a:xfrm>
          <a:prstGeom prst="downArrow">
            <a:avLst>
              <a:gd name="adj1" fmla="val 43398"/>
              <a:gd name="adj2" fmla="val 53324"/>
            </a:avLst>
          </a:prstGeom>
          <a:solidFill>
            <a:srgbClr val="FFFF00"/>
          </a:solidFill>
          <a:ln w="9525">
            <a:solidFill>
              <a:schemeClr val="tx1"/>
            </a:solidFill>
            <a:miter lim="800000"/>
            <a:headEnd/>
            <a:tailEnd/>
          </a:ln>
        </p:spPr>
        <p:txBody>
          <a:bodyPr vert="eaVert" wrap="none" anchor="ctr"/>
          <a:lstStyle/>
          <a:p>
            <a:pPr algn="ctr"/>
            <a:r>
              <a:rPr lang="zh-CN" altLang="en-US" sz="3200" b="1">
                <a:latin typeface="Times New Roman" pitchFamily="18" charset="0"/>
              </a:rPr>
              <a:t>怎样证明</a:t>
            </a:r>
          </a:p>
        </p:txBody>
      </p:sp>
      <p:sp>
        <p:nvSpPr>
          <p:cNvPr id="7" name="Text Box 8"/>
          <p:cNvSpPr txBox="1">
            <a:spLocks noChangeArrowheads="1"/>
          </p:cNvSpPr>
          <p:nvPr/>
        </p:nvSpPr>
        <p:spPr bwMode="auto">
          <a:xfrm>
            <a:off x="3563938" y="4581525"/>
            <a:ext cx="1524000" cy="823913"/>
          </a:xfrm>
          <a:prstGeom prst="rect">
            <a:avLst/>
          </a:prstGeom>
          <a:noFill/>
          <a:ln w="9525">
            <a:noFill/>
            <a:miter lim="800000"/>
            <a:headEnd/>
            <a:tailEnd/>
          </a:ln>
        </p:spPr>
        <p:txBody>
          <a:bodyPr>
            <a:spAutoFit/>
          </a:bodyPr>
          <a:lstStyle/>
          <a:p>
            <a:pPr>
              <a:spcBef>
                <a:spcPct val="50000"/>
              </a:spcBef>
            </a:pPr>
            <a:r>
              <a:rPr lang="zh-CN" altLang="en-US" sz="4800" b="1" dirty="0">
                <a:latin typeface="Times New Roman" pitchFamily="18" charset="0"/>
              </a:rPr>
              <a:t>论证</a:t>
            </a:r>
          </a:p>
        </p:txBody>
      </p:sp>
      <p:sp>
        <p:nvSpPr>
          <p:cNvPr id="8" name="TextBox 7"/>
          <p:cNvSpPr txBox="1"/>
          <p:nvPr/>
        </p:nvSpPr>
        <p:spPr>
          <a:xfrm>
            <a:off x="1475656" y="116632"/>
            <a:ext cx="5760640" cy="646331"/>
          </a:xfrm>
          <a:prstGeom prst="rect">
            <a:avLst/>
          </a:prstGeom>
          <a:noFill/>
        </p:spPr>
        <p:txBody>
          <a:bodyPr wrap="square" rtlCol="0">
            <a:spAutoFit/>
          </a:bodyPr>
          <a:lstStyle/>
          <a:p>
            <a:pPr algn="ctr"/>
            <a:r>
              <a:rPr lang="zh-CN" altLang="en-US" sz="3600" b="1" dirty="0" smtClean="0">
                <a:solidFill>
                  <a:srgbClr val="FF0000"/>
                </a:solidFill>
                <a:latin typeface="黑体" pitchFamily="2" charset="-122"/>
                <a:ea typeface="黑体" pitchFamily="2" charset="-122"/>
              </a:rPr>
              <a:t>三要素之间的关系</a:t>
            </a:r>
            <a:endParaRPr lang="zh-CN" altLang="en-US" sz="3600" b="1" dirty="0">
              <a:solidFill>
                <a:srgbClr val="FF0000"/>
              </a:solidFill>
              <a:latin typeface="黑体" pitchFamily="2" charset="-122"/>
              <a:ea typeface="黑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2" name="chimes.wav"/>
                                        </p:tgtEl>
                                      </p:cMediaNode>
                                    </p:audio>
                                  </p:sub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0-#ppt_w/2"/>
                                          </p:val>
                                        </p:tav>
                                        <p:tav tm="100000">
                                          <p:val>
                                            <p:strVal val="#ppt_x"/>
                                          </p:val>
                                        </p:tav>
                                      </p:tavLst>
                                    </p:anim>
                                    <p:anim calcmode="lin" valueType="num">
                                      <p:cBhvr additive="base">
                                        <p:cTn id="14" dur="500" fill="hold"/>
                                        <p:tgtEl>
                                          <p:spTgt spid="5"/>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11"/>
                                            </p:cond>
                                          </p:stCondLst>
                                          <p:endCondLst>
                                            <p:cond evt="onStopAudio" delay="0">
                                              <p:tgtEl>
                                                <p:sldTgt/>
                                              </p:tgtEl>
                                            </p:cond>
                                          </p:endCondLst>
                                        </p:cTn>
                                        <p:tgtEl>
                                          <p:sndTgt r:embed="rId2" name="chimes.wav"/>
                                        </p:tgtEl>
                                      </p:cMediaNode>
                                    </p:audio>
                                  </p:sub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0-#ppt_w/2"/>
                                          </p:val>
                                        </p:tav>
                                        <p:tav tm="100000">
                                          <p:val>
                                            <p:strVal val="#ppt_x"/>
                                          </p:val>
                                        </p:tav>
                                      </p:tavLst>
                                    </p:anim>
                                    <p:anim calcmode="lin" valueType="num">
                                      <p:cBhvr additive="base">
                                        <p:cTn id="20" dur="500" fill="hold"/>
                                        <p:tgtEl>
                                          <p:spTgt spid="6"/>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17"/>
                                            </p:cond>
                                          </p:stCondLst>
                                          <p:endCondLst>
                                            <p:cond evt="onStopAudio" delay="0">
                                              <p:tgtEl>
                                                <p:sldTgt/>
                                              </p:tgtEl>
                                            </p:cond>
                                          </p:endCondLst>
                                        </p:cTn>
                                        <p:tgtEl>
                                          <p:sndTgt r:embed="rId2" name="chimes.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5" grpId="0" bldLvl="0" animBg="1"/>
      <p:bldP spid="6" grpId="0" bldLvl="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ext Box 2"/>
          <p:cNvSpPr txBox="1">
            <a:spLocks noChangeArrowheads="1"/>
          </p:cNvSpPr>
          <p:nvPr/>
        </p:nvSpPr>
        <p:spPr bwMode="auto">
          <a:xfrm>
            <a:off x="1219200" y="1447800"/>
            <a:ext cx="1676400" cy="523220"/>
          </a:xfrm>
          <a:prstGeom prst="rect">
            <a:avLst/>
          </a:prstGeom>
          <a:noFill/>
          <a:ln w="9525">
            <a:noFill/>
            <a:miter lim="800000"/>
            <a:headEnd/>
            <a:tailEnd/>
          </a:ln>
        </p:spPr>
        <p:txBody>
          <a:bodyPr>
            <a:spAutoFit/>
          </a:bodyPr>
          <a:lstStyle/>
          <a:p>
            <a:pPr>
              <a:spcBef>
                <a:spcPct val="50000"/>
              </a:spcBef>
            </a:pPr>
            <a:endParaRPr lang="zh-CN" altLang="en-US" sz="2800">
              <a:latin typeface="Times New Roman" pitchFamily="18" charset="0"/>
            </a:endParaRPr>
          </a:p>
        </p:txBody>
      </p:sp>
      <p:sp>
        <p:nvSpPr>
          <p:cNvPr id="57348" name="Text Box 4"/>
          <p:cNvSpPr txBox="1">
            <a:spLocks noChangeArrowheads="1"/>
          </p:cNvSpPr>
          <p:nvPr/>
        </p:nvSpPr>
        <p:spPr bwMode="auto">
          <a:xfrm>
            <a:off x="0" y="1143000"/>
            <a:ext cx="9144000" cy="523220"/>
          </a:xfrm>
          <a:prstGeom prst="rect">
            <a:avLst/>
          </a:prstGeom>
          <a:noFill/>
          <a:ln w="9525">
            <a:noFill/>
            <a:miter lim="800000"/>
            <a:headEnd/>
            <a:tailEnd/>
          </a:ln>
        </p:spPr>
        <p:txBody>
          <a:bodyPr wrap="square">
            <a:spAutoFit/>
          </a:bodyPr>
          <a:lstStyle/>
          <a:p>
            <a:pPr>
              <a:spcBef>
                <a:spcPct val="50000"/>
              </a:spcBef>
            </a:pPr>
            <a:r>
              <a:rPr lang="zh-CN" altLang="en-US" sz="2800" b="1" dirty="0">
                <a:latin typeface="Times New Roman" pitchFamily="18" charset="0"/>
              </a:rPr>
              <a:t>1、定义：</a:t>
            </a:r>
            <a:r>
              <a:rPr lang="zh-CN" altLang="en-US" sz="2800" b="1" dirty="0">
                <a:solidFill>
                  <a:srgbClr val="240597"/>
                </a:solidFill>
                <a:latin typeface="Times New Roman" pitchFamily="18" charset="0"/>
              </a:rPr>
              <a:t>作者对所议论的问题所持的见解和主张。</a:t>
            </a:r>
          </a:p>
        </p:txBody>
      </p:sp>
      <p:sp>
        <p:nvSpPr>
          <p:cNvPr id="57349" name="Text Box 5"/>
          <p:cNvSpPr txBox="1">
            <a:spLocks noChangeArrowheads="1"/>
          </p:cNvSpPr>
          <p:nvPr/>
        </p:nvSpPr>
        <p:spPr bwMode="auto">
          <a:xfrm>
            <a:off x="395536" y="1772816"/>
            <a:ext cx="7993062" cy="523220"/>
          </a:xfrm>
          <a:prstGeom prst="rect">
            <a:avLst/>
          </a:prstGeom>
          <a:solidFill>
            <a:srgbClr val="FFFF00"/>
          </a:solidFill>
          <a:ln w="9525">
            <a:solidFill>
              <a:schemeClr val="tx1"/>
            </a:solidFill>
            <a:miter lim="800000"/>
            <a:headEnd/>
            <a:tailEnd/>
          </a:ln>
        </p:spPr>
        <p:txBody>
          <a:bodyPr>
            <a:spAutoFit/>
          </a:bodyPr>
          <a:lstStyle/>
          <a:p>
            <a:pPr>
              <a:spcBef>
                <a:spcPct val="50000"/>
              </a:spcBef>
            </a:pPr>
            <a:r>
              <a:rPr lang="zh-CN" altLang="en-US" sz="2800" b="1" dirty="0">
                <a:latin typeface="Times New Roman" pitchFamily="18" charset="0"/>
              </a:rPr>
              <a:t>2、</a:t>
            </a:r>
            <a:r>
              <a:rPr lang="zh-CN" altLang="en-US" sz="2800" b="1" dirty="0">
                <a:latin typeface="宋体" pitchFamily="2" charset="-122"/>
              </a:rPr>
              <a:t>要求：论点必须</a:t>
            </a:r>
            <a:r>
              <a:rPr lang="zh-CN" altLang="en-US" sz="2800" b="1" dirty="0">
                <a:solidFill>
                  <a:srgbClr val="CC3300"/>
                </a:solidFill>
                <a:latin typeface="宋体" pitchFamily="2" charset="-122"/>
              </a:rPr>
              <a:t>鲜明、正确</a:t>
            </a:r>
            <a:r>
              <a:rPr lang="zh-CN" altLang="en-US" sz="2800" b="1" dirty="0">
                <a:solidFill>
                  <a:srgbClr val="CC3300"/>
                </a:solidFill>
                <a:latin typeface="Times New Roman" pitchFamily="18" charset="0"/>
              </a:rPr>
              <a:t> 、 新颖</a:t>
            </a:r>
            <a:r>
              <a:rPr lang="zh-CN" altLang="en-US" sz="2800" b="1" dirty="0">
                <a:latin typeface="Times New Roman" pitchFamily="18" charset="0"/>
              </a:rPr>
              <a:t> 。</a:t>
            </a:r>
          </a:p>
        </p:txBody>
      </p:sp>
      <p:sp>
        <p:nvSpPr>
          <p:cNvPr id="57350" name="Text Box 6"/>
          <p:cNvSpPr txBox="1">
            <a:spLocks noChangeArrowheads="1"/>
          </p:cNvSpPr>
          <p:nvPr/>
        </p:nvSpPr>
        <p:spPr bwMode="auto">
          <a:xfrm>
            <a:off x="179512" y="2492896"/>
            <a:ext cx="8763000" cy="1600438"/>
          </a:xfrm>
          <a:prstGeom prst="rect">
            <a:avLst/>
          </a:prstGeom>
          <a:noFill/>
          <a:ln w="9525">
            <a:solidFill>
              <a:schemeClr val="tx1"/>
            </a:solidFill>
            <a:miter lim="800000"/>
            <a:headEnd/>
            <a:tailEnd/>
          </a:ln>
        </p:spPr>
        <p:txBody>
          <a:bodyPr>
            <a:spAutoFit/>
          </a:bodyPr>
          <a:lstStyle/>
          <a:p>
            <a:pPr>
              <a:spcBef>
                <a:spcPct val="50000"/>
              </a:spcBef>
            </a:pPr>
            <a:r>
              <a:rPr lang="en-US" altLang="zh-CN" sz="2800" b="1" dirty="0">
                <a:latin typeface="Times New Roman" pitchFamily="18" charset="0"/>
              </a:rPr>
              <a:t>3</a:t>
            </a:r>
            <a:r>
              <a:rPr lang="zh-CN" altLang="en-US" sz="2800" b="1" dirty="0">
                <a:latin typeface="Times New Roman" pitchFamily="18" charset="0"/>
              </a:rPr>
              <a:t>、中心论点和分论点:</a:t>
            </a:r>
            <a:endParaRPr lang="en-US" altLang="zh-CN" sz="2800" b="1" dirty="0">
              <a:latin typeface="Times New Roman" pitchFamily="18" charset="0"/>
            </a:endParaRPr>
          </a:p>
          <a:p>
            <a:pPr>
              <a:spcBef>
                <a:spcPct val="50000"/>
              </a:spcBef>
            </a:pPr>
            <a:r>
              <a:rPr lang="en-US" altLang="zh-CN" sz="2800" b="1" dirty="0">
                <a:solidFill>
                  <a:schemeClr val="tx2"/>
                </a:solidFill>
                <a:latin typeface="Times New Roman" pitchFamily="18" charset="0"/>
              </a:rPr>
              <a:t>      </a:t>
            </a:r>
            <a:r>
              <a:rPr lang="zh-CN" altLang="en-US" sz="2800" b="1" dirty="0">
                <a:solidFill>
                  <a:srgbClr val="FF0000"/>
                </a:solidFill>
                <a:latin typeface="宋体" pitchFamily="2" charset="-122"/>
              </a:rPr>
              <a:t>只有一个中心论点</a:t>
            </a:r>
            <a:r>
              <a:rPr lang="zh-CN" altLang="en-US" sz="2800" b="1" dirty="0">
                <a:solidFill>
                  <a:srgbClr val="FF0000"/>
                </a:solidFill>
                <a:latin typeface="Times New Roman" pitchFamily="18" charset="0"/>
              </a:rPr>
              <a:t> </a:t>
            </a:r>
            <a:r>
              <a:rPr lang="zh-CN" altLang="en-US" sz="2800" b="1" dirty="0">
                <a:solidFill>
                  <a:srgbClr val="240597"/>
                </a:solidFill>
                <a:latin typeface="Times New Roman" pitchFamily="18" charset="0"/>
              </a:rPr>
              <a:t>,</a:t>
            </a:r>
            <a:r>
              <a:rPr lang="zh-CN" altLang="en-US" sz="2800" b="1" dirty="0">
                <a:solidFill>
                  <a:srgbClr val="240597"/>
                </a:solidFill>
                <a:latin typeface="宋体" pitchFamily="2" charset="-122"/>
              </a:rPr>
              <a:t>可能几个分论点</a:t>
            </a:r>
            <a:r>
              <a:rPr lang="zh-CN" altLang="en-US" sz="2800" b="1" dirty="0">
                <a:solidFill>
                  <a:srgbClr val="240597"/>
                </a:solidFill>
                <a:latin typeface="Times New Roman" pitchFamily="18" charset="0"/>
              </a:rPr>
              <a:t> .</a:t>
            </a:r>
            <a:r>
              <a:rPr lang="zh-CN" altLang="en-US" sz="2800" b="1" dirty="0">
                <a:solidFill>
                  <a:srgbClr val="FF0000"/>
                </a:solidFill>
                <a:latin typeface="宋体" pitchFamily="2" charset="-122"/>
              </a:rPr>
              <a:t>中心论点是全文的统帅，是灵魂，分论点是为证明中心论点服务的。</a:t>
            </a:r>
          </a:p>
        </p:txBody>
      </p:sp>
      <p:sp>
        <p:nvSpPr>
          <p:cNvPr id="24582" name="WordArt 9"/>
          <p:cNvSpPr>
            <a:spLocks noChangeArrowheads="1" noChangeShapeType="1" noTextEdit="1"/>
          </p:cNvSpPr>
          <p:nvPr/>
        </p:nvSpPr>
        <p:spPr bwMode="auto">
          <a:xfrm>
            <a:off x="228600" y="152400"/>
            <a:ext cx="3267075" cy="609600"/>
          </a:xfrm>
          <a:prstGeom prst="rect">
            <a:avLst/>
          </a:prstGeom>
        </p:spPr>
        <p:txBody>
          <a:bodyPr wrap="none" fromWordArt="1">
            <a:prstTxWarp prst="textPlain">
              <a:avLst>
                <a:gd name="adj" fmla="val 50000"/>
              </a:avLst>
            </a:prstTxWarp>
          </a:bodyPr>
          <a:lstStyle/>
          <a:p>
            <a:pPr algn="ctr"/>
            <a:r>
              <a:rPr lang="zh-CN" altLang="en-US" sz="3600" b="1" kern="10" dirty="0">
                <a:ln w="9525">
                  <a:solidFill>
                    <a:srgbClr val="000000"/>
                  </a:solidFill>
                  <a:round/>
                  <a:headEnd/>
                  <a:tailEnd/>
                </a:ln>
                <a:solidFill>
                  <a:srgbClr val="240597"/>
                </a:solidFill>
                <a:latin typeface="黑体" pitchFamily="2" charset="-122"/>
                <a:ea typeface="黑体" pitchFamily="2" charset="-122"/>
              </a:rPr>
              <a:t>三要素</a:t>
            </a:r>
            <a:r>
              <a:rPr lang="en-US" altLang="zh-CN" sz="3600" b="1" kern="10" dirty="0">
                <a:ln w="9525">
                  <a:solidFill>
                    <a:srgbClr val="000000"/>
                  </a:solidFill>
                  <a:round/>
                  <a:headEnd/>
                  <a:tailEnd/>
                </a:ln>
                <a:solidFill>
                  <a:srgbClr val="240597"/>
                </a:solidFill>
                <a:latin typeface="黑体" pitchFamily="2" charset="-122"/>
                <a:ea typeface="黑体" pitchFamily="2" charset="-122"/>
              </a:rPr>
              <a:t>——</a:t>
            </a:r>
            <a:r>
              <a:rPr lang="zh-CN" altLang="en-US" sz="3600" b="1" kern="10" dirty="0">
                <a:ln w="9525">
                  <a:solidFill>
                    <a:srgbClr val="000000"/>
                  </a:solidFill>
                  <a:round/>
                  <a:headEnd/>
                  <a:tailEnd/>
                </a:ln>
                <a:solidFill>
                  <a:srgbClr val="240597"/>
                </a:solidFill>
                <a:latin typeface="黑体" pitchFamily="2" charset="-122"/>
                <a:ea typeface="黑体" pitchFamily="2" charset="-122"/>
              </a:rPr>
              <a:t>论点</a:t>
            </a:r>
          </a:p>
        </p:txBody>
      </p:sp>
      <p:sp>
        <p:nvSpPr>
          <p:cNvPr id="7" name="Text Box 2"/>
          <p:cNvSpPr txBox="1">
            <a:spLocks noChangeArrowheads="1"/>
          </p:cNvSpPr>
          <p:nvPr/>
        </p:nvSpPr>
        <p:spPr bwMode="auto">
          <a:xfrm>
            <a:off x="783988" y="4390093"/>
            <a:ext cx="8249891" cy="523220"/>
          </a:xfrm>
          <a:prstGeom prst="rect">
            <a:avLst/>
          </a:prstGeom>
          <a:noFill/>
          <a:ln w="9525">
            <a:noFill/>
            <a:miter lim="800000"/>
            <a:headEnd/>
            <a:tailEnd/>
          </a:ln>
        </p:spPr>
        <p:txBody>
          <a:bodyPr wrap="square">
            <a:spAutoFit/>
          </a:bodyPr>
          <a:lstStyle/>
          <a:p>
            <a:pPr>
              <a:spcBef>
                <a:spcPct val="50000"/>
              </a:spcBef>
            </a:pPr>
            <a:endParaRPr lang="zh-CN" altLang="en-US" sz="2800">
              <a:latin typeface="Times New Roman" pitchFamily="18" charset="0"/>
            </a:endParaRPr>
          </a:p>
        </p:txBody>
      </p:sp>
      <p:sp>
        <p:nvSpPr>
          <p:cNvPr id="8" name="Text Box 3"/>
          <p:cNvSpPr txBox="1">
            <a:spLocks noChangeArrowheads="1"/>
          </p:cNvSpPr>
          <p:nvPr/>
        </p:nvSpPr>
        <p:spPr bwMode="auto">
          <a:xfrm>
            <a:off x="179511" y="4264680"/>
            <a:ext cx="8810467" cy="1384995"/>
          </a:xfrm>
          <a:prstGeom prst="rect">
            <a:avLst/>
          </a:prstGeom>
          <a:noFill/>
          <a:ln w="9525">
            <a:noFill/>
            <a:miter lim="800000"/>
            <a:headEnd/>
            <a:tailEnd/>
          </a:ln>
        </p:spPr>
        <p:txBody>
          <a:bodyPr wrap="square">
            <a:spAutoFit/>
          </a:bodyPr>
          <a:lstStyle/>
          <a:p>
            <a:pPr>
              <a:spcBef>
                <a:spcPct val="50000"/>
              </a:spcBef>
            </a:pPr>
            <a:r>
              <a:rPr lang="en-US" altLang="zh-CN" sz="2800" b="1" dirty="0">
                <a:latin typeface="Times New Roman" pitchFamily="18" charset="0"/>
              </a:rPr>
              <a:t>4</a:t>
            </a:r>
            <a:r>
              <a:rPr lang="zh-CN" altLang="en-US" sz="2800" b="1" dirty="0">
                <a:latin typeface="Times New Roman" pitchFamily="18" charset="0"/>
              </a:rPr>
              <a:t>、</a:t>
            </a:r>
            <a:r>
              <a:rPr lang="zh-CN" altLang="en-US" sz="2800" b="1" dirty="0"/>
              <a:t>论点的位置：</a:t>
            </a:r>
            <a:r>
              <a:rPr lang="zh-CN" altLang="en-US" sz="2800" b="1" dirty="0">
                <a:solidFill>
                  <a:srgbClr val="FF0000"/>
                </a:solidFill>
              </a:rPr>
              <a:t>中心论点</a:t>
            </a:r>
            <a:r>
              <a:rPr lang="zh-CN" altLang="en-US" sz="2800" b="1" dirty="0"/>
              <a:t>可以安排在开头，也可以安排在文章的中间或结尾，有时会是标题。但较多情况是</a:t>
            </a:r>
            <a:r>
              <a:rPr lang="zh-CN" altLang="en-US" sz="2800" b="1" dirty="0">
                <a:solidFill>
                  <a:srgbClr val="0000CC"/>
                </a:solidFill>
              </a:rPr>
              <a:t>在文章的开头段</a:t>
            </a:r>
            <a:r>
              <a:rPr lang="zh-CN" altLang="en-US" sz="2800" b="1" dirty="0">
                <a:solidFill>
                  <a:srgbClr val="FF0000"/>
                </a:solidFill>
              </a:rPr>
              <a:t>，分论点</a:t>
            </a:r>
            <a:r>
              <a:rPr lang="zh-CN" altLang="en-US" sz="2800" b="1" dirty="0">
                <a:solidFill>
                  <a:srgbClr val="0000CC"/>
                </a:solidFill>
              </a:rPr>
              <a:t>在主体部分每一段的开头。</a:t>
            </a:r>
            <a:r>
              <a:rPr lang="zh-CN" altLang="en-US" sz="2800" dirty="0">
                <a:solidFill>
                  <a:srgbClr val="0000CC"/>
                </a:solidFill>
              </a:rPr>
              <a:t> </a:t>
            </a:r>
          </a:p>
        </p:txBody>
      </p:sp>
      <p:sp>
        <p:nvSpPr>
          <p:cNvPr id="9" name="Text Box 4"/>
          <p:cNvSpPr txBox="1">
            <a:spLocks noChangeArrowheads="1"/>
          </p:cNvSpPr>
          <p:nvPr/>
        </p:nvSpPr>
        <p:spPr bwMode="auto">
          <a:xfrm>
            <a:off x="323528" y="5733256"/>
            <a:ext cx="8325958" cy="523220"/>
          </a:xfrm>
          <a:prstGeom prst="rect">
            <a:avLst/>
          </a:prstGeom>
          <a:noFill/>
          <a:ln w="9525">
            <a:solidFill>
              <a:schemeClr val="tx1"/>
            </a:solidFill>
            <a:miter lim="800000"/>
            <a:headEnd/>
            <a:tailEnd/>
          </a:ln>
        </p:spPr>
        <p:txBody>
          <a:bodyPr wrap="square">
            <a:spAutoFit/>
          </a:bodyPr>
          <a:lstStyle/>
          <a:p>
            <a:pPr>
              <a:spcBef>
                <a:spcPct val="50000"/>
              </a:spcBef>
            </a:pPr>
            <a:r>
              <a:rPr lang="en-US" altLang="zh-CN" sz="2800" b="1">
                <a:latin typeface="Times New Roman" pitchFamily="18" charset="0"/>
              </a:rPr>
              <a:t>5</a:t>
            </a:r>
            <a:r>
              <a:rPr lang="zh-CN" altLang="en-US" sz="2800" b="1">
                <a:latin typeface="Times New Roman" pitchFamily="18" charset="0"/>
              </a:rPr>
              <a:t>、</a:t>
            </a:r>
            <a:r>
              <a:rPr lang="zh-CN" altLang="en-US" sz="2800" b="1"/>
              <a:t>论点的呈现方式：</a:t>
            </a:r>
            <a:r>
              <a:rPr lang="zh-CN" altLang="en-US" sz="2800" b="1">
                <a:solidFill>
                  <a:srgbClr val="FF0000"/>
                </a:solidFill>
              </a:rPr>
              <a:t>直接点明</a:t>
            </a:r>
            <a:r>
              <a:rPr lang="zh-CN" altLang="en-US" sz="2800" b="1"/>
              <a:t>。</a:t>
            </a:r>
            <a:endParaRPr lang="zh-CN" altLang="en-US" sz="2800" b="1">
              <a:latin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7348">
                                            <p:txEl>
                                              <p:pRg st="0" end="0"/>
                                            </p:txEl>
                                          </p:spTgt>
                                        </p:tgtEl>
                                        <p:attrNameLst>
                                          <p:attrName>style.visibility</p:attrName>
                                        </p:attrNameLst>
                                      </p:cBhvr>
                                      <p:to>
                                        <p:strVal val="visible"/>
                                      </p:to>
                                    </p:set>
                                    <p:animEffect transition="in" filter="wipe(left)">
                                      <p:cBhvr>
                                        <p:cTn id="7" dur="500"/>
                                        <p:tgtEl>
                                          <p:spTgt spid="57348">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57349">
                                            <p:bg/>
                                          </p:spTgt>
                                        </p:tgtEl>
                                        <p:attrNameLst>
                                          <p:attrName>style.visibility</p:attrName>
                                        </p:attrNameLst>
                                      </p:cBhvr>
                                      <p:to>
                                        <p:strVal val="visible"/>
                                      </p:to>
                                    </p:set>
                                    <p:animEffect transition="in" filter="wipe(left)">
                                      <p:cBhvr>
                                        <p:cTn id="12" dur="500"/>
                                        <p:tgtEl>
                                          <p:spTgt spid="57349">
                                            <p:bg/>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57349">
                                            <p:txEl>
                                              <p:pRg st="0" end="0"/>
                                            </p:txEl>
                                          </p:spTgt>
                                        </p:tgtEl>
                                        <p:attrNameLst>
                                          <p:attrName>style.visibility</p:attrName>
                                        </p:attrNameLst>
                                      </p:cBhvr>
                                      <p:to>
                                        <p:strVal val="visible"/>
                                      </p:to>
                                    </p:set>
                                    <p:animEffect transition="in" filter="wipe(left)">
                                      <p:cBhvr>
                                        <p:cTn id="17" dur="500"/>
                                        <p:tgtEl>
                                          <p:spTgt spid="57349">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57350"/>
                                        </p:tgtEl>
                                        <p:attrNameLst>
                                          <p:attrName>style.visibility</p:attrName>
                                        </p:attrNameLst>
                                      </p:cBhvr>
                                      <p:to>
                                        <p:strVal val="visible"/>
                                      </p:to>
                                    </p:set>
                                    <p:animEffect transition="in" filter="blinds(horizontal)">
                                      <p:cBhvr>
                                        <p:cTn id="22" dur="500"/>
                                        <p:tgtEl>
                                          <p:spTgt spid="57350"/>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8">
                                            <p:txEl>
                                              <p:pRg st="0" end="0"/>
                                            </p:txEl>
                                          </p:spTgt>
                                        </p:tgtEl>
                                        <p:attrNameLst>
                                          <p:attrName>style.visibility</p:attrName>
                                        </p:attrNameLst>
                                      </p:cBhvr>
                                      <p:to>
                                        <p:strVal val="visible"/>
                                      </p:to>
                                    </p:set>
                                    <p:animEffect transition="in" filter="wipe(left)">
                                      <p:cBhvr>
                                        <p:cTn id="27" dur="500"/>
                                        <p:tgtEl>
                                          <p:spTgt spid="8">
                                            <p:txEl>
                                              <p:pRg st="0" end="0"/>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9">
                                            <p:bg/>
                                          </p:spTgt>
                                        </p:tgtEl>
                                        <p:attrNameLst>
                                          <p:attrName>style.visibility</p:attrName>
                                        </p:attrNameLst>
                                      </p:cBhvr>
                                      <p:to>
                                        <p:strVal val="visible"/>
                                      </p:to>
                                    </p:set>
                                    <p:animEffect transition="in" filter="wipe(left)">
                                      <p:cBhvr>
                                        <p:cTn id="32" dur="500"/>
                                        <p:tgtEl>
                                          <p:spTgt spid="9">
                                            <p:bg/>
                                          </p:spTgt>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9">
                                            <p:txEl>
                                              <p:pRg st="0" end="0"/>
                                            </p:txEl>
                                          </p:spTgt>
                                        </p:tgtEl>
                                        <p:attrNameLst>
                                          <p:attrName>style.visibility</p:attrName>
                                        </p:attrNameLst>
                                      </p:cBhvr>
                                      <p:to>
                                        <p:strVal val="visible"/>
                                      </p:to>
                                    </p:set>
                                    <p:animEffect transition="in" filter="wipe(left)">
                                      <p:cBhvr>
                                        <p:cTn id="37" dur="500"/>
                                        <p:tgtEl>
                                          <p:spTgt spid="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348" grpId="0" build="p"/>
      <p:bldP spid="57349" grpId="0" build="p" animBg="1"/>
      <p:bldP spid="57350" grpId="0" bldLvl="0" animBg="1"/>
      <p:bldP spid="8" grpId="0" build="p"/>
      <p:bldP spid="9" grpId="0" build="p"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1" name="Text Box 3"/>
          <p:cNvSpPr txBox="1">
            <a:spLocks noChangeArrowheads="1"/>
          </p:cNvSpPr>
          <p:nvPr/>
        </p:nvSpPr>
        <p:spPr bwMode="auto">
          <a:xfrm>
            <a:off x="395288" y="1196975"/>
            <a:ext cx="8280400" cy="584775"/>
          </a:xfrm>
          <a:prstGeom prst="rect">
            <a:avLst/>
          </a:prstGeom>
          <a:noFill/>
          <a:ln w="9525">
            <a:noFill/>
            <a:miter lim="800000"/>
            <a:headEnd/>
            <a:tailEnd/>
          </a:ln>
        </p:spPr>
        <p:txBody>
          <a:bodyPr>
            <a:spAutoFit/>
          </a:bodyPr>
          <a:lstStyle/>
          <a:p>
            <a:pPr>
              <a:spcBef>
                <a:spcPct val="50000"/>
              </a:spcBef>
            </a:pPr>
            <a:r>
              <a:rPr lang="zh-CN" altLang="en-US" sz="3200" b="1" dirty="0">
                <a:latin typeface="Times New Roman" pitchFamily="18" charset="0"/>
              </a:rPr>
              <a:t>1定义：</a:t>
            </a:r>
            <a:r>
              <a:rPr lang="zh-CN" altLang="en-US" sz="3200" b="1" dirty="0">
                <a:solidFill>
                  <a:srgbClr val="240597"/>
                </a:solidFill>
                <a:latin typeface="Times New Roman" pitchFamily="18" charset="0"/>
              </a:rPr>
              <a:t>用来证明论点的事实和道理 </a:t>
            </a:r>
            <a:r>
              <a:rPr lang="zh-CN" altLang="en-US" sz="3200" b="1" dirty="0" smtClean="0">
                <a:solidFill>
                  <a:srgbClr val="240597"/>
                </a:solidFill>
                <a:latin typeface="Times New Roman" pitchFamily="18" charset="0"/>
              </a:rPr>
              <a:t>。              </a:t>
            </a:r>
            <a:endParaRPr lang="zh-CN" altLang="en-US" sz="3200" b="1" dirty="0">
              <a:solidFill>
                <a:srgbClr val="240597"/>
              </a:solidFill>
              <a:latin typeface="Times New Roman" pitchFamily="18" charset="0"/>
            </a:endParaRPr>
          </a:p>
        </p:txBody>
      </p:sp>
      <p:sp>
        <p:nvSpPr>
          <p:cNvPr id="58372" name="Text Box 4"/>
          <p:cNvSpPr txBox="1">
            <a:spLocks noChangeArrowheads="1"/>
          </p:cNvSpPr>
          <p:nvPr/>
        </p:nvSpPr>
        <p:spPr bwMode="auto">
          <a:xfrm>
            <a:off x="304800" y="3505200"/>
            <a:ext cx="1905000" cy="641350"/>
          </a:xfrm>
          <a:prstGeom prst="rect">
            <a:avLst/>
          </a:prstGeom>
          <a:noFill/>
          <a:ln w="9525">
            <a:noFill/>
            <a:miter lim="800000"/>
            <a:headEnd/>
            <a:tailEnd/>
          </a:ln>
        </p:spPr>
        <p:txBody>
          <a:bodyPr>
            <a:spAutoFit/>
          </a:bodyPr>
          <a:lstStyle/>
          <a:p>
            <a:pPr>
              <a:spcBef>
                <a:spcPct val="50000"/>
              </a:spcBef>
            </a:pPr>
            <a:r>
              <a:rPr lang="zh-CN" altLang="en-US" sz="3600" b="1">
                <a:latin typeface="Times New Roman" pitchFamily="18" charset="0"/>
              </a:rPr>
              <a:t>2、类型</a:t>
            </a:r>
          </a:p>
        </p:txBody>
      </p:sp>
      <p:sp>
        <p:nvSpPr>
          <p:cNvPr id="58373" name="AutoShape 5"/>
          <p:cNvSpPr>
            <a:spLocks/>
          </p:cNvSpPr>
          <p:nvPr/>
        </p:nvSpPr>
        <p:spPr bwMode="auto">
          <a:xfrm>
            <a:off x="2057400" y="2362200"/>
            <a:ext cx="457200" cy="2895600"/>
          </a:xfrm>
          <a:prstGeom prst="leftBrace">
            <a:avLst>
              <a:gd name="adj1" fmla="val 52660"/>
              <a:gd name="adj2" fmla="val 50000"/>
            </a:avLst>
          </a:prstGeom>
          <a:noFill/>
          <a:ln w="9525">
            <a:solidFill>
              <a:schemeClr val="tx1"/>
            </a:solidFill>
            <a:round/>
            <a:headEnd/>
            <a:tailEnd/>
          </a:ln>
        </p:spPr>
        <p:txBody>
          <a:bodyPr wrap="none" anchor="ctr"/>
          <a:lstStyle/>
          <a:p>
            <a:pPr eaLnBrk="0" hangingPunct="0"/>
            <a:endParaRPr lang="zh-CN" altLang="en-US"/>
          </a:p>
        </p:txBody>
      </p:sp>
      <p:sp>
        <p:nvSpPr>
          <p:cNvPr id="58374" name="Text Box 6"/>
          <p:cNvSpPr txBox="1">
            <a:spLocks noChangeArrowheads="1"/>
          </p:cNvSpPr>
          <p:nvPr/>
        </p:nvSpPr>
        <p:spPr bwMode="auto">
          <a:xfrm>
            <a:off x="4648200" y="1981200"/>
            <a:ext cx="4495800" cy="952500"/>
          </a:xfrm>
          <a:prstGeom prst="rect">
            <a:avLst/>
          </a:prstGeom>
          <a:noFill/>
          <a:ln w="9525">
            <a:noFill/>
            <a:miter lim="800000"/>
            <a:headEnd/>
            <a:tailEnd/>
          </a:ln>
        </p:spPr>
        <p:txBody>
          <a:bodyPr>
            <a:spAutoFit/>
          </a:bodyPr>
          <a:lstStyle/>
          <a:p>
            <a:pPr>
              <a:spcBef>
                <a:spcPct val="50000"/>
              </a:spcBef>
            </a:pPr>
            <a:r>
              <a:rPr lang="zh-CN" altLang="en-US" sz="2800" b="1" dirty="0">
                <a:latin typeface="Times New Roman" pitchFamily="18" charset="0"/>
              </a:rPr>
              <a:t>有</a:t>
            </a:r>
            <a:r>
              <a:rPr lang="zh-CN" altLang="en-US" sz="2800" b="1" dirty="0">
                <a:solidFill>
                  <a:srgbClr val="FF0000"/>
                </a:solidFill>
                <a:latin typeface="Times New Roman" pitchFamily="18" charset="0"/>
              </a:rPr>
              <a:t>具体事例</a:t>
            </a:r>
            <a:r>
              <a:rPr lang="zh-CN" altLang="en-US" sz="2800" b="1" dirty="0">
                <a:latin typeface="Times New Roman" pitchFamily="18" charset="0"/>
              </a:rPr>
              <a:t>、概括事实、统计数字、亲身经历等。</a:t>
            </a:r>
          </a:p>
        </p:txBody>
      </p:sp>
      <p:sp>
        <p:nvSpPr>
          <p:cNvPr id="58375" name="Text Box 7"/>
          <p:cNvSpPr txBox="1">
            <a:spLocks noChangeArrowheads="1"/>
          </p:cNvSpPr>
          <p:nvPr/>
        </p:nvSpPr>
        <p:spPr bwMode="auto">
          <a:xfrm>
            <a:off x="2411413" y="4365625"/>
            <a:ext cx="3240087" cy="641350"/>
          </a:xfrm>
          <a:prstGeom prst="rect">
            <a:avLst/>
          </a:prstGeom>
          <a:noFill/>
          <a:ln w="9525">
            <a:noFill/>
            <a:miter lim="800000"/>
            <a:headEnd/>
            <a:tailEnd/>
          </a:ln>
        </p:spPr>
        <p:txBody>
          <a:bodyPr>
            <a:spAutoFit/>
          </a:bodyPr>
          <a:lstStyle/>
          <a:p>
            <a:pPr>
              <a:spcBef>
                <a:spcPct val="50000"/>
              </a:spcBef>
            </a:pPr>
            <a:r>
              <a:rPr lang="zh-CN" altLang="en-US" sz="3600" b="1" dirty="0">
                <a:solidFill>
                  <a:srgbClr val="240597"/>
                </a:solidFill>
                <a:latin typeface="Times New Roman" pitchFamily="18" charset="0"/>
              </a:rPr>
              <a:t>道理论据：</a:t>
            </a:r>
          </a:p>
        </p:txBody>
      </p:sp>
      <p:sp>
        <p:nvSpPr>
          <p:cNvPr id="58376" name="AutoShape 8"/>
          <p:cNvSpPr>
            <a:spLocks/>
          </p:cNvSpPr>
          <p:nvPr/>
        </p:nvSpPr>
        <p:spPr bwMode="auto">
          <a:xfrm>
            <a:off x="4572000" y="4437063"/>
            <a:ext cx="304800" cy="685800"/>
          </a:xfrm>
          <a:prstGeom prst="leftBrace">
            <a:avLst>
              <a:gd name="adj1" fmla="val 18750"/>
              <a:gd name="adj2" fmla="val 50000"/>
            </a:avLst>
          </a:prstGeom>
          <a:noFill/>
          <a:ln w="9525">
            <a:solidFill>
              <a:schemeClr val="tx1"/>
            </a:solidFill>
            <a:round/>
            <a:headEnd/>
            <a:tailEnd/>
          </a:ln>
        </p:spPr>
        <p:txBody>
          <a:bodyPr wrap="none" anchor="ctr"/>
          <a:lstStyle/>
          <a:p>
            <a:pPr eaLnBrk="0" hangingPunct="0"/>
            <a:endParaRPr lang="zh-CN" altLang="en-US"/>
          </a:p>
        </p:txBody>
      </p:sp>
      <p:sp>
        <p:nvSpPr>
          <p:cNvPr id="58377" name="Rectangle 9"/>
          <p:cNvSpPr>
            <a:spLocks noChangeArrowheads="1"/>
          </p:cNvSpPr>
          <p:nvPr/>
        </p:nvSpPr>
        <p:spPr bwMode="auto">
          <a:xfrm>
            <a:off x="4876800" y="4146550"/>
            <a:ext cx="4140200" cy="1260475"/>
          </a:xfrm>
          <a:prstGeom prst="rect">
            <a:avLst/>
          </a:prstGeom>
          <a:noFill/>
          <a:ln w="9525">
            <a:noFill/>
            <a:miter lim="800000"/>
            <a:headEnd/>
            <a:tailEnd/>
          </a:ln>
        </p:spPr>
        <p:txBody>
          <a:bodyPr>
            <a:spAutoFit/>
          </a:bodyPr>
          <a:lstStyle/>
          <a:p>
            <a:pPr>
              <a:spcBef>
                <a:spcPct val="50000"/>
              </a:spcBef>
            </a:pPr>
            <a:r>
              <a:rPr lang="zh-CN" altLang="en-US" sz="2400" b="1" dirty="0">
                <a:latin typeface="Times New Roman" pitchFamily="18" charset="0"/>
              </a:rPr>
              <a:t>经典性的著作和权威性的言论（如引用</a:t>
            </a:r>
            <a:r>
              <a:rPr lang="zh-CN" altLang="en-US" sz="2400" b="1" dirty="0">
                <a:solidFill>
                  <a:srgbClr val="FF0000"/>
                </a:solidFill>
                <a:latin typeface="Times New Roman" pitchFamily="18" charset="0"/>
              </a:rPr>
              <a:t>名人名言、古诗文名句</a:t>
            </a:r>
            <a:r>
              <a:rPr lang="zh-CN" altLang="en-US" sz="2400" b="1" dirty="0">
                <a:latin typeface="Times New Roman" pitchFamily="18" charset="0"/>
              </a:rPr>
              <a:t>等）</a:t>
            </a:r>
            <a:r>
              <a:rPr lang="zh-CN" altLang="en-US" sz="2800" b="1" dirty="0">
                <a:latin typeface="Times New Roman" pitchFamily="18" charset="0"/>
              </a:rPr>
              <a:t>。</a:t>
            </a:r>
          </a:p>
        </p:txBody>
      </p:sp>
      <p:sp>
        <p:nvSpPr>
          <p:cNvPr id="58378" name="Text Box 10"/>
          <p:cNvSpPr txBox="1">
            <a:spLocks noChangeArrowheads="1"/>
          </p:cNvSpPr>
          <p:nvPr/>
        </p:nvSpPr>
        <p:spPr bwMode="auto">
          <a:xfrm>
            <a:off x="2667000" y="3429000"/>
            <a:ext cx="6477000" cy="519113"/>
          </a:xfrm>
          <a:prstGeom prst="rect">
            <a:avLst/>
          </a:prstGeom>
          <a:noFill/>
          <a:ln w="9525">
            <a:noFill/>
            <a:miter lim="800000"/>
            <a:headEnd/>
            <a:tailEnd/>
          </a:ln>
        </p:spPr>
        <p:txBody>
          <a:bodyPr>
            <a:spAutoFit/>
          </a:bodyPr>
          <a:lstStyle/>
          <a:p>
            <a:pPr>
              <a:spcBef>
                <a:spcPct val="50000"/>
              </a:spcBef>
            </a:pPr>
            <a:r>
              <a:rPr lang="zh-CN" altLang="en-US" sz="2800" b="1">
                <a:solidFill>
                  <a:schemeClr val="accent2"/>
                </a:solidFill>
                <a:latin typeface="Times New Roman" pitchFamily="18" charset="0"/>
              </a:rPr>
              <a:t> </a:t>
            </a:r>
          </a:p>
        </p:txBody>
      </p:sp>
      <p:sp>
        <p:nvSpPr>
          <p:cNvPr id="58379" name="Rectangle 11"/>
          <p:cNvSpPr>
            <a:spLocks noChangeArrowheads="1"/>
          </p:cNvSpPr>
          <p:nvPr/>
        </p:nvSpPr>
        <p:spPr bwMode="auto">
          <a:xfrm>
            <a:off x="2362200" y="2133600"/>
            <a:ext cx="2478088" cy="641350"/>
          </a:xfrm>
          <a:prstGeom prst="rect">
            <a:avLst/>
          </a:prstGeom>
          <a:noFill/>
          <a:ln w="9525">
            <a:noFill/>
            <a:miter lim="800000"/>
            <a:headEnd/>
            <a:tailEnd/>
          </a:ln>
        </p:spPr>
        <p:txBody>
          <a:bodyPr wrap="none">
            <a:spAutoFit/>
          </a:bodyPr>
          <a:lstStyle/>
          <a:p>
            <a:r>
              <a:rPr lang="zh-CN" altLang="en-US" sz="3600" b="1" dirty="0">
                <a:solidFill>
                  <a:srgbClr val="240597"/>
                </a:solidFill>
                <a:latin typeface="Times New Roman" pitchFamily="18" charset="0"/>
              </a:rPr>
              <a:t>事实论据：</a:t>
            </a:r>
          </a:p>
        </p:txBody>
      </p:sp>
      <p:sp>
        <p:nvSpPr>
          <p:cNvPr id="58380" name="AutoShape 12"/>
          <p:cNvSpPr>
            <a:spLocks/>
          </p:cNvSpPr>
          <p:nvPr/>
        </p:nvSpPr>
        <p:spPr bwMode="auto">
          <a:xfrm>
            <a:off x="4495800" y="2133600"/>
            <a:ext cx="76200" cy="1066800"/>
          </a:xfrm>
          <a:prstGeom prst="leftBrace">
            <a:avLst>
              <a:gd name="adj1" fmla="val 116407"/>
              <a:gd name="adj2" fmla="val 50000"/>
            </a:avLst>
          </a:prstGeom>
          <a:noFill/>
          <a:ln w="9525">
            <a:solidFill>
              <a:schemeClr val="tx1"/>
            </a:solidFill>
            <a:round/>
            <a:headEnd/>
            <a:tailEnd/>
          </a:ln>
        </p:spPr>
        <p:txBody>
          <a:bodyPr wrap="none" anchor="ctr"/>
          <a:lstStyle/>
          <a:p>
            <a:pPr eaLnBrk="0" hangingPunct="0"/>
            <a:endParaRPr lang="zh-CN" altLang="en-US"/>
          </a:p>
        </p:txBody>
      </p:sp>
      <p:sp>
        <p:nvSpPr>
          <p:cNvPr id="26636" name="WordArt 13"/>
          <p:cNvSpPr>
            <a:spLocks noChangeArrowheads="1" noChangeShapeType="1" noTextEdit="1"/>
          </p:cNvSpPr>
          <p:nvPr/>
        </p:nvSpPr>
        <p:spPr bwMode="auto">
          <a:xfrm>
            <a:off x="228600" y="152400"/>
            <a:ext cx="3267075" cy="609600"/>
          </a:xfrm>
          <a:prstGeom prst="rect">
            <a:avLst/>
          </a:prstGeom>
        </p:spPr>
        <p:txBody>
          <a:bodyPr wrap="none" fromWordArt="1">
            <a:prstTxWarp prst="textPlain">
              <a:avLst>
                <a:gd name="adj" fmla="val 50000"/>
              </a:avLst>
            </a:prstTxWarp>
          </a:bodyPr>
          <a:lstStyle/>
          <a:p>
            <a:pPr algn="ctr"/>
            <a:r>
              <a:rPr lang="zh-CN" altLang="en-US" sz="3600" b="1" kern="10" dirty="0">
                <a:ln w="9525">
                  <a:solidFill>
                    <a:srgbClr val="000000"/>
                  </a:solidFill>
                  <a:round/>
                  <a:headEnd/>
                  <a:tailEnd/>
                </a:ln>
                <a:solidFill>
                  <a:srgbClr val="240597"/>
                </a:solidFill>
                <a:latin typeface="黑体" pitchFamily="2" charset="-122"/>
                <a:ea typeface="黑体" pitchFamily="2" charset="-122"/>
              </a:rPr>
              <a:t>三要素</a:t>
            </a:r>
            <a:r>
              <a:rPr lang="en-US" altLang="zh-CN" sz="3600" b="1" kern="10" dirty="0">
                <a:ln w="9525">
                  <a:solidFill>
                    <a:srgbClr val="000000"/>
                  </a:solidFill>
                  <a:round/>
                  <a:headEnd/>
                  <a:tailEnd/>
                </a:ln>
                <a:solidFill>
                  <a:srgbClr val="240597"/>
                </a:solidFill>
                <a:latin typeface="黑体" pitchFamily="2" charset="-122"/>
                <a:ea typeface="黑体" pitchFamily="2" charset="-122"/>
              </a:rPr>
              <a:t>——</a:t>
            </a:r>
            <a:r>
              <a:rPr lang="zh-CN" altLang="en-US" sz="3600" b="1" kern="10" dirty="0">
                <a:ln w="9525">
                  <a:solidFill>
                    <a:srgbClr val="000000"/>
                  </a:solidFill>
                  <a:round/>
                  <a:headEnd/>
                  <a:tailEnd/>
                </a:ln>
                <a:solidFill>
                  <a:srgbClr val="240597"/>
                </a:solidFill>
                <a:latin typeface="黑体" pitchFamily="2" charset="-122"/>
                <a:ea typeface="黑体" pitchFamily="2" charset="-122"/>
              </a:rPr>
              <a:t>论据</a:t>
            </a:r>
          </a:p>
        </p:txBody>
      </p:sp>
      <p:sp>
        <p:nvSpPr>
          <p:cNvPr id="2" name="云形标注 1"/>
          <p:cNvSpPr/>
          <p:nvPr/>
        </p:nvSpPr>
        <p:spPr>
          <a:xfrm>
            <a:off x="2747963" y="2774950"/>
            <a:ext cx="1995487" cy="1120775"/>
          </a:xfrm>
          <a:prstGeom prst="cloudCallout">
            <a:avLst>
              <a:gd name="adj1" fmla="val -27664"/>
              <a:gd name="adj2" fmla="val -57422"/>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noProof="1">
                <a:solidFill>
                  <a:srgbClr val="000000"/>
                </a:solidFill>
              </a:rPr>
              <a:t>最具说服力的论据</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8371">
                                            <p:txEl>
                                              <p:pRg st="0" end="0"/>
                                            </p:txEl>
                                          </p:spTgt>
                                        </p:tgtEl>
                                        <p:attrNameLst>
                                          <p:attrName>style.visibility</p:attrName>
                                        </p:attrNameLst>
                                      </p:cBhvr>
                                      <p:to>
                                        <p:strVal val="visible"/>
                                      </p:to>
                                    </p:set>
                                    <p:animEffect transition="in" filter="wipe(left)">
                                      <p:cBhvr>
                                        <p:cTn id="7" dur="500"/>
                                        <p:tgtEl>
                                          <p:spTgt spid="58371">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58372">
                                            <p:txEl>
                                              <p:pRg st="0" end="0"/>
                                            </p:txEl>
                                          </p:spTgt>
                                        </p:tgtEl>
                                        <p:attrNameLst>
                                          <p:attrName>style.visibility</p:attrName>
                                        </p:attrNameLst>
                                      </p:cBhvr>
                                      <p:to>
                                        <p:strVal val="visible"/>
                                      </p:to>
                                    </p:set>
                                    <p:animEffect transition="in" filter="dissolve">
                                      <p:cBhvr>
                                        <p:cTn id="12" dur="500"/>
                                        <p:tgtEl>
                                          <p:spTgt spid="58372">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8" fill="hold" grpId="0" nodeType="clickEffect">
                                  <p:stCondLst>
                                    <p:cond delay="0"/>
                                  </p:stCondLst>
                                  <p:childTnLst>
                                    <p:set>
                                      <p:cBhvr>
                                        <p:cTn id="16" dur="1" fill="hold">
                                          <p:stCondLst>
                                            <p:cond delay="0"/>
                                          </p:stCondLst>
                                        </p:cTn>
                                        <p:tgtEl>
                                          <p:spTgt spid="58373"/>
                                        </p:tgtEl>
                                        <p:attrNameLst>
                                          <p:attrName>style.visibility</p:attrName>
                                        </p:attrNameLst>
                                      </p:cBhvr>
                                      <p:to>
                                        <p:strVal val="visible"/>
                                      </p:to>
                                    </p:set>
                                    <p:anim calcmode="lin" valueType="num">
                                      <p:cBhvr additive="base">
                                        <p:cTn id="17" dur="500" fill="hold"/>
                                        <p:tgtEl>
                                          <p:spTgt spid="58373"/>
                                        </p:tgtEl>
                                        <p:attrNameLst>
                                          <p:attrName>ppt_x</p:attrName>
                                        </p:attrNameLst>
                                      </p:cBhvr>
                                      <p:tavLst>
                                        <p:tav tm="0">
                                          <p:val>
                                            <p:strVal val="0-#ppt_w/2"/>
                                          </p:val>
                                        </p:tav>
                                        <p:tav tm="100000">
                                          <p:val>
                                            <p:strVal val="#ppt_x"/>
                                          </p:val>
                                        </p:tav>
                                      </p:tavLst>
                                    </p:anim>
                                    <p:anim calcmode="lin" valueType="num">
                                      <p:cBhvr additive="base">
                                        <p:cTn id="18" dur="500" fill="hold"/>
                                        <p:tgtEl>
                                          <p:spTgt spid="58373"/>
                                        </p:tgtEl>
                                        <p:attrNameLst>
                                          <p:attrName>ppt_y</p:attrName>
                                        </p:attrNameLst>
                                      </p:cBhvr>
                                      <p:tavLst>
                                        <p:tav tm="0">
                                          <p:val>
                                            <p:strVal val="#ppt_y"/>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grpId="0" nodeType="clickEffect">
                                  <p:stCondLst>
                                    <p:cond delay="0"/>
                                  </p:stCondLst>
                                  <p:childTnLst>
                                    <p:set>
                                      <p:cBhvr>
                                        <p:cTn id="22" dur="1" fill="hold">
                                          <p:stCondLst>
                                            <p:cond delay="0"/>
                                          </p:stCondLst>
                                        </p:cTn>
                                        <p:tgtEl>
                                          <p:spTgt spid="58379"/>
                                        </p:tgtEl>
                                        <p:attrNameLst>
                                          <p:attrName>style.visibility</p:attrName>
                                        </p:attrNameLst>
                                      </p:cBhvr>
                                      <p:to>
                                        <p:strVal val="visible"/>
                                      </p:to>
                                    </p:set>
                                    <p:animEffect transition="in" filter="blinds(horizontal)">
                                      <p:cBhvr>
                                        <p:cTn id="23" dur="500"/>
                                        <p:tgtEl>
                                          <p:spTgt spid="58379"/>
                                        </p:tgtEl>
                                      </p:cBhvr>
                                    </p:animEffect>
                                  </p:childTnLst>
                                </p:cTn>
                              </p:par>
                            </p:childTnLst>
                          </p:cTn>
                        </p:par>
                      </p:childTnLst>
                    </p:cTn>
                  </p:par>
                  <p:par>
                    <p:cTn id="24" fill="hold">
                      <p:stCondLst>
                        <p:cond delay="indefinite"/>
                      </p:stCondLst>
                      <p:childTnLst>
                        <p:par>
                          <p:cTn id="25" fill="hold">
                            <p:stCondLst>
                              <p:cond delay="0"/>
                            </p:stCondLst>
                            <p:childTnLst>
                              <p:par>
                                <p:cTn id="26" presetID="2" presetClass="entr" presetSubtype="8" fill="hold" grpId="0" nodeType="clickEffect">
                                  <p:stCondLst>
                                    <p:cond delay="0"/>
                                  </p:stCondLst>
                                  <p:childTnLst>
                                    <p:set>
                                      <p:cBhvr>
                                        <p:cTn id="27" dur="1" fill="hold">
                                          <p:stCondLst>
                                            <p:cond delay="0"/>
                                          </p:stCondLst>
                                        </p:cTn>
                                        <p:tgtEl>
                                          <p:spTgt spid="58380"/>
                                        </p:tgtEl>
                                        <p:attrNameLst>
                                          <p:attrName>style.visibility</p:attrName>
                                        </p:attrNameLst>
                                      </p:cBhvr>
                                      <p:to>
                                        <p:strVal val="visible"/>
                                      </p:to>
                                    </p:set>
                                    <p:anim calcmode="lin" valueType="num">
                                      <p:cBhvr additive="base">
                                        <p:cTn id="28" dur="500" fill="hold"/>
                                        <p:tgtEl>
                                          <p:spTgt spid="58380"/>
                                        </p:tgtEl>
                                        <p:attrNameLst>
                                          <p:attrName>ppt_x</p:attrName>
                                        </p:attrNameLst>
                                      </p:cBhvr>
                                      <p:tavLst>
                                        <p:tav tm="0">
                                          <p:val>
                                            <p:strVal val="0-#ppt_w/2"/>
                                          </p:val>
                                        </p:tav>
                                        <p:tav tm="100000">
                                          <p:val>
                                            <p:strVal val="#ppt_x"/>
                                          </p:val>
                                        </p:tav>
                                      </p:tavLst>
                                    </p:anim>
                                    <p:anim calcmode="lin" valueType="num">
                                      <p:cBhvr additive="base">
                                        <p:cTn id="29" dur="500" fill="hold"/>
                                        <p:tgtEl>
                                          <p:spTgt spid="58380"/>
                                        </p:tgtEl>
                                        <p:attrNameLst>
                                          <p:attrName>ppt_y</p:attrName>
                                        </p:attrNameLst>
                                      </p:cBhvr>
                                      <p:tavLst>
                                        <p:tav tm="0">
                                          <p:val>
                                            <p:strVal val="#ppt_y"/>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3" presetClass="entr" presetSubtype="10" fill="hold" grpId="0" nodeType="clickEffect">
                                  <p:stCondLst>
                                    <p:cond delay="0"/>
                                  </p:stCondLst>
                                  <p:childTnLst>
                                    <p:set>
                                      <p:cBhvr>
                                        <p:cTn id="33" dur="1" fill="hold">
                                          <p:stCondLst>
                                            <p:cond delay="0"/>
                                          </p:stCondLst>
                                        </p:cTn>
                                        <p:tgtEl>
                                          <p:spTgt spid="58374"/>
                                        </p:tgtEl>
                                        <p:attrNameLst>
                                          <p:attrName>style.visibility</p:attrName>
                                        </p:attrNameLst>
                                      </p:cBhvr>
                                      <p:to>
                                        <p:strVal val="visible"/>
                                      </p:to>
                                    </p:set>
                                    <p:animEffect transition="in" filter="blinds(horizontal)">
                                      <p:cBhvr>
                                        <p:cTn id="34" dur="500"/>
                                        <p:tgtEl>
                                          <p:spTgt spid="58374"/>
                                        </p:tgtEl>
                                      </p:cBhvr>
                                    </p:animEffect>
                                  </p:childTnLst>
                                </p:cTn>
                              </p:par>
                            </p:childTnLst>
                          </p:cTn>
                        </p:par>
                      </p:childTnLst>
                    </p:cTn>
                  </p:par>
                  <p:par>
                    <p:cTn id="35" fill="hold">
                      <p:stCondLst>
                        <p:cond delay="indefinite"/>
                      </p:stCondLst>
                      <p:childTnLst>
                        <p:par>
                          <p:cTn id="36" fill="hold">
                            <p:stCondLst>
                              <p:cond delay="0"/>
                            </p:stCondLst>
                            <p:childTnLst>
                              <p:par>
                                <p:cTn id="37" presetID="3" presetClass="entr" presetSubtype="10" fill="hold" grpId="0" nodeType="clickEffect">
                                  <p:stCondLst>
                                    <p:cond delay="0"/>
                                  </p:stCondLst>
                                  <p:childTnLst>
                                    <p:set>
                                      <p:cBhvr>
                                        <p:cTn id="38" dur="1" fill="hold">
                                          <p:stCondLst>
                                            <p:cond delay="0"/>
                                          </p:stCondLst>
                                        </p:cTn>
                                        <p:tgtEl>
                                          <p:spTgt spid="58378"/>
                                        </p:tgtEl>
                                        <p:attrNameLst>
                                          <p:attrName>style.visibility</p:attrName>
                                        </p:attrNameLst>
                                      </p:cBhvr>
                                      <p:to>
                                        <p:strVal val="visible"/>
                                      </p:to>
                                    </p:set>
                                    <p:animEffect transition="in" filter="blinds(horizontal)">
                                      <p:cBhvr>
                                        <p:cTn id="39" dur="500"/>
                                        <p:tgtEl>
                                          <p:spTgt spid="58378"/>
                                        </p:tgtEl>
                                      </p:cBhvr>
                                    </p:animEffect>
                                  </p:childTnLst>
                                </p:cTn>
                              </p:par>
                            </p:childTnLst>
                          </p:cTn>
                        </p:par>
                      </p:childTnLst>
                    </p:cTn>
                  </p:par>
                  <p:par>
                    <p:cTn id="40" fill="hold">
                      <p:stCondLst>
                        <p:cond delay="indefinite"/>
                      </p:stCondLst>
                      <p:childTnLst>
                        <p:par>
                          <p:cTn id="41" fill="hold">
                            <p:stCondLst>
                              <p:cond delay="0"/>
                            </p:stCondLst>
                            <p:childTnLst>
                              <p:par>
                                <p:cTn id="42" presetID="2" presetClass="entr" presetSubtype="4" fill="hold" grpId="0" nodeType="clickEffect">
                                  <p:stCondLst>
                                    <p:cond delay="0"/>
                                  </p:stCondLst>
                                  <p:childTnLst>
                                    <p:set>
                                      <p:cBhvr>
                                        <p:cTn id="43" dur="1" fill="hold">
                                          <p:stCondLst>
                                            <p:cond delay="0"/>
                                          </p:stCondLst>
                                        </p:cTn>
                                        <p:tgtEl>
                                          <p:spTgt spid="2"/>
                                        </p:tgtEl>
                                        <p:attrNameLst>
                                          <p:attrName>style.visibility</p:attrName>
                                        </p:attrNameLst>
                                      </p:cBhvr>
                                      <p:to>
                                        <p:strVal val="visible"/>
                                      </p:to>
                                    </p:set>
                                    <p:anim calcmode="lin" valueType="num">
                                      <p:cBhvr additive="base">
                                        <p:cTn id="44" dur="500" fill="hold"/>
                                        <p:tgtEl>
                                          <p:spTgt spid="2"/>
                                        </p:tgtEl>
                                        <p:attrNameLst>
                                          <p:attrName>ppt_x</p:attrName>
                                        </p:attrNameLst>
                                      </p:cBhvr>
                                      <p:tavLst>
                                        <p:tav tm="0">
                                          <p:val>
                                            <p:strVal val="#ppt_x"/>
                                          </p:val>
                                        </p:tav>
                                        <p:tav tm="100000">
                                          <p:val>
                                            <p:strVal val="#ppt_x"/>
                                          </p:val>
                                        </p:tav>
                                      </p:tavLst>
                                    </p:anim>
                                    <p:anim calcmode="lin" valueType="num">
                                      <p:cBhvr additive="base">
                                        <p:cTn id="45"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46" fill="hold">
                      <p:stCondLst>
                        <p:cond delay="indefinite"/>
                      </p:stCondLst>
                      <p:childTnLst>
                        <p:par>
                          <p:cTn id="47" fill="hold">
                            <p:stCondLst>
                              <p:cond delay="0"/>
                            </p:stCondLst>
                            <p:childTnLst>
                              <p:par>
                                <p:cTn id="48" presetID="3" presetClass="entr" presetSubtype="10" fill="hold" grpId="0" nodeType="clickEffect">
                                  <p:stCondLst>
                                    <p:cond delay="0"/>
                                  </p:stCondLst>
                                  <p:childTnLst>
                                    <p:set>
                                      <p:cBhvr>
                                        <p:cTn id="49" dur="1" fill="hold">
                                          <p:stCondLst>
                                            <p:cond delay="0"/>
                                          </p:stCondLst>
                                        </p:cTn>
                                        <p:tgtEl>
                                          <p:spTgt spid="58375"/>
                                        </p:tgtEl>
                                        <p:attrNameLst>
                                          <p:attrName>style.visibility</p:attrName>
                                        </p:attrNameLst>
                                      </p:cBhvr>
                                      <p:to>
                                        <p:strVal val="visible"/>
                                      </p:to>
                                    </p:set>
                                    <p:animEffect transition="in" filter="blinds(horizontal)">
                                      <p:cBhvr>
                                        <p:cTn id="50" dur="500"/>
                                        <p:tgtEl>
                                          <p:spTgt spid="58375"/>
                                        </p:tgtEl>
                                      </p:cBhvr>
                                    </p:animEffect>
                                  </p:childTnLst>
                                </p:cTn>
                              </p:par>
                            </p:childTnLst>
                          </p:cTn>
                        </p:par>
                      </p:childTnLst>
                    </p:cTn>
                  </p:par>
                  <p:par>
                    <p:cTn id="51" fill="hold">
                      <p:stCondLst>
                        <p:cond delay="indefinite"/>
                      </p:stCondLst>
                      <p:childTnLst>
                        <p:par>
                          <p:cTn id="52" fill="hold">
                            <p:stCondLst>
                              <p:cond delay="0"/>
                            </p:stCondLst>
                            <p:childTnLst>
                              <p:par>
                                <p:cTn id="53" presetID="2" presetClass="entr" presetSubtype="8" fill="hold" grpId="0" nodeType="clickEffect">
                                  <p:stCondLst>
                                    <p:cond delay="0"/>
                                  </p:stCondLst>
                                  <p:childTnLst>
                                    <p:set>
                                      <p:cBhvr>
                                        <p:cTn id="54" dur="1" fill="hold">
                                          <p:stCondLst>
                                            <p:cond delay="0"/>
                                          </p:stCondLst>
                                        </p:cTn>
                                        <p:tgtEl>
                                          <p:spTgt spid="58376"/>
                                        </p:tgtEl>
                                        <p:attrNameLst>
                                          <p:attrName>style.visibility</p:attrName>
                                        </p:attrNameLst>
                                      </p:cBhvr>
                                      <p:to>
                                        <p:strVal val="visible"/>
                                      </p:to>
                                    </p:set>
                                    <p:anim calcmode="lin" valueType="num">
                                      <p:cBhvr additive="base">
                                        <p:cTn id="55" dur="500" fill="hold"/>
                                        <p:tgtEl>
                                          <p:spTgt spid="58376"/>
                                        </p:tgtEl>
                                        <p:attrNameLst>
                                          <p:attrName>ppt_x</p:attrName>
                                        </p:attrNameLst>
                                      </p:cBhvr>
                                      <p:tavLst>
                                        <p:tav tm="0">
                                          <p:val>
                                            <p:strVal val="0-#ppt_w/2"/>
                                          </p:val>
                                        </p:tav>
                                        <p:tav tm="100000">
                                          <p:val>
                                            <p:strVal val="#ppt_x"/>
                                          </p:val>
                                        </p:tav>
                                      </p:tavLst>
                                    </p:anim>
                                    <p:anim calcmode="lin" valueType="num">
                                      <p:cBhvr additive="base">
                                        <p:cTn id="56" dur="500" fill="hold"/>
                                        <p:tgtEl>
                                          <p:spTgt spid="58376"/>
                                        </p:tgtEl>
                                        <p:attrNameLst>
                                          <p:attrName>ppt_y</p:attrName>
                                        </p:attrNameLst>
                                      </p:cBhvr>
                                      <p:tavLst>
                                        <p:tav tm="0">
                                          <p:val>
                                            <p:strVal val="#ppt_y"/>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3" presetClass="entr" presetSubtype="10" fill="hold" grpId="0" nodeType="clickEffect">
                                  <p:stCondLst>
                                    <p:cond delay="0"/>
                                  </p:stCondLst>
                                  <p:childTnLst>
                                    <p:set>
                                      <p:cBhvr>
                                        <p:cTn id="60" dur="1" fill="hold">
                                          <p:stCondLst>
                                            <p:cond delay="0"/>
                                          </p:stCondLst>
                                        </p:cTn>
                                        <p:tgtEl>
                                          <p:spTgt spid="58377"/>
                                        </p:tgtEl>
                                        <p:attrNameLst>
                                          <p:attrName>style.visibility</p:attrName>
                                        </p:attrNameLst>
                                      </p:cBhvr>
                                      <p:to>
                                        <p:strVal val="visible"/>
                                      </p:to>
                                    </p:set>
                                    <p:animEffect transition="in" filter="blinds(horizontal)">
                                      <p:cBhvr>
                                        <p:cTn id="61" dur="500"/>
                                        <p:tgtEl>
                                          <p:spTgt spid="583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371" grpId="0" build="p"/>
      <p:bldP spid="58372" grpId="0" build="p"/>
      <p:bldP spid="58373" grpId="0" animBg="1"/>
      <p:bldP spid="58374" grpId="0"/>
      <p:bldP spid="58375" grpId="0"/>
      <p:bldP spid="58376" grpId="0" animBg="1"/>
      <p:bldP spid="58377" grpId="0"/>
      <p:bldP spid="58378" grpId="0"/>
      <p:bldP spid="58379" grpId="0"/>
      <p:bldP spid="58380" grpId="0" animBg="1"/>
      <p:bldP spid="2"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2"/>
          <p:cNvSpPr txBox="1">
            <a:spLocks noChangeArrowheads="1"/>
          </p:cNvSpPr>
          <p:nvPr/>
        </p:nvSpPr>
        <p:spPr bwMode="auto">
          <a:xfrm>
            <a:off x="0" y="228600"/>
            <a:ext cx="9144000" cy="4606925"/>
          </a:xfrm>
          <a:prstGeom prst="rect">
            <a:avLst/>
          </a:prstGeom>
          <a:noFill/>
          <a:ln w="9525">
            <a:noFill/>
            <a:miter lim="800000"/>
            <a:headEnd/>
            <a:tailEnd/>
          </a:ln>
          <a:effectLst/>
        </p:spPr>
        <p:txBody>
          <a:bodyPr>
            <a:spAutoFit/>
          </a:bodyPr>
          <a:lstStyle/>
          <a:p>
            <a:pPr>
              <a:spcBef>
                <a:spcPct val="50000"/>
              </a:spcBef>
            </a:pPr>
            <a:r>
              <a:rPr lang="zh-CN" altLang="en-US" sz="4400" b="1" dirty="0">
                <a:latin typeface="宋体" pitchFamily="2" charset="-122"/>
              </a:rPr>
              <a:t>论据的运用上需要走出几个误区：</a:t>
            </a:r>
          </a:p>
          <a:p>
            <a:pPr>
              <a:spcBef>
                <a:spcPct val="50000"/>
              </a:spcBef>
            </a:pPr>
            <a:r>
              <a:rPr lang="zh-CN" altLang="en-US" sz="2800" b="1" dirty="0">
                <a:latin typeface="宋体" pitchFamily="2" charset="-122"/>
              </a:rPr>
              <a:t>     </a:t>
            </a:r>
            <a:r>
              <a:rPr lang="en-US" altLang="zh-CN" sz="3600" b="1" dirty="0">
                <a:latin typeface="宋体" pitchFamily="2" charset="-122"/>
              </a:rPr>
              <a:t>A</a:t>
            </a:r>
            <a:r>
              <a:rPr lang="zh-CN" altLang="en-US" sz="3600" b="1" dirty="0">
                <a:latin typeface="宋体" pitchFamily="2" charset="-122"/>
              </a:rPr>
              <a:t>、论据不是越多越好。 </a:t>
            </a:r>
          </a:p>
          <a:p>
            <a:pPr>
              <a:spcBef>
                <a:spcPct val="50000"/>
              </a:spcBef>
            </a:pPr>
            <a:r>
              <a:rPr lang="zh-CN" altLang="en-US" sz="3600" b="1" dirty="0">
                <a:latin typeface="宋体" pitchFamily="2" charset="-122"/>
              </a:rPr>
              <a:t>    </a:t>
            </a:r>
            <a:r>
              <a:rPr lang="en-US" altLang="zh-CN" sz="3600" b="1" dirty="0">
                <a:latin typeface="宋体" pitchFamily="2" charset="-122"/>
              </a:rPr>
              <a:t>B</a:t>
            </a:r>
            <a:r>
              <a:rPr lang="zh-CN" altLang="en-US" sz="3600" b="1" dirty="0">
                <a:latin typeface="宋体" pitchFamily="2" charset="-122"/>
              </a:rPr>
              <a:t>、论据不能只有事实论据的举证，而没有理论分析。 </a:t>
            </a:r>
          </a:p>
          <a:p>
            <a:pPr>
              <a:spcBef>
                <a:spcPct val="50000"/>
              </a:spcBef>
            </a:pPr>
            <a:r>
              <a:rPr lang="zh-CN" altLang="en-US" sz="3600" b="1" dirty="0">
                <a:latin typeface="宋体" pitchFamily="2" charset="-122"/>
              </a:rPr>
              <a:t>    </a:t>
            </a:r>
            <a:r>
              <a:rPr lang="en-US" altLang="zh-CN" sz="3600" b="1" dirty="0">
                <a:latin typeface="宋体" pitchFamily="2" charset="-122"/>
              </a:rPr>
              <a:t>C</a:t>
            </a:r>
            <a:r>
              <a:rPr lang="zh-CN" altLang="en-US" sz="3600" b="1" dirty="0">
                <a:latin typeface="宋体" pitchFamily="2" charset="-122"/>
              </a:rPr>
              <a:t>、论据不要重复使用同一类型的事例。 </a:t>
            </a:r>
          </a:p>
          <a:p>
            <a:pPr>
              <a:spcBef>
                <a:spcPct val="50000"/>
              </a:spcBef>
            </a:pPr>
            <a:r>
              <a:rPr lang="zh-CN" altLang="en-US" sz="3600" b="1" dirty="0">
                <a:latin typeface="宋体" pitchFamily="2" charset="-122"/>
              </a:rPr>
              <a:t>    </a:t>
            </a:r>
            <a:r>
              <a:rPr lang="en-US" altLang="zh-CN" sz="3600" b="1" dirty="0">
                <a:latin typeface="宋体" pitchFamily="2" charset="-122"/>
              </a:rPr>
              <a:t>D</a:t>
            </a:r>
            <a:r>
              <a:rPr lang="zh-CN" altLang="en-US" sz="3600" b="1" dirty="0">
                <a:latin typeface="宋体" pitchFamily="2" charset="-122"/>
              </a:rPr>
              <a:t>、论据不可满足于正面举例 。 </a:t>
            </a:r>
            <a:r>
              <a:rPr lang="zh-CN" altLang="en-US" sz="3600" b="1" dirty="0"/>
              <a:t> </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3" name="Text Box 3"/>
          <p:cNvSpPr txBox="1">
            <a:spLocks noChangeArrowheads="1"/>
          </p:cNvSpPr>
          <p:nvPr/>
        </p:nvSpPr>
        <p:spPr bwMode="auto">
          <a:xfrm>
            <a:off x="381000" y="1066800"/>
            <a:ext cx="8153400" cy="1190625"/>
          </a:xfrm>
          <a:prstGeom prst="rect">
            <a:avLst/>
          </a:prstGeom>
          <a:noFill/>
          <a:ln w="9525">
            <a:noFill/>
            <a:miter lim="800000"/>
            <a:headEnd/>
            <a:tailEnd/>
          </a:ln>
        </p:spPr>
        <p:txBody>
          <a:bodyPr>
            <a:spAutoFit/>
          </a:bodyPr>
          <a:lstStyle/>
          <a:p>
            <a:pPr>
              <a:spcBef>
                <a:spcPct val="50000"/>
              </a:spcBef>
            </a:pPr>
            <a:r>
              <a:rPr lang="zh-CN" altLang="en-US" sz="3600" b="1">
                <a:latin typeface="宋体" pitchFamily="2" charset="-122"/>
              </a:rPr>
              <a:t>1.</a:t>
            </a:r>
            <a:r>
              <a:rPr lang="zh-CN" altLang="en-US" sz="3600" b="1">
                <a:latin typeface="Times New Roman" pitchFamily="18" charset="0"/>
              </a:rPr>
              <a:t>是运用论据证明论点的</a:t>
            </a:r>
            <a:r>
              <a:rPr lang="zh-CN" altLang="en-US" sz="3600" b="1">
                <a:solidFill>
                  <a:srgbClr val="FF0000"/>
                </a:solidFill>
                <a:latin typeface="Times New Roman" pitchFamily="18" charset="0"/>
              </a:rPr>
              <a:t>过程和方法</a:t>
            </a:r>
            <a:r>
              <a:rPr lang="zh-CN" altLang="en-US" sz="3600" b="1">
                <a:latin typeface="Times New Roman" pitchFamily="18" charset="0"/>
              </a:rPr>
              <a:t>，是论点和论据之间的逻辑联系纽带。</a:t>
            </a:r>
          </a:p>
        </p:txBody>
      </p:sp>
      <p:sp>
        <p:nvSpPr>
          <p:cNvPr id="61444" name="Text Box 4"/>
          <p:cNvSpPr txBox="1">
            <a:spLocks noChangeArrowheads="1"/>
          </p:cNvSpPr>
          <p:nvPr/>
        </p:nvSpPr>
        <p:spPr bwMode="auto">
          <a:xfrm>
            <a:off x="533400" y="2619375"/>
            <a:ext cx="7924800" cy="519113"/>
          </a:xfrm>
          <a:prstGeom prst="rect">
            <a:avLst/>
          </a:prstGeom>
          <a:noFill/>
          <a:ln w="9525">
            <a:noFill/>
            <a:miter lim="800000"/>
            <a:headEnd/>
            <a:tailEnd/>
          </a:ln>
        </p:spPr>
        <p:txBody>
          <a:bodyPr>
            <a:spAutoFit/>
          </a:bodyPr>
          <a:lstStyle/>
          <a:p>
            <a:pPr>
              <a:spcBef>
                <a:spcPct val="50000"/>
              </a:spcBef>
            </a:pPr>
            <a:endParaRPr lang="zh-CN" altLang="en-US" sz="2800" b="1">
              <a:solidFill>
                <a:srgbClr val="FFFF00"/>
              </a:solidFill>
              <a:latin typeface="华文中宋" pitchFamily="2" charset="-122"/>
              <a:ea typeface="华文中宋" pitchFamily="2" charset="-122"/>
            </a:endParaRPr>
          </a:p>
        </p:txBody>
      </p:sp>
      <p:sp>
        <p:nvSpPr>
          <p:cNvPr id="28676" name="WordArt 5"/>
          <p:cNvSpPr>
            <a:spLocks noChangeArrowheads="1" noChangeShapeType="1" noTextEdit="1"/>
          </p:cNvSpPr>
          <p:nvPr/>
        </p:nvSpPr>
        <p:spPr bwMode="auto">
          <a:xfrm>
            <a:off x="228600" y="152400"/>
            <a:ext cx="3267075" cy="609600"/>
          </a:xfrm>
          <a:prstGeom prst="rect">
            <a:avLst/>
          </a:prstGeom>
        </p:spPr>
        <p:txBody>
          <a:bodyPr wrap="none" fromWordArt="1">
            <a:prstTxWarp prst="textPlain">
              <a:avLst>
                <a:gd name="adj" fmla="val 50000"/>
              </a:avLst>
            </a:prstTxWarp>
          </a:bodyPr>
          <a:lstStyle/>
          <a:p>
            <a:pPr algn="ctr"/>
            <a:r>
              <a:rPr lang="zh-CN" altLang="en-US" sz="3600" b="1" kern="10" dirty="0">
                <a:ln w="9525">
                  <a:solidFill>
                    <a:srgbClr val="000000"/>
                  </a:solidFill>
                  <a:round/>
                  <a:headEnd/>
                  <a:tailEnd/>
                </a:ln>
                <a:solidFill>
                  <a:srgbClr val="240597"/>
                </a:solidFill>
                <a:latin typeface="黑体" pitchFamily="2" charset="-122"/>
                <a:ea typeface="黑体" pitchFamily="2" charset="-122"/>
              </a:rPr>
              <a:t>三要素</a:t>
            </a:r>
            <a:r>
              <a:rPr lang="en-US" altLang="zh-CN" sz="3600" b="1" kern="10" dirty="0">
                <a:ln w="9525">
                  <a:solidFill>
                    <a:srgbClr val="000000"/>
                  </a:solidFill>
                  <a:round/>
                  <a:headEnd/>
                  <a:tailEnd/>
                </a:ln>
                <a:solidFill>
                  <a:srgbClr val="240597"/>
                </a:solidFill>
                <a:latin typeface="黑体" pitchFamily="2" charset="-122"/>
                <a:ea typeface="黑体" pitchFamily="2" charset="-122"/>
              </a:rPr>
              <a:t>——</a:t>
            </a:r>
            <a:r>
              <a:rPr lang="zh-CN" altLang="en-US" sz="3600" b="1" kern="10" dirty="0">
                <a:ln w="9525">
                  <a:solidFill>
                    <a:srgbClr val="000000"/>
                  </a:solidFill>
                  <a:round/>
                  <a:headEnd/>
                  <a:tailEnd/>
                </a:ln>
                <a:solidFill>
                  <a:srgbClr val="240597"/>
                </a:solidFill>
                <a:latin typeface="黑体" pitchFamily="2" charset="-122"/>
                <a:ea typeface="黑体" pitchFamily="2" charset="-122"/>
              </a:rPr>
              <a:t>论证</a:t>
            </a:r>
          </a:p>
        </p:txBody>
      </p:sp>
      <p:sp>
        <p:nvSpPr>
          <p:cNvPr id="61447" name="Text Box 7"/>
          <p:cNvSpPr txBox="1">
            <a:spLocks noChangeArrowheads="1"/>
          </p:cNvSpPr>
          <p:nvPr/>
        </p:nvSpPr>
        <p:spPr bwMode="auto">
          <a:xfrm>
            <a:off x="395288" y="2781300"/>
            <a:ext cx="5266185" cy="769441"/>
          </a:xfrm>
          <a:prstGeom prst="rect">
            <a:avLst/>
          </a:prstGeom>
          <a:noFill/>
          <a:ln w="9525">
            <a:noFill/>
            <a:miter lim="800000"/>
            <a:headEnd/>
            <a:tailEnd/>
          </a:ln>
        </p:spPr>
        <p:txBody>
          <a:bodyPr wrap="none">
            <a:spAutoFit/>
          </a:bodyPr>
          <a:lstStyle/>
          <a:p>
            <a:pPr eaLnBrk="0" hangingPunct="0"/>
            <a:r>
              <a:rPr lang="en-US" altLang="zh-CN" sz="4400" dirty="0" smtClean="0"/>
              <a:t>2.</a:t>
            </a:r>
            <a:r>
              <a:rPr lang="zh-CN" altLang="en-US" sz="4400" dirty="0" smtClean="0"/>
              <a:t>论</a:t>
            </a:r>
            <a:r>
              <a:rPr lang="zh-CN" altLang="en-US" sz="4400" dirty="0"/>
              <a:t>证的要求：</a:t>
            </a:r>
            <a:r>
              <a:rPr lang="zh-CN" altLang="en-US" sz="4400" b="1" dirty="0">
                <a:solidFill>
                  <a:srgbClr val="FF0000"/>
                </a:solidFill>
              </a:rPr>
              <a:t>严密</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61443">
                                            <p:txEl>
                                              <p:pRg st="0" end="0"/>
                                            </p:txEl>
                                          </p:spTgt>
                                        </p:tgtEl>
                                        <p:attrNameLst>
                                          <p:attrName>style.visibility</p:attrName>
                                        </p:attrNameLst>
                                      </p:cBhvr>
                                      <p:to>
                                        <p:strVal val="visible"/>
                                      </p:to>
                                    </p:set>
                                    <p:animEffect transition="in" filter="dissolve">
                                      <p:cBhvr>
                                        <p:cTn id="7" dur="500"/>
                                        <p:tgtEl>
                                          <p:spTgt spid="6144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nodePh="1">
                                  <p:stCondLst>
                                    <p:cond delay="0"/>
                                  </p:stCondLst>
                                  <p:endCondLst>
                                    <p:cond delay="0"/>
                                  </p:endCondLst>
                                  <p:childTnLst>
                                    <p:set>
                                      <p:cBhvr>
                                        <p:cTn id="11" dur="1" fill="hold">
                                          <p:stCondLst>
                                            <p:cond delay="0"/>
                                          </p:stCondLst>
                                        </p:cTn>
                                        <p:tgtEl>
                                          <p:spTgt spid="61444">
                                            <p:txEl>
                                              <p:pRg st="0" end="0"/>
                                            </p:txEl>
                                          </p:spTgt>
                                        </p:tgtEl>
                                        <p:attrNameLst>
                                          <p:attrName>style.visibility</p:attrName>
                                        </p:attrNameLst>
                                      </p:cBhvr>
                                      <p:to>
                                        <p:strVal val="visible"/>
                                      </p:to>
                                    </p:set>
                                    <p:animEffect transition="in" filter="dissolve">
                                      <p:cBhvr>
                                        <p:cTn id="12" dur="500"/>
                                        <p:tgtEl>
                                          <p:spTgt spid="61444">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61447">
                                            <p:txEl>
                                              <p:pRg st="0" end="0"/>
                                            </p:txEl>
                                          </p:spTgt>
                                        </p:tgtEl>
                                        <p:attrNameLst>
                                          <p:attrName>style.visibility</p:attrName>
                                        </p:attrNameLst>
                                      </p:cBhvr>
                                      <p:to>
                                        <p:strVal val="visible"/>
                                      </p:to>
                                    </p:set>
                                    <p:anim calcmode="lin" valueType="num">
                                      <p:cBhvr additive="base">
                                        <p:cTn id="17" dur="500" fill="hold"/>
                                        <p:tgtEl>
                                          <p:spTgt spid="61447">
                                            <p:txEl>
                                              <p:pRg st="0" end="0"/>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61447">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43" grpId="0" build="p"/>
      <p:bldP spid="61444" grpId="0" build="p"/>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122</TotalTime>
  <Words>4737</Words>
  <Application>Microsoft Office PowerPoint</Application>
  <PresentationFormat>全屏显示(4:3)</PresentationFormat>
  <Paragraphs>166</Paragraphs>
  <Slides>38</Slides>
  <Notes>2</Notes>
  <HiddenSlides>0</HiddenSlides>
  <MMClips>0</MMClips>
  <ScaleCrop>false</ScaleCrop>
  <HeadingPairs>
    <vt:vector size="4" baseType="variant">
      <vt:variant>
        <vt:lpstr>主题</vt:lpstr>
      </vt:variant>
      <vt:variant>
        <vt:i4>1</vt:i4>
      </vt:variant>
      <vt:variant>
        <vt:lpstr>幻灯片标题</vt:lpstr>
      </vt:variant>
      <vt:variant>
        <vt:i4>38</vt:i4>
      </vt:variant>
    </vt:vector>
  </HeadingPairs>
  <TitlesOfParts>
    <vt:vector size="39" baseType="lpstr">
      <vt:lpstr>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论据拓展演练</vt:lpstr>
      <vt:lpstr>例后评价法+探因分析法</vt:lpstr>
      <vt:lpstr>正反对比法： </vt:lpstr>
      <vt:lpstr>假设推理法： </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Administrator</dc:creator>
  <cp:lastModifiedBy>Administrator</cp:lastModifiedBy>
  <cp:revision>40</cp:revision>
  <dcterms:created xsi:type="dcterms:W3CDTF">2019-04-11T02:57:04Z</dcterms:created>
  <dcterms:modified xsi:type="dcterms:W3CDTF">2019-04-12T01:46:53Z</dcterms:modified>
</cp:coreProperties>
</file>