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hyperlink" Target="http://news.shangdu.com/category/10004/2006/01/18/2006-01-18_198294_10004.shtml" TargetMode="External"/><Relationship Id="rId3" Type="http://schemas.openxmlformats.org/officeDocument/2006/relationships/image" Target="../media/image1.png"/><Relationship Id="rId2" Type="http://schemas.microsoft.com/office/2007/relationships/media" Target="file:///E:\&#36213;&#36814;DE&#22320;&#30424;\&#20844;&#25991;&#21253;\bwhh.mp3" TargetMode="External"/><Relationship Id="rId1" Type="http://schemas.openxmlformats.org/officeDocument/2006/relationships/audio" Target="file:///E:\&#36213;&#36814;DE&#22320;&#30424;\&#20844;&#25991;&#21253;\bwhh.mp3" TargetMode="Externa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Relationship Id="rId3" Type="http://schemas.openxmlformats.org/officeDocument/2006/relationships/slide" Target="slide8.xml"/><Relationship Id="rId2" Type="http://schemas.openxmlformats.org/officeDocument/2006/relationships/image" Target="../media/image15.jpeg"/><Relationship Id="rId1" Type="http://schemas.openxmlformats.org/officeDocument/2006/relationships/hyperlink" Target="http://www2.sdnews.com.cn/news/yw/2006-1/16_144743.htm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8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slide" Target="slide1.xml"/><Relationship Id="rId2" Type="http://schemas.openxmlformats.org/officeDocument/2006/relationships/image" Target="../media/image19.jpeg"/><Relationship Id="rId1" Type="http://schemas.openxmlformats.org/officeDocument/2006/relationships/hyperlink" Target="http://hx-tex.com/360/0box360/0000004442/htm/0301/37_3703_465311_14_01_03_0000004442_00003.htm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hyperlink" Target="http://china.travel.sohu.com/jqzx/jingdian.aspx?id=001001037003007" TargetMode="External"/><Relationship Id="rId2" Type="http://schemas.openxmlformats.org/officeDocument/2006/relationships/image" Target="../media/image4.jpeg"/><Relationship Id="rId1" Type="http://schemas.openxmlformats.org/officeDocument/2006/relationships/hyperlink" Target="http://news.sina.com.cn/o/2005-10-11/09327138137s.s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3.jpeg"/><Relationship Id="rId7" Type="http://schemas.openxmlformats.org/officeDocument/2006/relationships/slide" Target="slide11.xml"/><Relationship Id="rId6" Type="http://schemas.openxmlformats.org/officeDocument/2006/relationships/slide" Target="slide12.xml"/><Relationship Id="rId5" Type="http://schemas.openxmlformats.org/officeDocument/2006/relationships/slide" Target="slide8.xml"/><Relationship Id="rId4" Type="http://schemas.openxmlformats.org/officeDocument/2006/relationships/slide" Target="slide1.xml"/><Relationship Id="rId3" Type="http://schemas.openxmlformats.org/officeDocument/2006/relationships/image" Target="../media/image1.png"/><Relationship Id="rId2" Type="http://schemas.microsoft.com/office/2007/relationships/media" Target="file:///E:\&#38899;&#20048;&#32593;\MP3\&#25105;&#30340;&#37326;&#34542;&#22899;&#21451;.mp3" TargetMode="External"/><Relationship Id="rId10" Type="http://schemas.openxmlformats.org/officeDocument/2006/relationships/slideLayout" Target="../slideLayouts/slideLayout7.xml"/><Relationship Id="rId1" Type="http://schemas.openxmlformats.org/officeDocument/2006/relationships/audio" Target="file:///E:\&#38899;&#20048;&#32593;\MP3\&#25105;&#30340;&#37326;&#34542;&#22899;&#21451;.mp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0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85" name="bwhh.mp3"/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905000" y="3048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4" name="图片 3083" descr="10004_20060118_656">
            <a:hlinkClick r:id="rId4"/>
          </p:cNvPr>
          <p:cNvPicPr>
            <a:picLocks noChangeAspect="1"/>
          </p:cNvPicPr>
          <p:nvPr/>
        </p:nvPicPr>
        <p:blipFill>
          <a:blip r:embed="rId5">
            <a:lum bright="46002" contrast="-52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8" name="文本框 3087"/>
          <p:cNvSpPr txBox="1"/>
          <p:nvPr/>
        </p:nvSpPr>
        <p:spPr>
          <a:xfrm>
            <a:off x="1981200" y="762000"/>
            <a:ext cx="44196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92" name="文本框 3091"/>
          <p:cNvSpPr txBox="1"/>
          <p:nvPr/>
        </p:nvSpPr>
        <p:spPr>
          <a:xfrm>
            <a:off x="2133600" y="0"/>
            <a:ext cx="9144000" cy="121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FFFF99"/>
                </a:solidFill>
                <a:latin typeface="Times New Roman" panose="02020603050405020304" pitchFamily="18" charset="0"/>
                <a:ea typeface="_x000B__x000C_"/>
              </a:rPr>
              <a:t> </a:t>
            </a:r>
            <a:r>
              <a:rPr lang="en-US" altLang="zh-CN" sz="2800" b="1" dirty="0">
                <a:solidFill>
                  <a:srgbClr val="F5F266"/>
                </a:solidFill>
                <a:latin typeface="Times New Roman" panose="02020603050405020304" pitchFamily="18" charset="0"/>
                <a:ea typeface="_x000B__x000C_"/>
              </a:rPr>
              <a:t>“</a:t>
            </a:r>
            <a:r>
              <a:rPr lang="zh-CN" altLang="en-US" sz="2800" b="1" dirty="0">
                <a:solidFill>
                  <a:srgbClr val="F5F266"/>
                </a:solidFill>
                <a:latin typeface="Times New Roman" panose="02020603050405020304" pitchFamily="18" charset="0"/>
                <a:ea typeface="_x000B__x000C_"/>
              </a:rPr>
              <a:t>风在吼，马在叫，黄河在咆哮，黄河在咆哮</a:t>
            </a:r>
            <a:r>
              <a:rPr lang="en-US" altLang="zh-CN" sz="2800" b="1">
                <a:solidFill>
                  <a:srgbClr val="F5F266"/>
                </a:solidFill>
                <a:latin typeface="Times New Roman" panose="02020603050405020304" pitchFamily="18" charset="0"/>
                <a:ea typeface="_x000B__x000C_"/>
              </a:rPr>
              <a:t>……”</a:t>
            </a:r>
            <a:endParaRPr lang="en-US" altLang="zh-CN" sz="2800" b="1">
              <a:solidFill>
                <a:srgbClr val="F5F266"/>
              </a:solidFill>
              <a:latin typeface="Times New Roman" panose="02020603050405020304" pitchFamily="18" charset="0"/>
              <a:ea typeface="_x000B__x000C_"/>
            </a:endParaRPr>
          </a:p>
          <a:p>
            <a:pPr lvl="0">
              <a:spcBef>
                <a:spcPct val="50000"/>
              </a:spcBef>
            </a:pPr>
            <a:endParaRPr lang="en-US" altLang="zh-CN" sz="2800" b="1">
              <a:solidFill>
                <a:srgbClr val="F5F2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93" name="文本框 3092"/>
          <p:cNvSpPr txBox="1"/>
          <p:nvPr/>
        </p:nvSpPr>
        <p:spPr>
          <a:xfrm>
            <a:off x="1524000" y="914400"/>
            <a:ext cx="4572000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chemeClr val="bg2"/>
                </a:solidFill>
                <a:latin typeface="Times New Roman" panose="02020603050405020304" pitchFamily="18" charset="0"/>
                <a:ea typeface="_x000B__x000C_"/>
              </a:rPr>
              <a:t>        </a:t>
            </a:r>
            <a:r>
              <a:rPr lang="zh-CN" altLang="en-US" sz="3200" b="1" dirty="0">
                <a:solidFill>
                  <a:schemeClr val="bg2"/>
                </a:solidFill>
                <a:latin typeface="Times New Roman" panose="02020603050405020304" pitchFamily="18" charset="0"/>
                <a:ea typeface="_x000B__x000C_"/>
              </a:rPr>
              <a:t>多少次唱起这首歌，多少次心中涌起自豪、雄壮的感觉。</a:t>
            </a:r>
            <a:endParaRPr lang="zh-CN" altLang="en-US" sz="3200" b="1">
              <a:solidFill>
                <a:schemeClr val="bg2"/>
              </a:solidFill>
              <a:latin typeface="Times New Roman" panose="02020603050405020304" pitchFamily="18" charset="0"/>
              <a:ea typeface="_x000B__x000C_"/>
            </a:endParaRPr>
          </a:p>
        </p:txBody>
      </p:sp>
      <p:sp>
        <p:nvSpPr>
          <p:cNvPr id="3094" name="文本框 3093"/>
          <p:cNvSpPr txBox="1"/>
          <p:nvPr/>
        </p:nvSpPr>
        <p:spPr>
          <a:xfrm>
            <a:off x="2819400" y="2286000"/>
            <a:ext cx="4038600" cy="2453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chemeClr val="bg2"/>
                </a:solidFill>
                <a:latin typeface="Times New Roman" panose="02020603050405020304" pitchFamily="18" charset="0"/>
                <a:ea typeface="_x000B__x000C_"/>
              </a:rPr>
              <a:t>       </a:t>
            </a:r>
            <a:r>
              <a:rPr lang="zh-CN" altLang="en-US" sz="3200" b="1" dirty="0">
                <a:solidFill>
                  <a:schemeClr val="bg2"/>
                </a:solidFill>
                <a:latin typeface="Times New Roman" panose="02020603050405020304" pitchFamily="18" charset="0"/>
                <a:ea typeface="_x000B__x000C_"/>
              </a:rPr>
              <a:t>每当黄河谣唱起时</a:t>
            </a:r>
            <a:r>
              <a:rPr lang="en-US" altLang="zh-CN" sz="3200" b="1" dirty="0">
                <a:solidFill>
                  <a:schemeClr val="bg2"/>
                </a:solidFill>
                <a:latin typeface="Times New Roman" panose="02020603050405020304" pitchFamily="18" charset="0"/>
                <a:ea typeface="_x000B__x000C_"/>
              </a:rPr>
              <a:t>,</a:t>
            </a:r>
            <a:r>
              <a:rPr lang="zh-CN" altLang="en-US" sz="3200" b="1" dirty="0">
                <a:solidFill>
                  <a:schemeClr val="bg2"/>
                </a:solidFill>
                <a:latin typeface="Times New Roman" panose="02020603050405020304" pitchFamily="18" charset="0"/>
                <a:ea typeface="_x000B__x000C_"/>
              </a:rPr>
              <a:t>我的眼前就仿佛看见阳光下黄河水泛着  的粼粼银色。   </a:t>
            </a:r>
            <a:endParaRPr lang="zh-CN" altLang="en-US" sz="3200" b="1" dirty="0">
              <a:solidFill>
                <a:schemeClr val="bg2"/>
              </a:solidFill>
              <a:latin typeface="Times New Roman" panose="02020603050405020304" pitchFamily="18" charset="0"/>
              <a:ea typeface="_x000B__x000C_"/>
            </a:endParaRPr>
          </a:p>
          <a:p>
            <a:pPr lvl="0"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95" name="文本框 3094"/>
          <p:cNvSpPr txBox="1"/>
          <p:nvPr/>
        </p:nvSpPr>
        <p:spPr>
          <a:xfrm>
            <a:off x="1524000" y="4267200"/>
            <a:ext cx="4648200" cy="2941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bg2"/>
                </a:solidFill>
                <a:latin typeface="Times New Roman" panose="02020603050405020304" pitchFamily="18" charset="0"/>
                <a:ea typeface="_x000B__x000C_"/>
              </a:rPr>
              <a:t>在历史和文化的长河里，我们跋涉千里万里到达它的源头，看见的就是那永不腿色的鲜艳的图腾</a:t>
            </a:r>
            <a:r>
              <a:rPr lang="en-US" altLang="zh-CN" sz="3200" b="1" dirty="0">
                <a:solidFill>
                  <a:schemeClr val="bg2"/>
                </a:solidFill>
                <a:latin typeface="Times New Roman" panose="02020603050405020304" pitchFamily="18" charset="0"/>
                <a:ea typeface="_x000B__x000C_"/>
              </a:rPr>
              <a:t>——</a:t>
            </a:r>
            <a:r>
              <a:rPr lang="zh-CN" altLang="en-US" sz="3200" b="1" dirty="0">
                <a:solidFill>
                  <a:schemeClr val="bg2"/>
                </a:solidFill>
                <a:latin typeface="Times New Roman" panose="02020603050405020304" pitchFamily="18" charset="0"/>
                <a:ea typeface="_x000B__x000C_"/>
              </a:rPr>
              <a:t>黄河。</a:t>
            </a:r>
            <a:endParaRPr lang="zh-CN" altLang="en-US" sz="3200" b="1" dirty="0">
              <a:solidFill>
                <a:schemeClr val="bg2"/>
              </a:solidFill>
              <a:latin typeface="Times New Roman" panose="02020603050405020304" pitchFamily="18" charset="0"/>
              <a:ea typeface="_x000B__x000C_"/>
            </a:endParaRPr>
          </a:p>
          <a:p>
            <a:pPr lvl="0"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96" name="矩形 3095" descr="纸袋"/>
          <p:cNvSpPr/>
          <p:nvPr/>
        </p:nvSpPr>
        <p:spPr>
          <a:xfrm>
            <a:off x="3657600" y="1752600"/>
            <a:ext cx="2057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 normalizeH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6"/>
                </a:blipFill>
                <a:effectLst>
                  <a:outerShdw dist="563972" dir="14049740" sx="125000" sy="125000" algn="tl" rotWithShape="0">
                    <a:srgbClr val="C7DFD3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保卫黄河！</a:t>
            </a:r>
            <a:endParaRPr lang="zh-CN" altLang="en-US" sz="3600" normalizeH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6"/>
              </a:blipFill>
              <a:effectLst>
                <a:outerShdw dist="563972" dir="14049740" sx="125000" sy="125000" algn="tl" rotWithShape="0">
                  <a:srgbClr val="C7DFD3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97" name="矩形 3096" descr="纸袋"/>
          <p:cNvSpPr/>
          <p:nvPr/>
        </p:nvSpPr>
        <p:spPr>
          <a:xfrm>
            <a:off x="4724400" y="2971800"/>
            <a:ext cx="22860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40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6"/>
                </a:blipFill>
                <a:effectLst>
                  <a:outerShdw dist="563972" dir="14049740" sx="125000" sy="125000" algn="tl" rotWithShape="0">
                    <a:srgbClr val="C7DFD3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保卫华北！！</a:t>
            </a:r>
            <a:endParaRPr lang="zh-CN" altLang="en-US" sz="4000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6"/>
              </a:blipFill>
              <a:effectLst>
                <a:outerShdw dist="563972" dir="14049740" sx="125000" sy="125000" algn="tl" rotWithShape="0">
                  <a:srgbClr val="C7DFD3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98" name="矩形 3097" descr="纸袋"/>
          <p:cNvSpPr/>
          <p:nvPr/>
        </p:nvSpPr>
        <p:spPr>
          <a:xfrm>
            <a:off x="2590800" y="4343400"/>
            <a:ext cx="327660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44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6"/>
                </a:blipFill>
                <a:effectLst>
                  <a:outerShdw dist="563972" dir="14049740" sx="125000" sy="125000" algn="tl" rotWithShape="0">
                    <a:srgbClr val="C7DFD3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保卫全中国！！！</a:t>
            </a:r>
            <a:endParaRPr lang="zh-CN" altLang="en-US" sz="4400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6"/>
              </a:blipFill>
              <a:effectLst>
                <a:outerShdw dist="563972" dir="14049740" sx="125000" sy="125000" algn="tl" rotWithShape="0">
                  <a:srgbClr val="C7DFD3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1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9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3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34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3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76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3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5"/>
                </p:tgtEl>
              </p:cMediaNode>
            </p:audio>
          </p:childTnLst>
        </p:cTn>
      </p:par>
    </p:tnLst>
    <p:bldLst>
      <p:bldP spid="3092" grpId="0" advAuto="1000" build="p"/>
      <p:bldP spid="3093" grpId="0"/>
      <p:bldP spid="3094" grpId="0"/>
      <p:bldP spid="309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8" name="图片 8197" descr="U41P1T1D8874268F21DT20060116002645">
            <a:hlinkClick r:id="rId1"/>
          </p:cNvPr>
          <p:cNvPicPr>
            <a:picLocks noChangeAspect="1"/>
          </p:cNvPicPr>
          <p:nvPr/>
        </p:nvPicPr>
        <p:blipFill>
          <a:blip r:embed="rId2">
            <a:lum bright="34003" contrast="-58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2" name="文本框 8201"/>
          <p:cNvSpPr txBox="1"/>
          <p:nvPr/>
        </p:nvSpPr>
        <p:spPr>
          <a:xfrm>
            <a:off x="3581400" y="3200400"/>
            <a:ext cx="5181600" cy="160020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dirty="0">
                <a:solidFill>
                  <a:srgbClr val="CC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</a:t>
            </a:r>
            <a:r>
              <a:rPr lang="zh-CN" altLang="en-US" dirty="0">
                <a:solidFill>
                  <a:srgbClr val="CC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据历史记载，在</a:t>
            </a:r>
            <a:r>
              <a:rPr lang="en-US" altLang="zh-CN" dirty="0">
                <a:solidFill>
                  <a:srgbClr val="CC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1946</a:t>
            </a:r>
            <a:r>
              <a:rPr lang="zh-CN" altLang="en-US" dirty="0">
                <a:solidFill>
                  <a:srgbClr val="CC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年前的三至四千年间，黄河受到近</a:t>
            </a:r>
            <a:r>
              <a:rPr lang="en-US" altLang="zh-CN" dirty="0">
                <a:solidFill>
                  <a:srgbClr val="CC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1593</a:t>
            </a:r>
            <a:r>
              <a:rPr lang="zh-CN" altLang="en-US" dirty="0">
                <a:solidFill>
                  <a:srgbClr val="CC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次氾滥威胁，而因氾滥令河道大改道共</a:t>
            </a:r>
            <a:r>
              <a:rPr lang="en-US" altLang="zh-CN" dirty="0">
                <a:solidFill>
                  <a:srgbClr val="CC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26</a:t>
            </a:r>
            <a:r>
              <a:rPr lang="zh-CN" altLang="en-US" dirty="0">
                <a:solidFill>
                  <a:srgbClr val="CC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次。</a:t>
            </a:r>
            <a:br>
              <a:rPr lang="zh-CN" altLang="en-US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</a:rPr>
            </a:br>
            <a:endParaRPr lang="zh-CN" altLang="en-US" dirty="0">
              <a:solidFill>
                <a:srgbClr val="393939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 algn="ctr"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3" name="矩形 8202"/>
          <p:cNvSpPr/>
          <p:nvPr/>
        </p:nvSpPr>
        <p:spPr>
          <a:xfrm>
            <a:off x="2895600" y="2438400"/>
            <a:ext cx="838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CC99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4B000"/>
                </a:solidFill>
                <a:latin typeface="幼圆" charset="0"/>
                <a:ea typeface="幼圆" charset="0"/>
              </a:rPr>
              <a:t>答：</a:t>
            </a:r>
            <a:endParaRPr lang="zh-CN" altLang="en-US" sz="3600">
              <a:ln w="9525" cap="flat" cmpd="sng">
                <a:solidFill>
                  <a:srgbClr val="CC9900"/>
                </a:solidFill>
                <a:prstDash val="solid"/>
                <a:headEnd type="none" w="med" len="med"/>
                <a:tailEnd type="none" w="med" len="med"/>
              </a:ln>
              <a:solidFill>
                <a:srgbClr val="B4B000"/>
              </a:solidFill>
              <a:latin typeface="幼圆" charset="0"/>
              <a:ea typeface="幼圆" charset="0"/>
            </a:endParaRPr>
          </a:p>
        </p:txBody>
      </p:sp>
      <p:sp>
        <p:nvSpPr>
          <p:cNvPr id="8204" name="文本框 8203"/>
          <p:cNvSpPr txBox="1"/>
          <p:nvPr/>
        </p:nvSpPr>
        <p:spPr>
          <a:xfrm>
            <a:off x="2209800" y="762000"/>
            <a:ext cx="4343400" cy="36576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b="1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2.</a:t>
            </a:r>
            <a:r>
              <a:rPr lang="zh-CN" altLang="en-US" b="1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黄河在历史上几次改道</a:t>
            </a:r>
            <a:r>
              <a:rPr lang="en-US" altLang="zh-CN" b="1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?</a:t>
            </a:r>
            <a:endParaRPr lang="en-US" altLang="zh-CN" b="1">
              <a:solidFill>
                <a:srgbClr val="393939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213" name="下弧形箭头 8212">
            <a:hlinkClick r:id="rId3" action="ppaction://hlinksldjump"/>
          </p:cNvPr>
          <p:cNvSpPr/>
          <p:nvPr/>
        </p:nvSpPr>
        <p:spPr>
          <a:xfrm rot="-1562483">
            <a:off x="8534400" y="5562600"/>
            <a:ext cx="1219200" cy="685800"/>
          </a:xfrm>
          <a:prstGeom prst="curvedUpArrow">
            <a:avLst>
              <a:gd name="adj1" fmla="val 55900"/>
              <a:gd name="adj2" fmla="val 71111"/>
              <a:gd name="adj3" fmla="val 33333"/>
            </a:avLst>
          </a:prstGeom>
          <a:solidFill>
            <a:srgbClr val="95CA00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/>
          <a:p>
            <a:endParaRPr lang="zh-CN" altLang="en-US"/>
          </a:p>
        </p:txBody>
      </p:sp>
      <p:pic>
        <p:nvPicPr>
          <p:cNvPr id="8220" name="图片 8219" descr="15648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1295400"/>
            <a:ext cx="1735138" cy="175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21" name="图片 8220" descr="lovu you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9800" y="4495800"/>
            <a:ext cx="1828800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3" name="图片 15362" descr="Img221741037"/>
          <p:cNvPicPr>
            <a:picLocks noChangeAspect="1"/>
          </p:cNvPicPr>
          <p:nvPr/>
        </p:nvPicPr>
        <p:blipFill>
          <a:blip r:embed="rId1">
            <a:lum bright="46002" contrast="-58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15363"/>
          <p:cNvSpPr txBox="1"/>
          <p:nvPr/>
        </p:nvSpPr>
        <p:spPr>
          <a:xfrm>
            <a:off x="1524000" y="304800"/>
            <a:ext cx="4876800" cy="36576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b="1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3.</a:t>
            </a:r>
            <a:r>
              <a:rPr lang="zh-CN" altLang="en-US" b="1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黄河九道湾何处第一湾？</a:t>
            </a:r>
            <a:endParaRPr lang="zh-CN" altLang="en-US" b="1">
              <a:solidFill>
                <a:srgbClr val="393939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2819400" y="838200"/>
            <a:ext cx="6705600" cy="324612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dirty="0">
                <a:solidFill>
                  <a:srgbClr val="3399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dirty="0">
                <a:solidFill>
                  <a:srgbClr val="3399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九曲黄河第一湾位于若尔盖县热尔唐克乡藏寺旁。地处草原腹心地带，白河于此汇入黄河。黄河第一湾地势平坦，河面宽阔，水流舒缓，蜿蜒曲折的河水分割出无数的河洲、小岛，水鸟栖息于河畔，间或有渔舟横渡。白塔古寺，帐篷炊烟相伴黄河，更显自然之悠远博大。玛尔莫塘草坝紧邻黄河，与甘肃省玛曲县相望，海拔</a:t>
            </a:r>
            <a:r>
              <a:rPr lang="en-US" altLang="zh-CN" dirty="0">
                <a:solidFill>
                  <a:srgbClr val="3399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3400</a:t>
            </a:r>
            <a:r>
              <a:rPr lang="zh-CN" altLang="en-US" dirty="0">
                <a:solidFill>
                  <a:srgbClr val="3399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米。草原地势平坦，水草丰茂，白河弯弯曲曲穿行其间，与九曲黄河第一湾景区相傍。阿尔甲乔干草坝位于黄河第一湾与白河交汇的三角地带，海拔</a:t>
            </a:r>
            <a:r>
              <a:rPr lang="en-US" altLang="zh-CN" dirty="0">
                <a:solidFill>
                  <a:srgbClr val="3399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3400</a:t>
            </a:r>
            <a:r>
              <a:rPr lang="zh-CN" altLang="en-US" dirty="0">
                <a:solidFill>
                  <a:srgbClr val="3399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米。草坝四周高，中间低，犹如一只展翅欲飞的巨型蝴蝶。晴天可观赏到蓝天深处的黄龙风景区巍峨壮观的雪宝顶主峰。</a:t>
            </a:r>
            <a:endParaRPr lang="zh-CN" altLang="en-US" dirty="0">
              <a:solidFill>
                <a:srgbClr val="3399FF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 algn="ctr"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6" name="矩形 15365"/>
          <p:cNvSpPr/>
          <p:nvPr/>
        </p:nvSpPr>
        <p:spPr>
          <a:xfrm>
            <a:off x="1981200" y="1143000"/>
            <a:ext cx="838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99CCFF"/>
                </a:solidFill>
                <a:latin typeface="幼圆" charset="0"/>
                <a:ea typeface="幼圆" charset="0"/>
              </a:rPr>
              <a:t>答：</a:t>
            </a:r>
            <a:endParaRPr lang="zh-CN" altLang="en-US" sz="3600">
              <a:ln w="9525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solidFill>
                <a:srgbClr val="99CCFF"/>
              </a:solidFill>
              <a:latin typeface="幼圆" charset="0"/>
              <a:ea typeface="幼圆" charset="0"/>
            </a:endParaRPr>
          </a:p>
        </p:txBody>
      </p:sp>
      <p:sp>
        <p:nvSpPr>
          <p:cNvPr id="15367" name="下弧形箭头 15366">
            <a:hlinkClick r:id="rId2" action="ppaction://hlinksldjump"/>
          </p:cNvPr>
          <p:cNvSpPr/>
          <p:nvPr/>
        </p:nvSpPr>
        <p:spPr>
          <a:xfrm rot="-1562483">
            <a:off x="8397875" y="5938838"/>
            <a:ext cx="1066800" cy="533400"/>
          </a:xfrm>
          <a:prstGeom prst="curvedUpArrow">
            <a:avLst>
              <a:gd name="adj1" fmla="val 62888"/>
              <a:gd name="adj2" fmla="val 80000"/>
              <a:gd name="adj3" fmla="val 33333"/>
            </a:avLst>
          </a:prstGeom>
          <a:solidFill>
            <a:srgbClr val="95CA00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1" name="图片 7170" descr="37_3703_465311_14_01_03_0000004442_00003_1">
            <a:hlinkClick r:id="rId1"/>
          </p:cNvPr>
          <p:cNvPicPr>
            <a:picLocks noChangeAspect="1"/>
          </p:cNvPicPr>
          <p:nvPr/>
        </p:nvPicPr>
        <p:blipFill>
          <a:blip r:embed="rId2">
            <a:lum bright="52002" contrast="-70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文本框 7173"/>
          <p:cNvSpPr txBox="1"/>
          <p:nvPr/>
        </p:nvSpPr>
        <p:spPr>
          <a:xfrm>
            <a:off x="2057400" y="533400"/>
            <a:ext cx="4648200" cy="36576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b="1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4.</a:t>
            </a:r>
            <a:r>
              <a:rPr lang="zh-CN" altLang="en-US" b="1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黄河含沙量居世界第几</a:t>
            </a:r>
            <a:r>
              <a:rPr lang="en-US" altLang="zh-CN" b="1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?</a:t>
            </a:r>
            <a:endParaRPr lang="en-US" altLang="zh-CN" b="1">
              <a:solidFill>
                <a:srgbClr val="393939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2971800" y="1447800"/>
            <a:ext cx="7086600" cy="297180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黄河的输沙量和含沙量均居世界各大江河首位，年均输沙量</a:t>
            </a:r>
            <a:r>
              <a:rPr lang="en-US" altLang="zh-CN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16</a:t>
            </a:r>
            <a:r>
              <a:rPr lang="zh-CN" altLang="en-US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亿吨，年均含沙量</a:t>
            </a:r>
            <a:r>
              <a:rPr lang="en-US" altLang="zh-CN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37.7</a:t>
            </a:r>
            <a:r>
              <a:rPr lang="zh-CN" altLang="en-US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千克</a:t>
            </a:r>
            <a:r>
              <a:rPr lang="en-US" altLang="zh-CN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/</a:t>
            </a:r>
            <a:r>
              <a:rPr lang="zh-CN" altLang="en-US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立方米</a:t>
            </a:r>
            <a:r>
              <a:rPr lang="en-US" altLang="zh-CN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(</a:t>
            </a:r>
            <a:r>
              <a:rPr lang="zh-CN" altLang="en-US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以陕县站为代表</a:t>
            </a:r>
            <a:r>
              <a:rPr lang="en-US" altLang="zh-CN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)</a:t>
            </a:r>
            <a:r>
              <a:rPr lang="zh-CN" altLang="en-US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，</a:t>
            </a:r>
            <a:r>
              <a:rPr lang="en-US" altLang="zh-CN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90</a:t>
            </a:r>
            <a:r>
              <a:rPr lang="zh-CN" altLang="en-US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％的泥沙来自黄河中游黄土高原，其中</a:t>
            </a:r>
            <a:r>
              <a:rPr lang="en-US" altLang="zh-CN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80</a:t>
            </a:r>
            <a:r>
              <a:rPr lang="zh-CN" altLang="en-US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％集中产生于</a:t>
            </a:r>
            <a:r>
              <a:rPr lang="en-US" altLang="zh-CN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11</a:t>
            </a:r>
            <a:r>
              <a:rPr lang="zh-CN" altLang="en-US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万平方千米输沙模数大于</a:t>
            </a:r>
            <a:r>
              <a:rPr lang="en-US" altLang="zh-CN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6</a:t>
            </a:r>
            <a:r>
              <a:rPr lang="zh-CN" altLang="en-US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千吨</a:t>
            </a:r>
            <a:r>
              <a:rPr lang="en-US" altLang="zh-CN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/</a:t>
            </a:r>
            <a:r>
              <a:rPr lang="zh-CN" altLang="en-US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平方千米的地区内，且</a:t>
            </a:r>
            <a:r>
              <a:rPr lang="en-US" altLang="zh-CN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85</a:t>
            </a:r>
            <a:r>
              <a:rPr lang="zh-CN" altLang="en-US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％左右的泥沙来自汛期几场暴雨，中游有些支流一次洪水的输沙量即可达全年的</a:t>
            </a:r>
            <a:r>
              <a:rPr lang="en-US" altLang="zh-CN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1/3</a:t>
            </a:r>
            <a:r>
              <a:rPr lang="zh-CN" altLang="en-US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或更多，形成浓度很大的高含沙水流，最大值可达含沙量</a:t>
            </a:r>
            <a:r>
              <a:rPr lang="en-US" altLang="zh-CN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1000</a:t>
            </a:r>
            <a:r>
              <a:rPr lang="zh-CN" altLang="en-US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～</a:t>
            </a:r>
            <a:r>
              <a:rPr lang="en-US" altLang="zh-CN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1500</a:t>
            </a:r>
            <a:r>
              <a:rPr lang="zh-CN" altLang="en-US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千克</a:t>
            </a:r>
            <a:r>
              <a:rPr lang="en-US" altLang="zh-CN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/</a:t>
            </a:r>
            <a:r>
              <a:rPr lang="zh-CN" altLang="en-US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立方米，据陕县实测黄河</a:t>
            </a:r>
            <a:r>
              <a:rPr lang="en-US" altLang="zh-CN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1933</a:t>
            </a:r>
            <a:r>
              <a:rPr lang="zh-CN" altLang="en-US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年输沙量最多达</a:t>
            </a:r>
            <a:r>
              <a:rPr lang="en-US" altLang="zh-CN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43.9</a:t>
            </a:r>
            <a:r>
              <a:rPr lang="zh-CN" altLang="en-US" dirty="0">
                <a:solidFill>
                  <a:schemeClr val="bg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亿吨。</a:t>
            </a:r>
            <a:r>
              <a:rPr lang="zh-CN" altLang="en-US" dirty="0">
                <a:solidFill>
                  <a:srgbClr val="3399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　</a:t>
            </a:r>
            <a:br>
              <a:rPr lang="zh-CN" altLang="en-US" dirty="0">
                <a:solidFill>
                  <a:srgbClr val="CC9900"/>
                </a:solidFill>
                <a:latin typeface="Arial" panose="020B0604020202020204" pitchFamily="34" charset="0"/>
                <a:ea typeface="Arial" panose="020B0604020202020204" pitchFamily="34" charset="0"/>
              </a:rPr>
            </a:br>
            <a:br>
              <a:rPr lang="zh-CN" altLang="en-US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</a:rPr>
            </a:br>
            <a:endParaRPr lang="zh-CN" altLang="en-US" dirty="0">
              <a:solidFill>
                <a:srgbClr val="393939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 algn="ctr"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6" name="矩形 7175"/>
          <p:cNvSpPr/>
          <p:nvPr/>
        </p:nvSpPr>
        <p:spPr>
          <a:xfrm>
            <a:off x="1981200" y="1143000"/>
            <a:ext cx="838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58BFF"/>
                </a:solidFill>
                <a:latin typeface="幼圆" charset="0"/>
                <a:ea typeface="幼圆" charset="0"/>
              </a:rPr>
              <a:t>答：</a:t>
            </a:r>
            <a:endParaRPr lang="zh-CN" altLang="en-US" sz="3600">
              <a:ln w="9525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solidFill>
                <a:srgbClr val="C58BFF"/>
              </a:solidFill>
              <a:latin typeface="幼圆" charset="0"/>
              <a:ea typeface="幼圆" charset="0"/>
            </a:endParaRPr>
          </a:p>
        </p:txBody>
      </p:sp>
      <p:sp>
        <p:nvSpPr>
          <p:cNvPr id="7177" name="下弧形箭头 7176">
            <a:hlinkClick r:id="rId3" action="ppaction://hlinksldjump"/>
          </p:cNvPr>
          <p:cNvSpPr/>
          <p:nvPr/>
        </p:nvSpPr>
        <p:spPr>
          <a:xfrm rot="-1562483">
            <a:off x="8915400" y="5867400"/>
            <a:ext cx="1066800" cy="533400"/>
          </a:xfrm>
          <a:prstGeom prst="curvedUpArrow">
            <a:avLst>
              <a:gd name="adj1" fmla="val 62888"/>
              <a:gd name="adj2" fmla="val 80000"/>
              <a:gd name="adj3" fmla="val 33333"/>
            </a:avLst>
          </a:prstGeom>
          <a:solidFill>
            <a:srgbClr val="969696"/>
          </a:solidFill>
          <a:ln w="9525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/>
          <a:p>
            <a:endParaRPr lang="zh-CN" altLang="en-US"/>
          </a:p>
        </p:txBody>
      </p:sp>
      <p:pic>
        <p:nvPicPr>
          <p:cNvPr id="7178" name="图片 7177" descr="u=252564716,24322590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1200" y="4953000"/>
            <a:ext cx="1154113" cy="160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54" name="图片 6153" descr="1118911567_loaOXp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lum bright="28003" contrast="-52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2" name="文本框 6151"/>
          <p:cNvSpPr txBox="1"/>
          <p:nvPr/>
        </p:nvSpPr>
        <p:spPr>
          <a:xfrm>
            <a:off x="2057400" y="457200"/>
            <a:ext cx="6553200" cy="36576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b="1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5.</a:t>
            </a:r>
            <a:r>
              <a:rPr lang="zh-CN" altLang="en-US" b="1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都说长江，黄河，请问什么叫江，什么叫河</a:t>
            </a:r>
            <a:r>
              <a:rPr lang="zh-CN" altLang="en-US" b="1" dirty="0">
                <a:solidFill>
                  <a:srgbClr val="39393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b="1">
              <a:solidFill>
                <a:srgbClr val="39393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" name="文本框 6152"/>
          <p:cNvSpPr txBox="1"/>
          <p:nvPr/>
        </p:nvSpPr>
        <p:spPr>
          <a:xfrm>
            <a:off x="2209800" y="1828800"/>
            <a:ext cx="7772400" cy="269748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Arial" panose="020B0604020202020204" pitchFamily="34" charset="0"/>
              </a:rPr>
              <a:t>     </a:t>
            </a:r>
            <a:r>
              <a:rPr lang="zh-CN" altLang="en-US" dirty="0">
                <a:latin typeface="Arial" panose="020B0604020202020204" pitchFamily="34" charset="0"/>
                <a:ea typeface="Arial" panose="020B0604020202020204" pitchFamily="34" charset="0"/>
              </a:rPr>
              <a:t>在古代“河”指的只是黄河，“江”指的只是长江，其他的就叫“水”，像汉水、渭水、洛水等等。后来由于黄河水含泥沙多呈黄色就叫“黄河”，而长江因为是我国最长的河流就叫“长江”，江和河就成了河流的统称。字典对江的解释是大河，不过从分布上看中部的河流好像都叫河，像淮河、渭河、海河等等，而叫江的最要分布在长江以南和东北，像钱塘江、珠江、松花江、黑龙江等等，当然也不绝对。江</a:t>
            </a:r>
            <a:r>
              <a:rPr lang="en-US" altLang="zh-CN" dirty="0">
                <a:latin typeface="Arial" panose="020B0604020202020204" pitchFamily="34" charset="0"/>
                <a:ea typeface="Arial" panose="020B0604020202020204" pitchFamily="34" charset="0"/>
              </a:rPr>
              <a:t>……</a:t>
            </a:r>
            <a:r>
              <a:rPr lang="zh-CN" altLang="en-US" dirty="0">
                <a:latin typeface="Arial" panose="020B0604020202020204" pitchFamily="34" charset="0"/>
                <a:ea typeface="Arial" panose="020B0604020202020204" pitchFamily="34" charset="0"/>
              </a:rPr>
              <a:t>较大的河，如长江、黑龙江、松花江等。河</a:t>
            </a:r>
            <a:r>
              <a:rPr lang="en-US" altLang="zh-CN" dirty="0">
                <a:latin typeface="Arial" panose="020B0604020202020204" pitchFamily="34" charset="0"/>
                <a:ea typeface="Arial" panose="020B0604020202020204" pitchFamily="34" charset="0"/>
              </a:rPr>
              <a:t>……</a:t>
            </a:r>
            <a:r>
              <a:rPr lang="zh-CN" altLang="en-US" dirty="0">
                <a:latin typeface="Arial" panose="020B0604020202020204" pitchFamily="34" charset="0"/>
                <a:ea typeface="Arial" panose="020B0604020202020204" pitchFamily="34" charset="0"/>
              </a:rPr>
              <a:t>通指一般的水道，其定义为“在重力作用下，经常或间歇地沿着线形伸展的凹地流动的天然水体”。</a:t>
            </a:r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 algn="ctr"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5" name="矩形 6154"/>
          <p:cNvSpPr/>
          <p:nvPr/>
        </p:nvSpPr>
        <p:spPr>
          <a:xfrm>
            <a:off x="1981200" y="1143000"/>
            <a:ext cx="838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95CA00"/>
                </a:solidFill>
                <a:latin typeface="幼圆" charset="0"/>
                <a:ea typeface="幼圆" charset="0"/>
              </a:rPr>
              <a:t>答：</a:t>
            </a:r>
            <a:endParaRPr lang="zh-CN" altLang="en-US" sz="3600">
              <a:ln w="9525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solidFill>
                <a:srgbClr val="95CA00"/>
              </a:solidFill>
              <a:latin typeface="幼圆" charset="0"/>
              <a:ea typeface="幼圆" charset="0"/>
            </a:endParaRPr>
          </a:p>
        </p:txBody>
      </p:sp>
      <p:sp>
        <p:nvSpPr>
          <p:cNvPr id="6156" name="下弧形箭头 6155">
            <a:hlinkClick r:id="" action="ppaction://noaction"/>
          </p:cNvPr>
          <p:cNvSpPr/>
          <p:nvPr/>
        </p:nvSpPr>
        <p:spPr>
          <a:xfrm rot="-1562483">
            <a:off x="9220200" y="6019800"/>
            <a:ext cx="1066800" cy="533400"/>
          </a:xfrm>
          <a:prstGeom prst="curvedUpArrow">
            <a:avLst>
              <a:gd name="adj1" fmla="val 62888"/>
              <a:gd name="adj2" fmla="val 80000"/>
              <a:gd name="adj3" fmla="val 33333"/>
            </a:avLst>
          </a:prstGeom>
          <a:solidFill>
            <a:srgbClr val="95CA00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4337" descr="86c08143053933f8d0a0f07a627281b3">
            <a:hlinkClick r:id="rId1"/>
          </p:cNvPr>
          <p:cNvPicPr>
            <a:picLocks noChangeAspect="1"/>
          </p:cNvPicPr>
          <p:nvPr/>
        </p:nvPicPr>
        <p:blipFill>
          <a:blip r:embed="rId2">
            <a:lum bright="40002" contrast="-52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14338"/>
          <p:cNvSpPr txBox="1"/>
          <p:nvPr/>
        </p:nvSpPr>
        <p:spPr>
          <a:xfrm>
            <a:off x="1905000" y="304800"/>
            <a:ext cx="7010400" cy="57912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黄河仅次于长江</a:t>
            </a:r>
            <a:r>
              <a:rPr lang="en-US" altLang="zh-CN" sz="3200" b="1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是中国第二大河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2209800" y="4038600"/>
            <a:ext cx="8153400" cy="222504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</a:t>
            </a:r>
            <a:r>
              <a:rPr lang="zh-CN" altLang="en-US" sz="2800" b="1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干流全长五千四百六十四公里，流经青海、四川、甘肃、宁夏、绥远、陕西、山西、河南及山东九个省份，成“几”字形，向东注入渤海，沿途汇集了三十多条主要支流和无数溪川，流域面积达七十五万多平方公里。</a:t>
            </a:r>
            <a:endParaRPr lang="zh-CN" altLang="en-US" sz="2800" b="1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2362200" y="1371600"/>
            <a:ext cx="6629400" cy="265176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中游段流经广大的黄土高原地区，许多支流夹带大量泥沙汇入，为世界上含沙量最多的河流，呈黄色，因而得名。</a:t>
            </a:r>
            <a:endParaRPr lang="zh-CN" altLang="en-US" sz="2800" b="1" dirty="0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>
              <a:spcBef>
                <a:spcPct val="50000"/>
              </a:spcBef>
            </a:pPr>
            <a:endParaRPr lang="zh-CN" altLang="en-US" sz="2800" b="1" dirty="0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>
              <a:spcBef>
                <a:spcPct val="50000"/>
              </a:spcBef>
            </a:pPr>
            <a:endParaRPr lang="zh-CN" altLang="en-US" sz="2800" b="1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4347" name="图片 14346" descr="001001037003007-1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800" y="2743200"/>
            <a:ext cx="373380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8" name="图片 14347" descr="BD14755_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0" y="2590800"/>
            <a:ext cx="601663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9" name="图片 14348" descr="BD14753_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1400" y="2819400"/>
            <a:ext cx="1228725" cy="1228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0" name="图片 14349" descr="BD14755_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8400" y="3048000"/>
            <a:ext cx="601663" cy="601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7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nimBg="1"/>
      <p:bldP spid="14340" grpId="0" bldLvl="0" animBg="1"/>
      <p:bldP spid="1434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9" name="图片 10248" descr="1118911567_loaOXp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lum bright="28003" contrast="-52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文本框 10245"/>
          <p:cNvSpPr txBox="1"/>
          <p:nvPr/>
        </p:nvSpPr>
        <p:spPr>
          <a:xfrm>
            <a:off x="3352800" y="1600200"/>
            <a:ext cx="62484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河的许多可歌可泣的历史，使我国人民从古至今都崇敬它。黄河是我国文化历史的见证，无数的历史事件，自然界的变异，无不与黄河有种种联系。自古以来许多文人以大量的文学著作歌颂它，纪念它，寄托人们的敬仰之情。</a:t>
            </a:r>
            <a:endParaRPr lang="zh-CN" altLang="en-US" sz="1800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2667000" y="685800"/>
            <a:ext cx="707072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ctr">
              <a:spcBef>
                <a:spcPct val="50000"/>
              </a:spcBef>
              <a:buClrTx/>
            </a:pPr>
            <a:endParaRPr sz="3600" b="1" i="1" dirty="0">
              <a:solidFill>
                <a:srgbClr val="6FDB6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8" name="矩形 10247"/>
          <p:cNvSpPr/>
          <p:nvPr/>
        </p:nvSpPr>
        <p:spPr>
          <a:xfrm>
            <a:off x="2667000" y="685800"/>
            <a:ext cx="7069455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3600" b="1" i="1" dirty="0">
                <a:solidFill>
                  <a:srgbClr val="95CA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黄河是中华民族灿烂文化的发源地</a:t>
            </a:r>
            <a:endParaRPr lang="zh-CN" altLang="en-US" sz="3600" b="1" i="1" dirty="0">
              <a:solidFill>
                <a:srgbClr val="95CA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文本框 10249"/>
          <p:cNvSpPr txBox="1"/>
          <p:nvPr/>
        </p:nvSpPr>
        <p:spPr>
          <a:xfrm>
            <a:off x="1981200" y="2971800"/>
            <a:ext cx="7162800" cy="201168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古代一些著名诗人，在他们很多不朽的诗篇中，用优美的词句抒发他们对黄河的真情。唐朝著名诗人刘禹锡在公元</a:t>
            </a:r>
            <a:r>
              <a:rPr lang="en-US" altLang="zh-CN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822—824</a:t>
            </a:r>
            <a:r>
              <a:rPr lang="zh-CN" altLang="en-US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年间，于夔州写的一组抒情词，名为</a:t>
            </a:r>
            <a:r>
              <a:rPr lang="en-US" altLang="zh-CN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浪淘沙</a:t>
            </a:r>
            <a:r>
              <a:rPr lang="en-US" altLang="zh-CN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共九首，其中一首就是专门描写黄河的：“九曲黄河万里沙，浪淘风簸自天涯。如今直上银河去，同到牵牛织女家。”古代人们都认为黄河是来自天上的银河。高步瀛的</a:t>
            </a:r>
            <a:r>
              <a:rPr lang="en-US" altLang="zh-CN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唐宋诗举要</a:t>
            </a:r>
            <a:r>
              <a:rPr lang="en-US" altLang="zh-CN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卷二</a:t>
            </a:r>
            <a:r>
              <a:rPr lang="en-US" altLang="zh-CN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注四</a:t>
            </a:r>
            <a:r>
              <a:rPr lang="en-US" altLang="zh-CN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提到“河出昆仑，以其地极高，故曰从‘天上来’”。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1" name="文本框 10250"/>
          <p:cNvSpPr txBox="1"/>
          <p:nvPr/>
        </p:nvSpPr>
        <p:spPr>
          <a:xfrm>
            <a:off x="3048000" y="4800600"/>
            <a:ext cx="7239000" cy="214884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刘禹锡的这四句词也是这个意思。唐代的另一位大诗人李白，也写过关于黄河的诗。李白的</a:t>
            </a:r>
            <a:r>
              <a:rPr lang="en-US" altLang="zh-CN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将进酒</a:t>
            </a:r>
            <a:r>
              <a:rPr lang="en-US" altLang="zh-CN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1800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中“君不见黄河之水天上来，奔流到海不复回”的诗句，不仅写出了黄河从天上直到大海的宏伟气魄，也道出了中华儿女豪迈的精神。 上面所说的刘禹锡诗句的第一句，“九曲黄河万里沙”七个字，概括了黄河的主要特点：其一，黄河河道曲折大，其二，黄河是多泥沙的河流。</a:t>
            </a:r>
            <a:endParaRPr lang="zh-CN" altLang="en-US" sz="1800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7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9" presetID="7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48" grpId="0"/>
      <p:bldP spid="10250" grpId="0" bldLvl="0" animBg="1"/>
      <p:bldP spid="1025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301" name="图片 12300" descr="lan2"/>
          <p:cNvPicPr>
            <a:picLocks noChangeAspect="1"/>
          </p:cNvPicPr>
          <p:nvPr/>
        </p:nvPicPr>
        <p:blipFill>
          <a:blip r:embed="rId1">
            <a:lum bright="52002" contrast="-64000"/>
          </a:blip>
          <a:stretch>
            <a:fillRect/>
          </a:stretch>
        </p:blipFill>
        <p:spPr>
          <a:xfrm>
            <a:off x="1524000" y="20638"/>
            <a:ext cx="9144000" cy="6837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7" name="文本框 12296"/>
          <p:cNvSpPr txBox="1"/>
          <p:nvPr/>
        </p:nvSpPr>
        <p:spPr>
          <a:xfrm>
            <a:off x="2667000" y="2819400"/>
            <a:ext cx="7704138" cy="2011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温柔缠绵的宁蒙河段－－黄河在这里平静地流淌，灌溉着两岸的农田，造福当地的人民。因而有“天下黄河富宁夏”， “黄河百害，唯富一套”的说法。宁夏银川附近的土地平坦，面积广阔，利用黄河水进行自流引灌已有</a:t>
            </a:r>
            <a:r>
              <a:rPr lang="en-US" altLang="zh-CN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2000</a:t>
            </a:r>
            <a:r>
              <a:rPr lang="zh-CN" altLang="en-US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多年的历史。这里物产丰富，名贵中药枸杞和银川大米品质优良，有“塞北江南”之美称。（枸杞照片）内蒙古河套平原十分干旱，在其西部，年降水量不到</a:t>
            </a:r>
            <a:r>
              <a:rPr lang="en-US" altLang="zh-CN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200</a:t>
            </a:r>
            <a:r>
              <a:rPr lang="zh-CN" altLang="en-US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毫米。这里“无水是荒漠，有水成绿洲”。黄河水给这里的工农业生产创造了极好的条件。 </a:t>
            </a:r>
            <a:endParaRPr lang="zh-CN" altLang="en-US" sz="1800" dirty="0">
              <a:solidFill>
                <a:srgbClr val="3399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文本框 12297"/>
          <p:cNvSpPr txBox="1"/>
          <p:nvPr/>
        </p:nvSpPr>
        <p:spPr>
          <a:xfrm>
            <a:off x="1905000" y="5257800"/>
            <a:ext cx="7561263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en-US" altLang="zh-CN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勇往直前的中游河段－－陕晋峡谷，黄河在这里劈开万仞山，势如破竹，形成了黄河上最长的一段连续峡谷河段。在这一河段有以下两个著名的地方：</a:t>
            </a:r>
            <a:endParaRPr lang="zh-CN" altLang="en-US" sz="1800" dirty="0">
              <a:solidFill>
                <a:srgbClr val="3399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en-US" altLang="zh-CN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   </a:t>
            </a:r>
            <a:r>
              <a:rPr lang="zh-CN" altLang="en-US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壶口瀑布</a:t>
            </a:r>
            <a:r>
              <a:rPr lang="en-US" altLang="zh-CN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龙门。</a:t>
            </a:r>
            <a:endParaRPr lang="zh-CN" altLang="en-US" sz="1800" dirty="0">
              <a:solidFill>
                <a:srgbClr val="3399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9" name="文本框 12298"/>
          <p:cNvSpPr txBox="1"/>
          <p:nvPr/>
        </p:nvSpPr>
        <p:spPr>
          <a:xfrm>
            <a:off x="1981200" y="1295400"/>
            <a:ext cx="7920038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充满活力的上游河段－－这一河段号称黄河水力资源的“富矿区”。其中从龙羊峡至青铜峡河段，川峡相间，河床比降大，蕴藏着丰富的水力资源。规划利用落差超过</a:t>
            </a:r>
            <a:r>
              <a:rPr lang="en-US" altLang="zh-CN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1200</a:t>
            </a:r>
            <a:r>
              <a:rPr lang="zh-CN" altLang="en-US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米，装机容量超过</a:t>
            </a:r>
            <a:r>
              <a:rPr lang="en-US" altLang="zh-CN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1000</a:t>
            </a:r>
            <a:r>
              <a:rPr lang="zh-CN" altLang="en-US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万千瓦，占全河的近</a:t>
            </a:r>
            <a:r>
              <a:rPr lang="en-US" altLang="zh-CN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r>
              <a:rPr lang="zh-CN" altLang="en-US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％。平均年发电量近</a:t>
            </a:r>
            <a:r>
              <a:rPr lang="en-US" altLang="zh-CN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600</a:t>
            </a:r>
            <a:r>
              <a:rPr lang="zh-CN" altLang="en-US" sz="1800" dirty="0">
                <a:solidFill>
                  <a:srgbClr val="33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亿千瓦时。</a:t>
            </a:r>
            <a:endParaRPr lang="zh-CN" altLang="en-US" sz="1800" dirty="0">
              <a:solidFill>
                <a:srgbClr val="3399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0" name="文本框 12299"/>
          <p:cNvSpPr txBox="1"/>
          <p:nvPr/>
        </p:nvSpPr>
        <p:spPr>
          <a:xfrm>
            <a:off x="3124200" y="304800"/>
            <a:ext cx="640873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5151D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黄河沿途流经的主要河段和名胜有：</a:t>
            </a:r>
            <a:r>
              <a:rPr lang="zh-CN" altLang="en-US" sz="2800" b="1" dirty="0">
                <a:solidFill>
                  <a:srgbClr val="CC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CC99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7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7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2" presetID="7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/>
      <p:bldP spid="12298" grpId="0"/>
      <p:bldP spid="12299" grpId="0"/>
      <p:bldP spid="123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9" name="图片 18438" descr="1111471053_LXaWNs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lum bright="40002" contrast="-52000"/>
          </a:blip>
          <a:stretch>
            <a:fillRect/>
          </a:stretch>
        </p:blipFill>
        <p:spPr>
          <a:xfrm>
            <a:off x="1524000" y="0"/>
            <a:ext cx="9144000" cy="6869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3810000" y="1066800"/>
            <a:ext cx="6858000" cy="137160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99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dirty="0">
                <a:solidFill>
                  <a:srgbClr val="99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黄河流城经常泛滥成灾。据记载，二千多年来，黄河下游溃堤达一千五百多次，较大规模的改道有二十六次。</a:t>
            </a:r>
            <a:endParaRPr lang="zh-CN" altLang="en-US" sz="2800">
              <a:solidFill>
                <a:srgbClr val="99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1981200" y="2667000"/>
            <a:ext cx="7239000" cy="201168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sz="2800" dirty="0">
                <a:solidFill>
                  <a:srgbClr val="99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2800" dirty="0">
                <a:solidFill>
                  <a:srgbClr val="99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水灾范围北至天津，南达江苏、安徽，广达二十五万平方公里。河水夹带到下游的泥沙总量，平均每年超过十六亿公吨。</a:t>
            </a:r>
            <a:endParaRPr lang="zh-CN" altLang="en-US" sz="2800" dirty="0">
              <a:solidFill>
                <a:srgbClr val="99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>
              <a:spcBef>
                <a:spcPct val="50000"/>
              </a:spcBef>
            </a:pPr>
            <a:endParaRPr lang="zh-CN" altLang="en-US" sz="2800" b="1">
              <a:solidFill>
                <a:srgbClr val="99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2667000" y="4800600"/>
            <a:ext cx="8001000" cy="179832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sz="2800" dirty="0">
                <a:solidFill>
                  <a:srgbClr val="99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800" dirty="0">
                <a:solidFill>
                  <a:srgbClr val="99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由于下游段地势低平，河道坡降平缓，流速减低，大量泥沙于是沉积在河床上，平均每年逾四亿公吨，其余泥沙则流到河口，冲积成向海伸展的河口三角洲，平均每年造陆达二十多平方公里</a:t>
            </a:r>
            <a:r>
              <a:rPr lang="zh-CN" altLang="en-US" sz="2800" dirty="0">
                <a:solidFill>
                  <a:srgbClr val="96B4C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1905000" y="304800"/>
            <a:ext cx="2971800" cy="57912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99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99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关于历史</a:t>
            </a:r>
            <a:r>
              <a:rPr lang="en-US" altLang="zh-CN" sz="3200" b="1">
                <a:solidFill>
                  <a:srgbClr val="99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endParaRPr lang="en-US" altLang="zh-CN" sz="3200" b="1">
              <a:solidFill>
                <a:srgbClr val="99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  <p:bldP spid="18436" grpId="0" bldLvl="0" animBg="1"/>
      <p:bldP spid="18437" grpId="0" bldLvl="0" animBg="1"/>
      <p:bldP spid="1843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 descr="050822_09"/>
          <p:cNvPicPr>
            <a:picLocks noChangeAspect="1"/>
          </p:cNvPicPr>
          <p:nvPr/>
        </p:nvPicPr>
        <p:blipFill>
          <a:blip r:embed="rId1">
            <a:lum bright="52002" contrast="-64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17410"/>
          <p:cNvSpPr txBox="1"/>
          <p:nvPr/>
        </p:nvSpPr>
        <p:spPr>
          <a:xfrm>
            <a:off x="2209800" y="1295400"/>
            <a:ext cx="4038600" cy="51816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66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黄河流域属大陆性气候</a:t>
            </a:r>
            <a:r>
              <a:rPr lang="zh-CN" altLang="en-US" sz="2800" b="1" dirty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1524000" y="1981200"/>
            <a:ext cx="9144000" cy="214884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dirty="0">
                <a:solidFill>
                  <a:srgbClr val="66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dirty="0">
                <a:solidFill>
                  <a:srgbClr val="66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冬季受蒙古高压控制，盛行偏北风，气温低，降水少；春季蒙古高压衰退，西太平洋副热带高压开始北上西伸，气温回升，降水增多；夏季大部分地区受西太平洋副热带高压的影响，盛行偏南风，水汽丰沛，是一年中降水最多的时段；秋季西太平洋副热带高压逐渐衰退，蒙古高压向南扩展，降水开始减少，但常发生连阴雨天气。</a:t>
            </a:r>
            <a:endParaRPr lang="zh-CN" altLang="en-US" dirty="0">
              <a:solidFill>
                <a:srgbClr val="6699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>
              <a:spcBef>
                <a:spcPct val="50000"/>
              </a:spcBef>
            </a:pPr>
            <a:r>
              <a:rPr lang="zh-CN" altLang="en-US" dirty="0">
                <a:solidFill>
                  <a:srgbClr val="66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气温的地区分布特点是由南向北、由东向西逐渐降低。多年平均气温最高的地区大于</a:t>
            </a:r>
            <a:r>
              <a:rPr lang="en-US" altLang="zh-CN" dirty="0">
                <a:solidFill>
                  <a:srgbClr val="66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14℃</a:t>
            </a:r>
            <a:r>
              <a:rPr lang="zh-CN" altLang="en-US" dirty="0">
                <a:solidFill>
                  <a:srgbClr val="66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，最低的地区小于</a:t>
            </a:r>
            <a:r>
              <a:rPr lang="en-US" altLang="zh-CN" dirty="0">
                <a:solidFill>
                  <a:srgbClr val="66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-4℃</a:t>
            </a:r>
            <a:r>
              <a:rPr lang="zh-CN" altLang="en-US" dirty="0">
                <a:solidFill>
                  <a:srgbClr val="66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。年极端最高气温为洛阳盆地</a:t>
            </a:r>
            <a:r>
              <a:rPr lang="en-US" altLang="zh-CN" dirty="0">
                <a:solidFill>
                  <a:srgbClr val="66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44.2℃</a:t>
            </a:r>
            <a:r>
              <a:rPr lang="zh-CN" altLang="en-US" dirty="0">
                <a:solidFill>
                  <a:srgbClr val="66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，年极端最低气温为河源地区</a:t>
            </a:r>
            <a:r>
              <a:rPr lang="en-US" altLang="zh-CN" dirty="0">
                <a:solidFill>
                  <a:srgbClr val="66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-53.0℃</a:t>
            </a:r>
            <a:r>
              <a:rPr lang="zh-CN" altLang="en-US" dirty="0">
                <a:solidFill>
                  <a:srgbClr val="66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。降水自东南向西北逐渐减少，多年平均年降水量最多的地区为秦岭</a:t>
            </a:r>
            <a:r>
              <a:rPr lang="zh-CN" altLang="en-US" b="1" dirty="0">
                <a:solidFill>
                  <a:srgbClr val="66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b="1">
              <a:solidFill>
                <a:srgbClr val="6699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1752600" y="381000"/>
            <a:ext cx="3733800" cy="57912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66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关于地理</a:t>
            </a:r>
            <a:r>
              <a:rPr lang="en-US" altLang="zh-CN" sz="3200" b="1">
                <a:solidFill>
                  <a:srgbClr val="66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endParaRPr lang="en-US" altLang="zh-CN" sz="3200" b="1">
              <a:solidFill>
                <a:srgbClr val="6699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7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/>
      <p:bldP spid="17412" grpId="0" bldLvl="0" animBg="1"/>
      <p:bldP spid="174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9457" descr="yivlqowJG"/>
          <p:cNvPicPr>
            <a:picLocks noChangeAspect="1"/>
          </p:cNvPicPr>
          <p:nvPr/>
        </p:nvPicPr>
        <p:blipFill>
          <a:blip r:embed="rId1">
            <a:lum bright="46002" contrast="-58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19458"/>
          <p:cNvSpPr txBox="1"/>
          <p:nvPr/>
        </p:nvSpPr>
        <p:spPr>
          <a:xfrm>
            <a:off x="1524000" y="1219200"/>
            <a:ext cx="4191000" cy="173736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</a:t>
            </a:r>
            <a:r>
              <a:rPr lang="zh-CN" altLang="en-US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有关黄河的源头，中国史籍中有不少记载。两千多年来，尤其是唐以后，不少人曾涉足黄河源地区，进行过多次有关黄河源头的探索。然而由于条件的限制，</a:t>
            </a:r>
            <a:r>
              <a:rPr lang="zh-CN" altLang="en-US" dirty="0">
                <a:solidFill>
                  <a:srgbClr val="66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费尽千辛万苦，</a:t>
            </a:r>
            <a:r>
              <a:rPr lang="zh-CN" altLang="en-US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他们都未能穷达源头</a:t>
            </a:r>
            <a:r>
              <a:rPr lang="zh-CN" altLang="en-US" dirty="0">
                <a:solidFill>
                  <a:srgbClr val="66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>
              <a:solidFill>
                <a:srgbClr val="6699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1524000" y="4210050"/>
            <a:ext cx="5257800" cy="173736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1952</a:t>
            </a:r>
            <a:r>
              <a:rPr lang="zh-CN" altLang="en-US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年</a:t>
            </a:r>
            <a:r>
              <a:rPr lang="en-US" altLang="zh-CN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8</a:t>
            </a:r>
            <a:r>
              <a:rPr lang="zh-CN" altLang="en-US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月，黄河水利委员会及        有关部门共同组成一支</a:t>
            </a:r>
            <a:r>
              <a:rPr lang="en-US" altLang="zh-CN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60</a:t>
            </a:r>
            <a:r>
              <a:rPr lang="zh-CN" altLang="en-US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余人的黄河源查勘队，历时四个多月，行程</a:t>
            </a:r>
            <a:r>
              <a:rPr lang="en-US" altLang="zh-CN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5000</a:t>
            </a:r>
            <a:r>
              <a:rPr lang="zh-CN" altLang="en-US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公里，查勘后确认约古宗列曲（玛曲）为黄河正源。</a:t>
            </a:r>
            <a:r>
              <a:rPr lang="en-US" altLang="zh-CN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70</a:t>
            </a:r>
            <a:r>
              <a:rPr lang="zh-CN" altLang="en-US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年代也有人认为黄河正源为卡日曲，学术界尚无定论。 </a:t>
            </a:r>
            <a:br>
              <a:rPr lang="zh-CN" altLang="en-US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</a:br>
            <a:endParaRPr lang="zh-CN" altLang="en-US">
              <a:solidFill>
                <a:srgbClr val="6699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7543800" y="228600"/>
            <a:ext cx="3124200" cy="146304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</a:t>
            </a:r>
            <a:r>
              <a:rPr lang="zh-CN" altLang="en-US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对黄河源头始终未有准确的记载。 约古宗列是一个东西长</a:t>
            </a:r>
            <a:r>
              <a:rPr lang="en-US" altLang="zh-CN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20</a:t>
            </a:r>
            <a:r>
              <a:rPr lang="zh-CN" altLang="en-US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多公里，南北宽约</a:t>
            </a:r>
            <a:r>
              <a:rPr lang="en-US" altLang="zh-CN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12</a:t>
            </a:r>
            <a:r>
              <a:rPr lang="zh-CN" altLang="en-US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公里，海拔</a:t>
            </a:r>
            <a:r>
              <a:rPr lang="en-US" altLang="zh-CN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4500</a:t>
            </a:r>
            <a:r>
              <a:rPr lang="zh-CN" altLang="en-US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米以上的盆状滩地，当地藏胞称“约古宗列”</a:t>
            </a:r>
            <a:r>
              <a:rPr lang="zh-CN" altLang="en-US" dirty="0">
                <a:solidFill>
                  <a:srgbClr val="66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2" name="文本框 19461"/>
          <p:cNvSpPr txBox="1"/>
          <p:nvPr/>
        </p:nvSpPr>
        <p:spPr>
          <a:xfrm>
            <a:off x="7010400" y="3200400"/>
            <a:ext cx="3657600" cy="242316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在盆地西南山坡有众多的泉水自地下涌出，合成三股泉流汇入盆地，逐渐形成一条宽</a:t>
            </a:r>
            <a:r>
              <a:rPr lang="en-US" altLang="zh-CN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6~9</a:t>
            </a:r>
            <a:r>
              <a:rPr lang="zh-CN" altLang="en-US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米的小河，经过宛如满天星斗的星宿海，逐渐再现规顺的流路，先后进入扎陵湖和鄂陵湖。黄河源头涓涓细流，水草丰茂，景色宜人</a:t>
            </a:r>
            <a:r>
              <a:rPr lang="zh-CN" altLang="en-US" dirty="0">
                <a:solidFill>
                  <a:srgbClr val="66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1828800" y="304800"/>
            <a:ext cx="4114800" cy="51816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66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关于黄河源</a:t>
            </a:r>
            <a:r>
              <a:rPr lang="en-US" altLang="zh-CN" sz="2800" b="1">
                <a:solidFill>
                  <a:srgbClr val="66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endParaRPr lang="en-US" altLang="zh-CN" sz="2800" b="1">
              <a:solidFill>
                <a:srgbClr val="6699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  <p:bldP spid="19460" grpId="0" bldLvl="0" animBg="1"/>
      <p:bldP spid="19461" grpId="0" bldLvl="0" animBg="1"/>
      <p:bldP spid="19462" grpId="0" bldLvl="0" animBg="1"/>
      <p:bldP spid="1946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6" name="我的野蛮女友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525000" y="457200"/>
            <a:ext cx="3810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20482">
            <a:hlinkClick r:id="rId4" action="ppaction://hlinksldjump"/>
          </p:cNvPr>
          <p:cNvSpPr txBox="1"/>
          <p:nvPr/>
        </p:nvSpPr>
        <p:spPr>
          <a:xfrm>
            <a:off x="4876800" y="1295400"/>
            <a:ext cx="4648200" cy="36576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Arial" panose="020B0604020202020204" pitchFamily="34" charset="0"/>
                <a:hlinkClick r:id="rId5" action="ppaction://hlinksldjump"/>
              </a:rPr>
              <a:t>1.</a:t>
            </a:r>
            <a:r>
              <a:rPr lang="zh-CN" altLang="en-US" b="1" dirty="0">
                <a:latin typeface="Arial" panose="020B0604020202020204" pitchFamily="34" charset="0"/>
                <a:ea typeface="Arial" panose="020B0604020202020204" pitchFamily="34" charset="0"/>
                <a:hlinkClick r:id="rId5" action="ppaction://hlinksldjump"/>
              </a:rPr>
              <a:t>黄河为什么被称为“母亲河”？</a:t>
            </a:r>
            <a:endParaRPr lang="zh-CN" altLang="en-US" b="1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4343400" y="3200400"/>
            <a:ext cx="4876800" cy="36576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b="1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  <a:hlinkClick r:id="rId6" action="ppaction://hlinksldjump"/>
              </a:rPr>
              <a:t>3.</a:t>
            </a:r>
            <a:r>
              <a:rPr lang="zh-CN" altLang="en-US" b="1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  <a:hlinkClick r:id="rId6" action="ppaction://hlinksldjump"/>
              </a:rPr>
              <a:t>黄河九道湾何处第一湾？</a:t>
            </a:r>
            <a:endParaRPr lang="zh-CN" altLang="en-US" b="1">
              <a:solidFill>
                <a:srgbClr val="393939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2895600" y="2286000"/>
            <a:ext cx="4343400" cy="36576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b="1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  <a:hlinkClick r:id="rId7" action="ppaction://hlinksldjump"/>
              </a:rPr>
              <a:t>2.</a:t>
            </a:r>
            <a:r>
              <a:rPr lang="zh-CN" altLang="en-US" b="1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  <a:hlinkClick r:id="rId7" action="ppaction://hlinksldjump"/>
              </a:rPr>
              <a:t>黄河在历史上几次改道</a:t>
            </a:r>
            <a:r>
              <a:rPr lang="en-US" altLang="zh-CN" b="1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  <a:hlinkClick r:id="rId7" action="ppaction://hlinksldjump"/>
              </a:rPr>
              <a:t>?</a:t>
            </a:r>
            <a:endParaRPr lang="en-US" altLang="zh-CN" b="1">
              <a:solidFill>
                <a:srgbClr val="393939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2362200" y="4114800"/>
            <a:ext cx="4648200" cy="36576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b="1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  <a:hlinkClick r:id="rId5" action="ppaction://hlinksldjump"/>
              </a:rPr>
              <a:t>4.</a:t>
            </a:r>
            <a:r>
              <a:rPr lang="zh-CN" altLang="en-US" b="1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  <a:hlinkClick r:id="rId5" action="ppaction://hlinksldjump"/>
              </a:rPr>
              <a:t>黄河含沙量居世界第几</a:t>
            </a:r>
            <a:r>
              <a:rPr lang="en-US" altLang="zh-CN" b="1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  <a:hlinkClick r:id="rId5" action="ppaction://hlinksldjump"/>
              </a:rPr>
              <a:t>?</a:t>
            </a:r>
            <a:endParaRPr lang="en-US" altLang="zh-CN" b="1">
              <a:solidFill>
                <a:srgbClr val="393939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0487" name="矩形 20486" descr="纸袋"/>
          <p:cNvSpPr/>
          <p:nvPr/>
        </p:nvSpPr>
        <p:spPr>
          <a:xfrm>
            <a:off x="2590800" y="609600"/>
            <a:ext cx="1676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8"/>
                </a:blipFill>
                <a:effectLst>
                  <a:outerShdw dist="563972" dir="14049740" sx="125000" sy="125000" algn="tl" rotWithShape="0">
                    <a:srgbClr val="C7DFD3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问题</a:t>
            </a:r>
            <a:endParaRPr lang="zh-CN" altLang="en-US" sz="3600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8"/>
              </a:blipFill>
              <a:effectLst>
                <a:outerShdw dist="563972" dir="14049740" sx="125000" sy="125000" algn="tl" rotWithShape="0">
                  <a:srgbClr val="C7DFD3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8" name="文本框 20487"/>
          <p:cNvSpPr txBox="1"/>
          <p:nvPr/>
        </p:nvSpPr>
        <p:spPr>
          <a:xfrm>
            <a:off x="3810000" y="5105400"/>
            <a:ext cx="6553200" cy="36576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b="1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  <a:hlinkClick r:id="rId4" action="ppaction://hlinksldjump"/>
              </a:rPr>
              <a:t>5.</a:t>
            </a:r>
            <a:r>
              <a:rPr lang="zh-CN" altLang="en-US" b="1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  <a:hlinkClick r:id="rId4" action="ppaction://hlinksldjump"/>
              </a:rPr>
              <a:t>都说长江，黄河，请问什么叫江，什么叫河</a:t>
            </a:r>
            <a:r>
              <a:rPr lang="zh-CN" altLang="en-US" b="1" dirty="0">
                <a:solidFill>
                  <a:srgbClr val="393939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4" action="ppaction://hlinksldjump"/>
              </a:rPr>
              <a:t>？</a:t>
            </a:r>
            <a:endParaRPr lang="zh-CN" altLang="en-US" b="1">
              <a:solidFill>
                <a:srgbClr val="39393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9" name="矩形 20488"/>
          <p:cNvSpPr/>
          <p:nvPr/>
        </p:nvSpPr>
        <p:spPr>
          <a:xfrm>
            <a:off x="1670050" y="2697163"/>
            <a:ext cx="8961438" cy="0"/>
          </a:xfrm>
          <a:prstGeom prst="rect">
            <a:avLst/>
          </a:prstGeom>
          <a:solidFill>
            <a:srgbClr val="FDF2DD"/>
          </a:solidFill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/>
          <a:p>
            <a:endParaRPr lang="zh-CN" altLang="en-US"/>
          </a:p>
        </p:txBody>
      </p:sp>
      <p:pic>
        <p:nvPicPr>
          <p:cNvPr id="20500" name="图片 20499" descr="!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96200" y="2133600"/>
            <a:ext cx="628650" cy="733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1" name="图片 20500" descr="!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76600" y="3048000"/>
            <a:ext cx="628650" cy="733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2" name="图片 20501" descr="!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0000" y="3962400"/>
            <a:ext cx="628650" cy="733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3" name="图片 20502" descr="!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09800" y="4876800"/>
            <a:ext cx="628650" cy="73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7" name="矩形 20506">
            <a:hlinkClick r:id="rId4" action="ppaction://hlinksldjump"/>
          </p:cNvPr>
          <p:cNvSpPr/>
          <p:nvPr/>
        </p:nvSpPr>
        <p:spPr>
          <a:xfrm>
            <a:off x="8839200" y="6096000"/>
            <a:ext cx="609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GO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5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0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1505" descr="2005315104913"/>
          <p:cNvPicPr>
            <a:picLocks noChangeAspect="1"/>
          </p:cNvPicPr>
          <p:nvPr/>
        </p:nvPicPr>
        <p:blipFill>
          <a:blip r:embed="rId1">
            <a:lum bright="46002" contrast="-70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21506"/>
          <p:cNvSpPr txBox="1"/>
          <p:nvPr/>
        </p:nvSpPr>
        <p:spPr>
          <a:xfrm>
            <a:off x="2743200" y="1219200"/>
            <a:ext cx="7543800" cy="297180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</a:t>
            </a:r>
            <a:r>
              <a:rPr lang="zh-CN" altLang="en-US" dirty="0">
                <a:solidFill>
                  <a:srgbClr val="6699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早在远古时期，中国境内的原始先民就生活、奋斗和繁衍在黄河流域。在数千里的黄河流域，由于气候温和，水文条件优越，有利于农作物生长，先民们便定居在这里。中国文明初始阶段的夏、商、周三代以及后来的西汉、东汉、隋、唐、北宋等几个强大的统一王朝，其核心地区也都在黄河中下游一带；反映中华民族智慧的许多古代经典文化著作，也产生于这一地区；标志古代文明的科学技术、发明创造、城市建设、文学艺术等也同样产生在这里。所以，黄河孕育了中华文明，黄河哺育了中华儿女，人们常说黄河是中华民族的摇篮，是中华民族的母亲河，其意义就在这里</a:t>
            </a:r>
            <a:r>
              <a:rPr lang="zh-CN" altLang="en-US" dirty="0">
                <a:solidFill>
                  <a:schemeClr val="hlink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。</a:t>
            </a:r>
            <a:r>
              <a:rPr lang="zh-CN" altLang="en-US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br>
              <a:rPr lang="zh-CN" altLang="en-US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</a:rPr>
            </a:br>
            <a:endParaRPr lang="zh-CN" altLang="en-US" dirty="0">
              <a:solidFill>
                <a:srgbClr val="393939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 algn="ctr"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2057400" y="457200"/>
            <a:ext cx="4648200" cy="36576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b="1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1.</a:t>
            </a:r>
            <a:r>
              <a:rPr lang="zh-CN" altLang="en-US" b="1" dirty="0">
                <a:solidFill>
                  <a:srgbClr val="393939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黄河为什么被称为“母亲河”？</a:t>
            </a:r>
            <a:endParaRPr lang="zh-CN" altLang="en-US" b="1">
              <a:solidFill>
                <a:srgbClr val="393939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2133600" y="1295400"/>
            <a:ext cx="838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99CCFF"/>
                </a:solidFill>
                <a:latin typeface="幼圆" charset="0"/>
                <a:ea typeface="幼圆" charset="0"/>
              </a:rPr>
              <a:t>答：</a:t>
            </a:r>
            <a:endParaRPr lang="zh-CN" altLang="en-US" sz="3600">
              <a:ln w="9525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solidFill>
                <a:srgbClr val="99CCFF"/>
              </a:solidFill>
              <a:latin typeface="幼圆" charset="0"/>
              <a:ea typeface="幼圆" charset="0"/>
            </a:endParaRPr>
          </a:p>
        </p:txBody>
      </p:sp>
      <p:sp>
        <p:nvSpPr>
          <p:cNvPr id="21510" name="下弧形箭头 21509">
            <a:hlinkClick r:id="rId2" action="ppaction://hlinksldjump"/>
          </p:cNvPr>
          <p:cNvSpPr/>
          <p:nvPr/>
        </p:nvSpPr>
        <p:spPr>
          <a:xfrm rot="-1562483">
            <a:off x="8839200" y="5791200"/>
            <a:ext cx="1219200" cy="685800"/>
          </a:xfrm>
          <a:prstGeom prst="curvedUpArrow">
            <a:avLst>
              <a:gd name="adj1" fmla="val 55900"/>
              <a:gd name="adj2" fmla="val 71111"/>
              <a:gd name="adj3" fmla="val 33333"/>
            </a:avLst>
          </a:prstGeom>
          <a:solidFill>
            <a:srgbClr val="95CA00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  <a:effectLst>
            <a:outerShdw dist="563972" dir="14049740" sx="125000" sy="125000" algn="tl" rotWithShape="0">
              <a:srgbClr val="C7DFD3"/>
            </a:outerShdw>
          </a:effectLst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dissolve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3455</Words>
  <Paragraphs>121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_x000b__x000c_</vt:lpstr>
      <vt:lpstr>幼圆</vt:lpstr>
      <vt:lpstr>Courier New</vt:lpstr>
      <vt:lpstr>微软雅黑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2015-05-05T08:02:00Z</dcterms:created>
  <dcterms:modified xsi:type="dcterms:W3CDTF">2018-09-15T17:46:01Z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