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99" r:id="rId3"/>
    <p:sldId id="278" r:id="rId4"/>
    <p:sldId id="257" r:id="rId5"/>
    <p:sldId id="258" r:id="rId6"/>
    <p:sldId id="321" r:id="rId7"/>
    <p:sldId id="272" r:id="rId8"/>
    <p:sldId id="341" r:id="rId10"/>
    <p:sldId id="361" r:id="rId11"/>
    <p:sldId id="362" r:id="rId12"/>
    <p:sldId id="259" r:id="rId13"/>
    <p:sldId id="354" r:id="rId14"/>
    <p:sldId id="262" r:id="rId15"/>
    <p:sldId id="312" r:id="rId16"/>
    <p:sldId id="264" r:id="rId17"/>
    <p:sldId id="344" r:id="rId18"/>
    <p:sldId id="290" r:id="rId19"/>
    <p:sldId id="291" r:id="rId20"/>
    <p:sldId id="363" r:id="rId21"/>
    <p:sldId id="340" r:id="rId22"/>
    <p:sldId id="364" r:id="rId23"/>
    <p:sldId id="315" r:id="rId24"/>
    <p:sldId id="300" r:id="rId25"/>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090" autoAdjust="0"/>
    <p:restoredTop sz="94660"/>
  </p:normalViewPr>
  <p:slideViewPr>
    <p:cSldViewPr>
      <p:cViewPr>
        <p:scale>
          <a:sx n="100" d="100"/>
          <a:sy n="100" d="100"/>
        </p:scale>
        <p:origin x="2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5.xml"/><Relationship Id="rId1" Type="http://schemas.openxmlformats.org/officeDocument/2006/relationships/slide" Target="slide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 Target="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2470423"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第四单元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走进奥妙的科学世界</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470423" y="2792939"/>
            <a:ext cx="9231882"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13</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宇宙的未来</a:t>
            </a:r>
            <a:endParaRPr lang="en-US" altLang="zh-CN" sz="4400" dirty="0">
              <a:solidFill>
                <a:schemeClr val="accent6">
                  <a:lumMod val="75000"/>
                </a:schemeClr>
              </a:solidFill>
              <a:effectLst>
                <a:reflection blurRad="6350" stA="55000" endA="300" endPos="45500" dir="5400000" sy="-100000" algn="bl" rotWithShape="0"/>
              </a:effectLst>
              <a:latin typeface="宋体" panose="02010600030101010101" pitchFamily="2" charset="-122"/>
              <a:ea typeface="宋体" panose="02010600030101010101" pitchFamily="2" charset="-122"/>
              <a:cs typeface="Times New Roman" panose="02020603050405020304" pitchFamily="18" charset="0"/>
            </a:endParaRPr>
          </a:p>
        </p:txBody>
      </p:sp>
      <p:pic>
        <p:nvPicPr>
          <p:cNvPr id="5" name="Picture 3" descr="C:\Users\Administrator\Desktop\创新图片\58808928de418e718fb37c4158a88ea9_2531170_001242769000_2.jpg"/>
          <p:cNvPicPr>
            <a:picLocks noChangeAspect="1" noChangeArrowheads="1"/>
          </p:cNvPicPr>
          <p:nvPr/>
        </p:nvPicPr>
        <p:blipFill rotWithShape="1">
          <a:blip r:embed="rId1" cstate="print">
            <a:lum bright="70000" contrast="-70000"/>
            <a:extLst>
              <a:ext uri="{28A0092B-C50C-407E-A947-70E740481C1C}">
                <a14:useLocalDpi xmlns:a14="http://schemas.microsoft.com/office/drawing/2010/main" val="0"/>
              </a:ext>
            </a:extLst>
          </a:blip>
          <a:srcRect t="10960" b="3896"/>
          <a:stretch>
            <a:fillRect/>
          </a:stretch>
        </p:blipFill>
        <p:spPr bwMode="auto">
          <a:xfrm>
            <a:off x="9045115" y="1985"/>
            <a:ext cx="3143413" cy="24934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764704"/>
            <a:ext cx="11376000" cy="3887731"/>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史蒂芬</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霍金，继爱因斯坦之后最杰出的</a:t>
            </a:r>
            <a:r>
              <a:rPr lang="zh-CN" altLang="zh-CN" sz="2800" u="heavy" kern="100" dirty="0">
                <a:latin typeface="Times New Roman" panose="02020603050405020304"/>
                <a:ea typeface="华文细黑"/>
                <a:cs typeface="Times New Roman" panose="02020603050405020304"/>
              </a:rPr>
              <a:t>理论物理学家</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1942</a:t>
            </a:r>
            <a:r>
              <a:rPr lang="zh-CN" altLang="zh-CN" sz="2800" kern="100" dirty="0">
                <a:latin typeface="Times New Roman" panose="02020603050405020304"/>
                <a:ea typeface="华文细黑"/>
                <a:cs typeface="Times New Roman" panose="02020603050405020304"/>
              </a:rPr>
              <a:t>年出生于</a:t>
            </a:r>
            <a:r>
              <a:rPr lang="zh-CN" altLang="zh-CN" sz="2800" u="heavy" kern="100" dirty="0">
                <a:latin typeface="Times New Roman" panose="02020603050405020304"/>
                <a:ea typeface="华文细黑"/>
                <a:cs typeface="Times New Roman" panose="02020603050405020304"/>
              </a:rPr>
              <a:t>英国</a:t>
            </a:r>
            <a:r>
              <a:rPr lang="zh-CN" altLang="zh-CN" sz="2800" kern="100" dirty="0">
                <a:latin typeface="Times New Roman" panose="02020603050405020304"/>
                <a:ea typeface="华文细黑"/>
                <a:cs typeface="Times New Roman" panose="02020603050405020304"/>
              </a:rPr>
              <a:t>牛津，先后就读于牛津大学和剑桥大学，学习数学、物理学和宇宙学。</a:t>
            </a:r>
            <a:r>
              <a:rPr lang="en-US" altLang="zh-CN" sz="2800" kern="100" dirty="0">
                <a:latin typeface="Times New Roman" panose="02020603050405020304"/>
                <a:ea typeface="华文细黑"/>
                <a:cs typeface="Courier New" panose="02070309020205020404"/>
              </a:rPr>
              <a:t>1963</a:t>
            </a:r>
            <a:r>
              <a:rPr lang="zh-CN" altLang="zh-CN" sz="2800" kern="100" dirty="0">
                <a:latin typeface="Times New Roman" panose="02020603050405020304"/>
                <a:ea typeface="华文细黑"/>
                <a:cs typeface="Times New Roman" panose="02020603050405020304"/>
              </a:rPr>
              <a:t>年，霍金患上了一种运动神经细胞病。在经历了一段短暂的失望和沮丧后，霍金又开始了他的宇宙学研究。霍金后来在相对论、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大爆炸</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和黑洞等领域取得了突出的成就。</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407736" y="203498"/>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558" y="16049"/>
            <a:ext cx="11664000" cy="6512360"/>
          </a:xfrm>
          <a:prstGeom prst="rect">
            <a:avLst/>
          </a:prstGeom>
        </p:spPr>
        <p:txBody>
          <a:bodyPr wrap="square">
            <a:spAutoFit/>
          </a:bodyPr>
          <a:lstStyle/>
          <a:p>
            <a:pPr algn="just">
              <a:lnSpc>
                <a:spcPct val="135000"/>
              </a:lnSpc>
              <a:spcAft>
                <a:spcPts val="0"/>
              </a:spcAft>
              <a:tabLst>
                <a:tab pos="2070735" algn="l"/>
              </a:tabLs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背景展示</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本文是史蒂芬</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霍金</a:t>
            </a:r>
            <a:r>
              <a:rPr lang="en-US" altLang="zh-CN" sz="2600" u="heavy" kern="100" dirty="0">
                <a:latin typeface="Times New Roman" panose="02020603050405020304"/>
                <a:ea typeface="华文细黑"/>
                <a:cs typeface="Courier New" panose="02070309020205020404"/>
              </a:rPr>
              <a:t>1991</a:t>
            </a:r>
            <a:r>
              <a:rPr lang="zh-CN" altLang="zh-CN" sz="2600" u="heavy" kern="100" dirty="0">
                <a:latin typeface="Times New Roman" panose="02020603050405020304"/>
                <a:ea typeface="华文细黑"/>
                <a:cs typeface="Times New Roman" panose="02020603050405020304"/>
              </a:rPr>
              <a:t>年</a:t>
            </a:r>
            <a:r>
              <a:rPr lang="en-US" altLang="zh-CN" sz="2600" u="heavy" kern="100" dirty="0">
                <a:latin typeface="Times New Roman" panose="02020603050405020304"/>
                <a:ea typeface="华文细黑"/>
                <a:cs typeface="Courier New" panose="02070309020205020404"/>
              </a:rPr>
              <a:t>1</a:t>
            </a:r>
            <a:r>
              <a:rPr lang="zh-CN" altLang="zh-CN" sz="2600" u="heavy" kern="100" dirty="0">
                <a:latin typeface="Times New Roman" panose="02020603050405020304"/>
                <a:ea typeface="华文细黑"/>
                <a:cs typeface="Times New Roman" panose="02020603050405020304"/>
              </a:rPr>
              <a:t>月</a:t>
            </a:r>
            <a:r>
              <a:rPr lang="zh-CN" altLang="zh-CN" sz="2600" kern="100" dirty="0">
                <a:latin typeface="Times New Roman" panose="02020603050405020304"/>
                <a:ea typeface="华文细黑"/>
                <a:cs typeface="Times New Roman" panose="02020603050405020304"/>
              </a:rPr>
              <a:t>在</a:t>
            </a:r>
            <a:r>
              <a:rPr lang="zh-CN" altLang="zh-CN" sz="2600" u="heavy" kern="100" dirty="0">
                <a:latin typeface="Times New Roman" panose="02020603050405020304"/>
                <a:ea typeface="华文细黑"/>
                <a:cs typeface="Times New Roman" panose="02020603050405020304"/>
              </a:rPr>
              <a:t>剑桥大学</a:t>
            </a:r>
            <a:r>
              <a:rPr lang="zh-CN" altLang="zh-CN" sz="2600" kern="100" dirty="0">
                <a:latin typeface="Times New Roman" panose="02020603050405020304"/>
                <a:ea typeface="华文细黑"/>
                <a:cs typeface="Times New Roman" panose="02020603050405020304"/>
              </a:rPr>
              <a:t>的一次讲演录。这篇演讲，从古代巫师的预言，谈到近代宗教预言，再过渡到宇宙未来的讨论，主要探讨了宇宙未来的两种命运：一是继续膨胀下去，一是收缩以至于坍缩到一个大挤压。膨胀还是收缩，取决于宇宙的平均密度。</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如果它比临界值小，宇宙就将永远膨胀。但是如果它比临界值大，宇宙就会坍缩，而时间本身就会在大挤压处终结。</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作者运用天体物理学理论，对宇宙的未来作出科学论断，这是科学家与巫师的不同之处。</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Times New Roman" panose="02020603050405020304"/>
                <a:ea typeface="华文细黑"/>
                <a:cs typeface="Courier New" panose="02070309020205020404"/>
              </a:rPr>
              <a:t>3.</a:t>
            </a:r>
            <a:r>
              <a:rPr lang="zh-CN" altLang="zh-CN" sz="2600" kern="100" dirty="0">
                <a:latin typeface="Times New Roman" panose="02020603050405020304"/>
                <a:ea typeface="华文细黑"/>
                <a:cs typeface="Times New Roman" panose="02020603050405020304"/>
              </a:rPr>
              <a:t>文体知识</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演讲稿也叫演讲词，是指在群众聚会或会议上发表讲话的文稿。它要求主题鲜明，例证动人，感情深厚，结构清晰完整，语言生动形象。演讲稿的表达方式主要有：叙述式、议论式、说明式。</a:t>
            </a:r>
            <a:endParaRPr lang="zh-CN" altLang="zh-CN" sz="260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互动</a:t>
            </a:r>
            <a:r>
              <a:rPr lang="zh-CN" altLang="en-US" sz="2400" b="1" kern="0" dirty="0">
                <a:solidFill>
                  <a:schemeClr val="bg1"/>
                </a:solidFill>
                <a:latin typeface="微软雅黑" panose="020B0503020204020204" pitchFamily="34" charset="-122"/>
                <a:ea typeface="微软雅黑" panose="020B0503020204020204" pitchFamily="34" charset="-122"/>
              </a:rPr>
              <a:t>互学　交流深化</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45031" y="10162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18542" y="476672"/>
            <a:ext cx="2376264" cy="1200329"/>
            <a:chOff x="8628686" y="5243102"/>
            <a:chExt cx="2943506" cy="1640186"/>
          </a:xfrm>
        </p:grpSpPr>
        <p:sp>
          <p:nvSpPr>
            <p:cNvPr id="17" name="TextBox 16"/>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9" name="直接连接符 18"/>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20" name="矩形 19"/>
          <p:cNvSpPr/>
          <p:nvPr/>
        </p:nvSpPr>
        <p:spPr>
          <a:xfrm>
            <a:off x="297628" y="1528217"/>
            <a:ext cx="11601651" cy="5039200"/>
          </a:xfrm>
          <a:prstGeom prst="rect">
            <a:avLst/>
          </a:prstGeom>
        </p:spPr>
        <p:txBody>
          <a:bodyPr wrap="square">
            <a:spAutoFit/>
          </a:bodyPr>
          <a:lstStyle/>
          <a:p>
            <a:pPr algn="just">
              <a:lnSpc>
                <a:spcPct val="130000"/>
              </a:lnSpc>
              <a:spcAft>
                <a:spcPts val="0"/>
              </a:spcAft>
              <a:tabLst>
                <a:tab pos="2070735" algn="l"/>
              </a:tabLst>
            </a:pPr>
            <a:r>
              <a:rPr lang="en-US" altLang="zh-CN" sz="2500" kern="100" dirty="0">
                <a:latin typeface="Times New Roman" panose="02020603050405020304"/>
                <a:ea typeface="华文细黑"/>
                <a:cs typeface="Courier New" panose="02070309020205020404"/>
              </a:rPr>
              <a:t>1.</a:t>
            </a:r>
            <a:r>
              <a:rPr lang="zh-CN" altLang="zh-CN" sz="2500" kern="100" dirty="0">
                <a:latin typeface="Times New Roman" panose="02020603050405020304"/>
                <a:ea typeface="华文细黑"/>
                <a:cs typeface="Times New Roman" panose="02020603050405020304"/>
              </a:rPr>
              <a:t>本文是如何巧设悬念的？</a:t>
            </a:r>
            <a:endParaRPr lang="zh-CN" altLang="zh-CN" sz="2500" kern="100" dirty="0">
              <a:latin typeface="宋体" panose="02010600030101010101" pitchFamily="2" charset="-122"/>
              <a:cs typeface="Courier New" panose="02070309020205020404"/>
            </a:endParaRPr>
          </a:p>
          <a:p>
            <a:pPr algn="just">
              <a:lnSpc>
                <a:spcPct val="130000"/>
              </a:lnSpc>
              <a:spcAft>
                <a:spcPts val="0"/>
              </a:spcAft>
              <a:tabLst>
                <a:tab pos="2070735" algn="l"/>
              </a:tabLst>
            </a:pPr>
            <a:r>
              <a:rPr lang="zh-CN" altLang="zh-CN" sz="25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500" kern="100" dirty="0">
                <a:solidFill>
                  <a:srgbClr val="3333FF"/>
                </a:solidFill>
                <a:latin typeface="Times New Roman" panose="02020603050405020304"/>
                <a:ea typeface="华文细黑"/>
                <a:cs typeface="Times New Roman" panose="02020603050405020304"/>
              </a:rPr>
              <a:t>文章开门见山，提出了本文的主旨，即宇宙的未来是什么样子的，但接着话锋一转，</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几乎所有这些预言都是大错特错的</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，其中的</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几乎</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强调范围之广，</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大错特错</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强调错误程度之深。这样的开头，一下子就抓住了听者的好奇心：为何几乎所有的预测都是错误的？为什么科学家坚信他们能预测未来？他们预测的未来是什么样子的？</a:t>
            </a:r>
            <a:endParaRPr lang="zh-CN" altLang="zh-CN" sz="2500" kern="100" dirty="0">
              <a:latin typeface="宋体" panose="02010600030101010101" pitchFamily="2" charset="-122"/>
              <a:cs typeface="Courier New" panose="02070309020205020404"/>
            </a:endParaRPr>
          </a:p>
          <a:p>
            <a:pPr algn="just">
              <a:lnSpc>
                <a:spcPct val="130000"/>
              </a:lnSpc>
              <a:spcAft>
                <a:spcPts val="0"/>
              </a:spcAft>
              <a:tabLst>
                <a:tab pos="2070735" algn="l"/>
              </a:tabLst>
            </a:pPr>
            <a:r>
              <a:rPr lang="zh-CN" altLang="zh-CN" sz="2500" kern="100" dirty="0">
                <a:solidFill>
                  <a:srgbClr val="3333FF"/>
                </a:solidFill>
                <a:latin typeface="Times New Roman" panose="02020603050405020304"/>
                <a:ea typeface="华文细黑"/>
                <a:cs typeface="Times New Roman" panose="02020603050405020304"/>
              </a:rPr>
              <a:t>根据文章表达的需要，起首提出疑问，或是设置一个让读者产生阅读兴趣的悬念，再在后文阐释，慢慢揭开疑团。开头设置悬念，可以是情节方面的，可以是感情方面的，也可以是人物方面的。开头设置悬念，能一下子抓住读者的心，激发人们去思考，起到引人入胜的效果。</a:t>
            </a:r>
            <a:endParaRPr lang="zh-CN" altLang="zh-CN" sz="25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0">
                                            <p:txEl>
                                              <p:pRg st="2" end="2"/>
                                            </p:txEl>
                                          </p:spTgt>
                                        </p:tgtEl>
                                      </p:cBhvr>
                                    </p:animEffect>
                                    <p:set>
                                      <p:cBhvr>
                                        <p:cTn id="20"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44091" y="179115"/>
            <a:ext cx="11496897" cy="5180393"/>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作者在演讲时为什么要加上一些复杂的背景知识？</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这是一篇科学讲演，涉及较为复杂的背景知识。这些知识和讲演的主题是密切相关的，如果不作必要的交代，讲演的内容就会显得抽象和单薄，如谈到天气预报、大脑工作原理都具有混沌性质，来反衬宇宙在大尺度上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平滑而非混沌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的；又如，谈到恒星的死亡</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归宿</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引出黑洞，为宇宙中暗物质的存在寻找理论支持；再如，谈到现存宇宙对初始密度的极度敏感，引出了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人择原理</a:t>
            </a:r>
            <a:r>
              <a:rPr lang="en-US" altLang="zh-CN" sz="2800" kern="100" dirty="0" smtClean="0">
                <a:solidFill>
                  <a:srgbClr val="3333FF"/>
                </a:solidFill>
                <a:latin typeface="宋体" panose="02010600030101010101" pitchFamily="2" charset="-122"/>
                <a:ea typeface="华文细黑"/>
                <a:cs typeface="Times New Roman" panose="02020603050405020304"/>
              </a:rPr>
              <a:t>”</a:t>
            </a:r>
            <a:r>
              <a:rPr lang="zh-CN" altLang="zh-CN" sz="2800" kern="100" dirty="0" smtClean="0">
                <a:solidFill>
                  <a:srgbClr val="3333FF"/>
                </a:solidFill>
                <a:latin typeface="Times New Roman" panose="02020603050405020304"/>
                <a:ea typeface="华文细黑"/>
                <a:cs typeface="Times New Roman" panose="02020603050405020304"/>
              </a:rPr>
              <a:t>等</a:t>
            </a:r>
            <a:r>
              <a:rPr lang="zh-CN" altLang="zh-CN" sz="2800" kern="100" dirty="0">
                <a:solidFill>
                  <a:srgbClr val="3333FF"/>
                </a:solidFill>
                <a:latin typeface="Times New Roman" panose="02020603050405020304"/>
                <a:ea typeface="华文细黑"/>
                <a:cs typeface="Times New Roman" panose="02020603050405020304"/>
              </a:rPr>
              <a:t>。这些相关的论述，或从对立面凸显观点，或从纵深面强化观点，使论证丰富多彩。</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095839" y="623394"/>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34566" y="83865"/>
            <a:ext cx="2428257" cy="1200329"/>
            <a:chOff x="8756059" y="5243102"/>
            <a:chExt cx="3007912" cy="1640186"/>
          </a:xfrm>
        </p:grpSpPr>
        <p:sp>
          <p:nvSpPr>
            <p:cNvPr id="17" name="TextBox 16"/>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8" name="直接连接符 17"/>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5" name="矩形 14"/>
          <p:cNvSpPr/>
          <p:nvPr/>
        </p:nvSpPr>
        <p:spPr>
          <a:xfrm>
            <a:off x="342196" y="1189434"/>
            <a:ext cx="11498792" cy="1384995"/>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霍金的语言幽默风趣，在说明科学道理的同时，创造出一种轻松愉快的气氛，体现了演讲词的特点。请试举出几个例子，分析其表达效果。</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1" name="圆角矩形 10">
            <a:hlinkClick r:id="rId2" action="ppaction://hlinksldjump"/>
          </p:cNvPr>
          <p:cNvSpPr/>
          <p:nvPr/>
        </p:nvSpPr>
        <p:spPr>
          <a:xfrm>
            <a:off x="1040624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矩形 14"/>
          <p:cNvSpPr/>
          <p:nvPr/>
        </p:nvSpPr>
        <p:spPr>
          <a:xfrm>
            <a:off x="317813" y="44624"/>
            <a:ext cx="11573076" cy="6465681"/>
          </a:xfrm>
          <a:prstGeom prst="rect">
            <a:avLst/>
          </a:prstGeom>
        </p:spPr>
        <p:txBody>
          <a:bodyPr wrap="square">
            <a:spAutoFit/>
          </a:bodyPr>
          <a:lstStyle/>
          <a:p>
            <a:pPr algn="just">
              <a:lnSpc>
                <a:spcPct val="134000"/>
              </a:lnSpc>
              <a:spcAft>
                <a:spcPts val="0"/>
              </a:spcAft>
              <a:tabLst>
                <a:tab pos="207073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示例</a:t>
            </a:r>
            <a:r>
              <a:rPr lang="en-US" altLang="zh-CN" sz="2600" kern="100" dirty="0">
                <a:solidFill>
                  <a:srgbClr val="3333FF"/>
                </a:solidFill>
                <a:latin typeface="Times New Roman" panose="02020603050405020304"/>
                <a:ea typeface="华文细黑"/>
                <a:cs typeface="Courier New" panose="02070309020205020404"/>
              </a:rPr>
              <a:t>)</a:t>
            </a:r>
            <a:r>
              <a:rPr lang="en-US" altLang="zh-CN" sz="2600" kern="100" dirty="0">
                <a:solidFill>
                  <a:srgbClr val="3333FF"/>
                </a:solidFill>
                <a:latin typeface="宋体" panose="02010600030101010101" pitchFamily="2" charset="-122"/>
                <a:ea typeface="华文细黑"/>
                <a:cs typeface="Times New Roman" panose="02020603050405020304"/>
              </a:rPr>
              <a:t>①“</a:t>
            </a:r>
            <a:r>
              <a:rPr lang="zh-CN" altLang="zh-CN" sz="2600" kern="100" dirty="0">
                <a:solidFill>
                  <a:srgbClr val="3333FF"/>
                </a:solidFill>
                <a:latin typeface="Times New Roman" panose="02020603050405020304"/>
                <a:ea typeface="华文细黑"/>
                <a:cs typeface="Times New Roman" panose="02020603050405020304"/>
              </a:rPr>
              <a:t>这些日期使股票市场下跌。虽然它使我百思不解，为何世界的终结会使人愿意用股票来换钱，假定你在世界末日什么也带不走的话。</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这句话让人在笑声中悟到人类自身的某些缺陷和某些思维误区</a:t>
            </a:r>
            <a:r>
              <a:rPr lang="zh-CN" altLang="zh-CN" sz="2600" kern="100" dirty="0" smtClean="0">
                <a:solidFill>
                  <a:srgbClr val="3333FF"/>
                </a:solidFill>
                <a:latin typeface="Times New Roman" panose="02020603050405020304"/>
                <a:ea typeface="华文细黑"/>
                <a:cs typeface="Times New Roman" panose="02020603050405020304"/>
              </a:rPr>
              <a:t>。</a:t>
            </a:r>
            <a:endParaRPr lang="en-US" altLang="zh-CN" sz="2600" kern="100" dirty="0" smtClean="0">
              <a:solidFill>
                <a:srgbClr val="3333FF"/>
              </a:solidFill>
              <a:latin typeface="Times New Roman" panose="02020603050405020304"/>
              <a:ea typeface="华文细黑"/>
              <a:cs typeface="Times New Roman" panose="02020603050405020304"/>
            </a:endParaRPr>
          </a:p>
          <a:p>
            <a:pPr algn="just">
              <a:lnSpc>
                <a:spcPct val="134000"/>
              </a:lnSpc>
              <a:spcAft>
                <a:spcPts val="0"/>
              </a:spcAft>
              <a:tabLst>
                <a:tab pos="2070735" algn="l"/>
              </a:tabLst>
            </a:pPr>
            <a:r>
              <a:rPr lang="en-US" altLang="zh-CN" sz="2600" kern="100" dirty="0" smtClean="0">
                <a:solidFill>
                  <a:srgbClr val="3333FF"/>
                </a:solidFill>
                <a:latin typeface="宋体" panose="02010600030101010101" pitchFamily="2" charset="-122"/>
                <a:ea typeface="华文细黑"/>
                <a:cs typeface="Times New Roman" panose="02020603050405020304"/>
              </a:rPr>
              <a:t>②</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据说，</a:t>
            </a:r>
            <a:r>
              <a:rPr lang="en-US" altLang="zh-CN" sz="2600" kern="100" dirty="0">
                <a:solidFill>
                  <a:srgbClr val="3333FF"/>
                </a:solidFill>
                <a:latin typeface="Times New Roman" panose="02020603050405020304"/>
                <a:ea typeface="华文细黑"/>
                <a:cs typeface="Courier New" panose="02070309020205020404"/>
              </a:rPr>
              <a:t>1844</a:t>
            </a:r>
            <a:r>
              <a:rPr lang="zh-CN" altLang="zh-CN" sz="2600" kern="100" dirty="0">
                <a:solidFill>
                  <a:srgbClr val="3333FF"/>
                </a:solidFill>
                <a:latin typeface="Times New Roman" panose="02020603050405020304"/>
                <a:ea typeface="华文细黑"/>
                <a:cs typeface="Times New Roman" panose="02020603050405020304"/>
              </a:rPr>
              <a:t>年是第二次回归的开始，但是首先要数出获救者名单。只有数完了名单，审判日才降临到那些不列在名单上的人。幸运的是，数人名看来要花很长的时间。</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这句话幽默中含着揶揄和讽刺，揭露了宗教预言师的荒谬，表现了对方屡测屡败却又想方设法自圆其说的尴尬与可笑</a:t>
            </a:r>
            <a:r>
              <a:rPr lang="zh-CN" altLang="zh-CN" sz="2600" kern="100" dirty="0" smtClean="0">
                <a:solidFill>
                  <a:srgbClr val="3333FF"/>
                </a:solidFill>
                <a:latin typeface="Times New Roman" panose="02020603050405020304"/>
                <a:ea typeface="华文细黑"/>
                <a:cs typeface="Times New Roman" panose="02020603050405020304"/>
              </a:rPr>
              <a:t>。</a:t>
            </a:r>
            <a:endParaRPr lang="en-US" altLang="zh-CN" sz="2600" kern="100" dirty="0" smtClean="0">
              <a:solidFill>
                <a:srgbClr val="3333FF"/>
              </a:solidFill>
              <a:latin typeface="Times New Roman" panose="02020603050405020304"/>
              <a:ea typeface="华文细黑"/>
              <a:cs typeface="Times New Roman" panose="02020603050405020304"/>
            </a:endParaRPr>
          </a:p>
          <a:p>
            <a:pPr algn="just">
              <a:lnSpc>
                <a:spcPct val="134000"/>
              </a:lnSpc>
              <a:spcAft>
                <a:spcPts val="0"/>
              </a:spcAft>
              <a:tabLst>
                <a:tab pos="2070735" algn="l"/>
              </a:tabLst>
            </a:pPr>
            <a:r>
              <a:rPr lang="en-US" altLang="zh-CN" sz="2600" kern="100" dirty="0" smtClean="0">
                <a:solidFill>
                  <a:srgbClr val="3333FF"/>
                </a:solidFill>
                <a:latin typeface="宋体" panose="02010600030101010101" pitchFamily="2" charset="-122"/>
                <a:ea typeface="华文细黑"/>
                <a:cs typeface="Times New Roman" panose="02020603050405020304"/>
              </a:rPr>
              <a:t>③</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如果暴涨理论是正确的，则宇宙实际上是处在刀锋上。所以我正是继承那些巫师或预言者的良好传统，两方下赌注，以保万无一失。</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听众明知作者做的是科学的预言，和巫师他们完全不同，可作者却有意将自己降为他们的同类，一是说明自己恰好也有两种预测，二是顺势又对他们进行嘲讽。这种智慧的表达既带来了轻松愉悦的气氛，又大大增加了自己与听众的亲和力。</a:t>
            </a:r>
            <a:endParaRPr lang="zh-CN" altLang="zh-CN" sz="2600" kern="100" dirty="0">
              <a:effectLst/>
              <a:latin typeface="宋体" panose="02010600030101010101" pitchFamily="2" charset="-122"/>
              <a:cs typeface="Courier New" panose="02070309020205020404"/>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0550" y="625140"/>
            <a:ext cx="11718254" cy="5972212"/>
          </a:xfrm>
          <a:prstGeom prst="rect">
            <a:avLst/>
          </a:prstGeom>
        </p:spPr>
        <p:txBody>
          <a:bodyPr wrap="square">
            <a:spAutoFit/>
          </a:bodyPr>
          <a:lstStyle/>
          <a:p>
            <a:pPr algn="ctr">
              <a:lnSpc>
                <a:spcPct val="135000"/>
              </a:lnSpc>
              <a:spcAft>
                <a:spcPts val="0"/>
              </a:spcAft>
              <a:tabLst>
                <a:tab pos="2070735" algn="l"/>
              </a:tabLst>
            </a:pPr>
            <a:r>
              <a:rPr lang="zh-CN" altLang="zh-CN" sz="2600" b="1" kern="100" dirty="0">
                <a:solidFill>
                  <a:srgbClr val="C00000"/>
                </a:solidFill>
                <a:latin typeface="Times New Roman" panose="02020603050405020304"/>
                <a:ea typeface="华文细黑"/>
                <a:cs typeface="Times New Roman" panose="02020603050405020304"/>
              </a:rPr>
              <a:t>邂逅霍金</a:t>
            </a:r>
            <a:endParaRPr lang="zh-CN" altLang="zh-CN" sz="2600" kern="100" dirty="0">
              <a:latin typeface="宋体" panose="02010600030101010101" pitchFamily="2" charset="-122"/>
              <a:cs typeface="Courier New" panose="02070309020205020404"/>
            </a:endParaRPr>
          </a:p>
          <a:p>
            <a:pPr algn="ctr">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葛剑雄</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自从</a:t>
            </a:r>
            <a:r>
              <a:rPr lang="zh-CN" altLang="zh-CN" sz="2600" kern="100" dirty="0">
                <a:latin typeface="Times New Roman" panose="02020603050405020304"/>
                <a:ea typeface="华文细黑"/>
                <a:cs typeface="Times New Roman" panose="02020603050405020304"/>
              </a:rPr>
              <a:t>《时间简史》在中国翻译出版后，知道霍金的人越来越多。青年学人争读《时间简史》，一时颇有洛阳纸贵之势。我没有看过这本书，一则太忙，二则有自知之明，未必看得懂。但我对霍金以高度残疾之身能写出如此经典著作的精神和业绩，却是充满了常常的敬意。</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我</a:t>
            </a:r>
            <a:r>
              <a:rPr lang="zh-CN" altLang="zh-CN" sz="2600" kern="100" dirty="0">
                <a:latin typeface="Times New Roman" panose="02020603050405020304"/>
                <a:ea typeface="华文细黑"/>
                <a:cs typeface="Times New Roman" panose="02020603050405020304"/>
              </a:rPr>
              <a:t>知道霍金在剑桥大学，想不到在来剑桥的第二周就见到了他。</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smtClean="0">
                <a:latin typeface="Times New Roman" panose="02020603050405020304"/>
                <a:ea typeface="华文细黑"/>
                <a:cs typeface="Courier New" panose="02070309020205020404"/>
              </a:rPr>
              <a:t>        7</a:t>
            </a:r>
            <a:r>
              <a:rPr lang="zh-CN" altLang="zh-CN" sz="2600" kern="100" dirty="0">
                <a:latin typeface="Times New Roman" panose="02020603050405020304"/>
                <a:ea typeface="华文细黑"/>
                <a:cs typeface="Times New Roman" panose="02020603050405020304"/>
              </a:rPr>
              <a:t>月</a:t>
            </a:r>
            <a:r>
              <a:rPr lang="en-US" altLang="zh-CN" sz="2600" kern="100" dirty="0">
                <a:latin typeface="Times New Roman" panose="02020603050405020304"/>
                <a:ea typeface="华文细黑"/>
                <a:cs typeface="Courier New" panose="02070309020205020404"/>
              </a:rPr>
              <a:t>15</a:t>
            </a:r>
            <a:r>
              <a:rPr lang="zh-CN" altLang="zh-CN" sz="2600" kern="100" dirty="0">
                <a:latin typeface="Times New Roman" panose="02020603050405020304"/>
                <a:ea typeface="华文细黑"/>
                <a:cs typeface="Times New Roman" panose="02020603050405020304"/>
              </a:rPr>
              <a:t>日下午，一位青年朋友约我一起去那家有百年历史的</a:t>
            </a:r>
            <a:r>
              <a:rPr lang="en-US" altLang="zh-CN" sz="2600" kern="100" dirty="0">
                <a:latin typeface="Times New Roman" panose="02020603050405020304"/>
                <a:ea typeface="华文细黑"/>
                <a:cs typeface="Courier New" panose="02070309020205020404"/>
              </a:rPr>
              <a:t>ORCHARD(</a:t>
            </a:r>
            <a:r>
              <a:rPr lang="zh-CN" altLang="zh-CN" sz="2600" kern="100" dirty="0">
                <a:latin typeface="Times New Roman" panose="02020603050405020304"/>
                <a:ea typeface="华文细黑"/>
                <a:cs typeface="Times New Roman" panose="02020603050405020304"/>
              </a:rPr>
              <a:t>果园</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茶室，走过剑河边时他告诉我，傍晚霍金常在这里散步，有时可以遇见他。于是霍金成了我们的话题，我问这位学西方哲学的博士生是否看过《时间简史》，他说看过，但也没看完。这使我颇感自慰，我的选择看来是明智的。</a:t>
            </a:r>
            <a:endParaRPr lang="zh-CN" altLang="zh-CN" sz="26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5041" y="100712"/>
            <a:ext cx="11530805"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六</a:t>
            </a:r>
            <a:r>
              <a:rPr lang="zh-CN" altLang="zh-CN" sz="2800" kern="100" spc="-100" dirty="0" smtClean="0">
                <a:latin typeface="Times New Roman" panose="02020603050405020304"/>
                <a:ea typeface="华文细黑"/>
                <a:cs typeface="Times New Roman" panose="02020603050405020304"/>
              </a:rPr>
              <a:t>时半</a:t>
            </a:r>
            <a:r>
              <a:rPr lang="zh-CN" altLang="zh-CN" sz="2800" kern="100" spc="-100" dirty="0">
                <a:latin typeface="Times New Roman" panose="02020603050405020304"/>
                <a:ea typeface="华文细黑"/>
                <a:cs typeface="Times New Roman" panose="02020603050405020304"/>
              </a:rPr>
              <a:t>，当我们从茶室回家又经过剑河边时，忽然我见到前面缓缓驶来一辆轮椅车，上面坐的正是霍金</a:t>
            </a:r>
            <a:r>
              <a:rPr lang="en-US" altLang="zh-CN" sz="2800" kern="100" spc="-100" dirty="0">
                <a:latin typeface="Times New Roman" panose="02020603050405020304"/>
                <a:ea typeface="华文细黑"/>
                <a:cs typeface="Courier New" panose="02070309020205020404"/>
              </a:rPr>
              <a:t>——</a:t>
            </a:r>
            <a:r>
              <a:rPr lang="zh-CN" altLang="zh-CN" sz="2800" kern="100" spc="-100" dirty="0">
                <a:latin typeface="Times New Roman" panose="02020603050405020304"/>
                <a:ea typeface="华文细黑"/>
                <a:cs typeface="Times New Roman" panose="02020603050405020304"/>
              </a:rPr>
              <a:t>和以前在照片上见到的完全一样。</a:t>
            </a:r>
            <a:endParaRPr lang="zh-CN" altLang="zh-CN" sz="2800" kern="100" spc="-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车</a:t>
            </a:r>
            <a:r>
              <a:rPr lang="zh-CN" altLang="zh-CN" sz="2800" kern="100" dirty="0">
                <a:latin typeface="Times New Roman" panose="02020603050405020304"/>
                <a:ea typeface="华文细黑"/>
                <a:cs typeface="Times New Roman" panose="02020603050405020304"/>
              </a:rPr>
              <a:t>驶近了，我却呆滞了，是敬仰，是震惊，是凝视，是沉思？都是，或许都不是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在他经过我身边的那段时间我什么也没做，只是目送着他静静地过去。</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这</a:t>
            </a:r>
            <a:r>
              <a:rPr lang="zh-CN" altLang="zh-CN" sz="2800" kern="100" dirty="0">
                <a:latin typeface="Times New Roman" panose="02020603050405020304"/>
                <a:ea typeface="华文细黑"/>
                <a:cs typeface="Times New Roman" panose="02020603050405020304"/>
              </a:rPr>
              <a:t>是一个弱小的身躯，稍向右侧倾斜地靠在</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或者说是被安放在</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轮椅车背上。除了他的目光，似乎见不到他有其他动作。他的目光显得异乎寻常，可以看成极度冷漠，也可以视为显示着超常的力。我想走上前去，又下意识地摸着照相机，但我既没有移步，也没有拍照，连拍一下他的背影的念头也很快被自己否定了。</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5041" y="100712"/>
            <a:ext cx="11530805" cy="5826723"/>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或许</a:t>
            </a:r>
            <a:r>
              <a:rPr lang="zh-CN" altLang="zh-CN" sz="2800" kern="100" dirty="0">
                <a:latin typeface="Times New Roman" panose="02020603050405020304"/>
                <a:ea typeface="华文细黑"/>
                <a:cs typeface="Times New Roman" panose="02020603050405020304"/>
              </a:rPr>
              <a:t>是霍金独特的形象震撼了我。对于这样一位随时面对死神却依然像超人那样奋斗的人，对他的任何干扰都是一种罪恶，更不用说任何好奇的举动或过分的热情表现。</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或许</a:t>
            </a:r>
            <a:r>
              <a:rPr lang="zh-CN" altLang="zh-CN" sz="2800" kern="100" dirty="0">
                <a:latin typeface="Times New Roman" panose="02020603050405020304"/>
                <a:ea typeface="华文细黑"/>
                <a:cs typeface="Times New Roman" panose="02020603050405020304"/>
              </a:rPr>
              <a:t>是周围的人感染了我。当霍金经过时，一切都是那么平静，认识他的和不认识他的人都毫无异样，就连照料他的老护士也不靠近他的轮椅。只是默默地跟随着，大家都尊重他作为一个正常人的生存权利。</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霍金</a:t>
            </a:r>
            <a:r>
              <a:rPr lang="zh-CN" altLang="zh-CN" sz="2800" kern="100" dirty="0">
                <a:latin typeface="Times New Roman" panose="02020603050405020304"/>
                <a:ea typeface="华文细黑"/>
                <a:cs typeface="Times New Roman" panose="02020603050405020304"/>
              </a:rPr>
              <a:t>的轮椅渐渐消去了，就像路上无数过往的行人一样。</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霍金</a:t>
            </a:r>
            <a:r>
              <a:rPr lang="zh-CN" altLang="zh-CN" sz="2800" kern="100" dirty="0">
                <a:latin typeface="Times New Roman" panose="02020603050405020304"/>
                <a:ea typeface="华文细黑"/>
                <a:cs typeface="Times New Roman" panose="02020603050405020304"/>
              </a:rPr>
              <a:t>是不幸的，他在风华正茂时遭遇了罕见的疾病，要不，凭着他的才华和毅力，他完全能为人类做出更杰出的贡献。</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矩形 5"/>
          <p:cNvSpPr/>
          <p:nvPr/>
        </p:nvSpPr>
        <p:spPr>
          <a:xfrm>
            <a:off x="325041" y="100712"/>
            <a:ext cx="11530805" cy="4534831"/>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霍金</a:t>
            </a:r>
            <a:r>
              <a:rPr lang="zh-CN" altLang="zh-CN" sz="2800" kern="100" dirty="0">
                <a:latin typeface="Times New Roman" panose="02020603050405020304"/>
                <a:ea typeface="华文细黑"/>
                <a:cs typeface="Times New Roman" panose="02020603050405020304"/>
              </a:rPr>
              <a:t>是</a:t>
            </a:r>
            <a:r>
              <a:rPr lang="zh-CN" altLang="zh-CN" sz="2800" u="heavy" kern="100" dirty="0">
                <a:latin typeface="Times New Roman" panose="02020603050405020304"/>
                <a:ea typeface="华文细黑"/>
                <a:cs typeface="Times New Roman" panose="02020603050405020304"/>
              </a:rPr>
              <a:t>幸运</a:t>
            </a:r>
            <a:r>
              <a:rPr lang="zh-CN" altLang="zh-CN" sz="2800" kern="100" dirty="0">
                <a:latin typeface="Times New Roman" panose="02020603050405020304"/>
                <a:ea typeface="华文细黑"/>
                <a:cs typeface="Times New Roman" panose="02020603050405020304"/>
              </a:rPr>
              <a:t>的，他生活在一个人的价值得到充分尊重的时代，他也生活在一个科学技术高度发达的时代，要不，他如何能完成他的著作，如何能继续他的生命和工作？他的轮椅上装满了大大小小的机械和电脑，他的身前就有显示屏和特殊的键盘，这是</a:t>
            </a:r>
            <a:r>
              <a:rPr lang="en-US" altLang="zh-CN" sz="2800" kern="100" dirty="0">
                <a:latin typeface="Times New Roman" panose="02020603050405020304"/>
                <a:ea typeface="华文细黑"/>
                <a:cs typeface="Courier New" panose="02070309020205020404"/>
              </a:rPr>
              <a:t>IBM</a:t>
            </a:r>
            <a:r>
              <a:rPr lang="zh-CN" altLang="zh-CN" sz="2800" kern="100" dirty="0">
                <a:latin typeface="Times New Roman" panose="02020603050405020304"/>
                <a:ea typeface="华文细黑"/>
                <a:cs typeface="Times New Roman" panose="02020603050405020304"/>
              </a:rPr>
              <a:t>公司专为他设计制造的，所以他才能自如地操纵轮椅，才能传达自己的思维，才能延续他的生命。</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他生活的时代能提供给他改变命运的物质条件；他生活的时代能尊重个人的价值，</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剑桥</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能给他平静的生活。</a:t>
            </a:r>
            <a:endParaRPr lang="zh-CN" altLang="zh-CN" sz="280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xEl>
                                              <p:pRg st="1" end="1"/>
                                            </p:txEl>
                                          </p:spTgt>
                                        </p:tgtEl>
                                      </p:cBhvr>
                                    </p:animEffect>
                                    <p:set>
                                      <p:cBhvr>
                                        <p:cTn id="12"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299542"/>
            <a:ext cx="11160000" cy="2677656"/>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理清文章思路，理解文章主要观点。</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体会文章幽默的语言风格。</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感受霍金严谨求实的科学精神，提高科学素养。</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矩形 5"/>
          <p:cNvSpPr/>
          <p:nvPr/>
        </p:nvSpPr>
        <p:spPr>
          <a:xfrm>
            <a:off x="325041" y="100712"/>
            <a:ext cx="11530805"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我</a:t>
            </a:r>
            <a:r>
              <a:rPr lang="zh-CN" altLang="zh-CN" sz="2800" kern="100" dirty="0">
                <a:latin typeface="Times New Roman" panose="02020603050405020304"/>
                <a:ea typeface="华文细黑"/>
                <a:cs typeface="Times New Roman" panose="02020603050405020304"/>
              </a:rPr>
              <a:t>更庆幸霍金生活在剑桥，他完全可以像常人一样生活，不必随时面对镜头、鲜花、握手和掌声，不用应付集会、宴请、报告和表彰，因为大家都懂得个人的价值和时间的可贵。</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u="heavy" kern="100" dirty="0" smtClean="0">
                <a:latin typeface="Times New Roman" panose="02020603050405020304"/>
                <a:ea typeface="华文细黑"/>
                <a:cs typeface="Times New Roman" panose="02020603050405020304"/>
              </a:rPr>
              <a:t>愿</a:t>
            </a:r>
            <a:r>
              <a:rPr lang="zh-CN" altLang="zh-CN" sz="2800" u="heavy" kern="100" dirty="0">
                <a:latin typeface="Times New Roman" panose="02020603050405020304"/>
                <a:ea typeface="华文细黑"/>
                <a:cs typeface="Times New Roman" panose="02020603050405020304"/>
              </a:rPr>
              <a:t>霍金在平静中度过他不平凡的一生，更愿世界上其他</a:t>
            </a:r>
            <a:r>
              <a:rPr lang="en-US" altLang="zh-CN" sz="2800" u="heavy"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霍金</a:t>
            </a:r>
            <a:r>
              <a:rPr lang="en-US" altLang="zh-CN" sz="2800" u="heavy"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能像他那样幸运</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庆幸霍金能在平静中度过一生：更重要的是，祝愿所有像霍金这样的有作为的人都能在平静中完成他们不平凡的事业。</a:t>
            </a:r>
            <a:endParaRPr lang="zh-CN" altLang="zh-CN" sz="280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blinds(horizontal)">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xEl>
                                              <p:pRg st="2" end="2"/>
                                            </p:txEl>
                                          </p:spTgt>
                                        </p:tgtEl>
                                      </p:cBhvr>
                                    </p:animEffect>
                                    <p:set>
                                      <p:cBhvr>
                                        <p:cTn id="12" dur="1" fill="hold">
                                          <p:stCondLst>
                                            <p:cond delay="499"/>
                                          </p:stCondLst>
                                        </p:cTn>
                                        <p:tgtEl>
                                          <p:spTgt spid="6">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407736" y="740321"/>
            <a:ext cx="11376000" cy="4534062"/>
          </a:xfrm>
          <a:prstGeom prst="rect">
            <a:avLst/>
          </a:prstGeom>
        </p:spPr>
        <p:txBody>
          <a:bodyPr>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一个人邂逅另一个人，本是寻常之事，但如果邂逅的是一位多年不见的朋友，或是一位名人，甚或是一位闻名世界的顶级科学大师，那自然另当别论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或欣喜，或激动，或崇敬。作者邂逅的恰恰是这样一位享有国际盛誉的伟人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史蒂芬</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霍金。偶然的相遇在作者心中留下了不可磨灭的印记。作者通过对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邂逅霍金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这一过程的简单记述，表现了霍金周围人对霍金的尊重和人文关怀，表达作者对霍金所生活的和谐宽松的人文环境的推崇，并祝愿所有的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霍金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们都能得到这样的关怀。</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407736" y="1981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6" name="Picture 3" descr="C:\Users\Administrator\Desktop\创新图片\58808928de418e718fb37c4158a88ea9_2531170_001242769000_2.jpg"/>
          <p:cNvPicPr>
            <a:picLocks noChangeAspect="1" noChangeArrowheads="1"/>
          </p:cNvPicPr>
          <p:nvPr/>
        </p:nvPicPr>
        <p:blipFill rotWithShape="1">
          <a:blip r:embed="rId1" cstate="print">
            <a:lum bright="70000" contrast="-70000"/>
            <a:extLst>
              <a:ext uri="{28A0092B-C50C-407E-A947-70E740481C1C}">
                <a14:useLocalDpi xmlns:a14="http://schemas.microsoft.com/office/drawing/2010/main" val="0"/>
              </a:ext>
            </a:extLst>
          </a:blip>
          <a:srcRect t="10960" b="3896"/>
          <a:stretch>
            <a:fillRect/>
          </a:stretch>
        </p:blipFill>
        <p:spPr bwMode="auto">
          <a:xfrm>
            <a:off x="9045115" y="1985"/>
            <a:ext cx="3143413" cy="24934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205606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3174285"/>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429783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69302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91346" y="381749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91346" y="494196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395588" y="2117251"/>
            <a:ext cx="4435922"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(7)</a:t>
            </a:r>
            <a:r>
              <a:rPr lang="zh-CN" altLang="zh-CN" sz="2800" kern="100" dirty="0">
                <a:solidFill>
                  <a:srgbClr val="FF0000"/>
                </a:solidFill>
                <a:latin typeface="Times New Roman" panose="02020603050405020304"/>
                <a:ea typeface="华文细黑"/>
                <a:cs typeface="Times New Roman" panose="02020603050405020304"/>
              </a:rPr>
              <a:t>混沌</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(8)</a:t>
            </a:r>
            <a:r>
              <a:rPr lang="zh-CN" altLang="zh-CN" sz="2800" kern="100" dirty="0">
                <a:solidFill>
                  <a:srgbClr val="FF0000"/>
                </a:solidFill>
                <a:latin typeface="Times New Roman" panose="02020603050405020304"/>
                <a:ea typeface="华文细黑"/>
                <a:cs typeface="Times New Roman" panose="02020603050405020304"/>
              </a:rPr>
              <a:t>逾</a:t>
            </a:r>
            <a:r>
              <a:rPr lang="zh-CN" altLang="zh-CN" sz="2800" kern="100" dirty="0">
                <a:latin typeface="Times New Roman" panose="02020603050405020304"/>
                <a:ea typeface="华文细黑"/>
                <a:cs typeface="Times New Roman" panose="02020603050405020304"/>
              </a:rPr>
              <a:t>越</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(9)</a:t>
            </a:r>
            <a:r>
              <a:rPr lang="zh-CN" altLang="zh-CN" sz="2800" kern="100" dirty="0">
                <a:solidFill>
                  <a:srgbClr val="FF0000"/>
                </a:solidFill>
                <a:latin typeface="Times New Roman" panose="02020603050405020304"/>
                <a:ea typeface="华文细黑"/>
                <a:cs typeface="Times New Roman" panose="02020603050405020304"/>
              </a:rPr>
              <a:t>辐</a:t>
            </a:r>
            <a:r>
              <a:rPr lang="zh-CN" altLang="zh-CN" sz="2800" kern="100" dirty="0">
                <a:latin typeface="Times New Roman" panose="02020603050405020304"/>
                <a:ea typeface="华文细黑"/>
                <a:cs typeface="Times New Roman" panose="02020603050405020304"/>
              </a:rPr>
              <a:t>射</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(10)</a:t>
            </a:r>
            <a:r>
              <a:rPr lang="zh-CN" altLang="zh-CN" sz="2800" kern="100" dirty="0">
                <a:solidFill>
                  <a:srgbClr val="FF0000"/>
                </a:solidFill>
                <a:latin typeface="Times New Roman" panose="02020603050405020304"/>
                <a:ea typeface="华文细黑"/>
                <a:cs typeface="Times New Roman" panose="02020603050405020304"/>
              </a:rPr>
              <a:t>中</a:t>
            </a:r>
            <a:r>
              <a:rPr lang="zh-CN" altLang="zh-CN" sz="2800" kern="100" dirty="0">
                <a:latin typeface="Times New Roman" panose="02020603050405020304"/>
                <a:ea typeface="华文细黑"/>
                <a:cs typeface="Times New Roman" panose="02020603050405020304"/>
              </a:rPr>
              <a:t>伤</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(11)</a:t>
            </a:r>
            <a:r>
              <a:rPr lang="zh-CN" altLang="zh-CN" sz="2800" kern="100" dirty="0">
                <a:solidFill>
                  <a:srgbClr val="FF0000"/>
                </a:solidFill>
                <a:latin typeface="Times New Roman" panose="02020603050405020304"/>
                <a:ea typeface="华文细黑"/>
                <a:cs typeface="Times New Roman" panose="02020603050405020304"/>
              </a:rPr>
              <a:t>沮</a:t>
            </a:r>
            <a:r>
              <a:rPr lang="zh-CN" altLang="zh-CN" sz="2800" kern="100" dirty="0">
                <a:latin typeface="Times New Roman" panose="02020603050405020304"/>
                <a:ea typeface="华文细黑"/>
                <a:cs typeface="Times New Roman" panose="02020603050405020304"/>
              </a:rPr>
              <a:t>丧</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(12)</a:t>
            </a:r>
            <a:r>
              <a:rPr lang="zh-CN" altLang="zh-CN" sz="2800" kern="100" dirty="0">
                <a:solidFill>
                  <a:srgbClr val="FF0000"/>
                </a:solidFill>
                <a:latin typeface="Times New Roman" panose="02020603050405020304"/>
                <a:ea typeface="华文细黑"/>
                <a:cs typeface="Times New Roman" panose="02020603050405020304"/>
              </a:rPr>
              <a:t>模棱</a:t>
            </a:r>
            <a:r>
              <a:rPr lang="zh-CN" altLang="zh-CN" sz="2800" kern="100" dirty="0">
                <a:latin typeface="Times New Roman" panose="02020603050405020304"/>
                <a:ea typeface="华文细黑"/>
                <a:cs typeface="Times New Roman" panose="02020603050405020304"/>
              </a:rPr>
              <a:t>两可</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11" name="矩形 10"/>
          <p:cNvSpPr/>
          <p:nvPr/>
        </p:nvSpPr>
        <p:spPr>
          <a:xfrm>
            <a:off x="406574" y="1484716"/>
            <a:ext cx="3528392"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solidFill>
                  <a:srgbClr val="FF0000"/>
                </a:solidFill>
                <a:latin typeface="Times New Roman" panose="02020603050405020304"/>
                <a:ea typeface="华文细黑"/>
                <a:cs typeface="Times New Roman" panose="02020603050405020304"/>
              </a:rPr>
              <a:t>恍惚</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告</a:t>
            </a:r>
            <a:r>
              <a:rPr lang="zh-CN" altLang="zh-CN" sz="2800" kern="100" dirty="0">
                <a:solidFill>
                  <a:srgbClr val="FF0000"/>
                </a:solidFill>
                <a:latin typeface="Times New Roman" panose="02020603050405020304"/>
                <a:ea typeface="华文细黑"/>
                <a:cs typeface="Times New Roman" panose="02020603050405020304"/>
              </a:rPr>
              <a:t>罄</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臭名</a:t>
            </a:r>
            <a:r>
              <a:rPr lang="zh-CN" altLang="zh-CN" sz="2800" kern="100" dirty="0">
                <a:solidFill>
                  <a:srgbClr val="FF0000"/>
                </a:solidFill>
                <a:latin typeface="Times New Roman" panose="02020603050405020304"/>
                <a:ea typeface="华文细黑"/>
                <a:cs typeface="Times New Roman" panose="02020603050405020304"/>
              </a:rPr>
              <a:t>昭</a:t>
            </a:r>
            <a:r>
              <a:rPr lang="zh-CN" altLang="zh-CN" sz="2800" kern="100" dirty="0">
                <a:latin typeface="Times New Roman" panose="02020603050405020304"/>
                <a:ea typeface="华文细黑"/>
                <a:cs typeface="Times New Roman" panose="02020603050405020304"/>
              </a:rPr>
              <a:t>著</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solidFill>
                  <a:srgbClr val="FF0000"/>
                </a:solidFill>
                <a:latin typeface="Times New Roman" panose="02020603050405020304"/>
                <a:ea typeface="华文细黑"/>
                <a:cs typeface="Times New Roman" panose="02020603050405020304"/>
              </a:rPr>
              <a:t>尴尬</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solidFill>
                  <a:srgbClr val="FF0000"/>
                </a:solidFill>
                <a:latin typeface="Times New Roman" panose="02020603050405020304"/>
                <a:ea typeface="华文细黑"/>
                <a:cs typeface="Times New Roman" panose="02020603050405020304"/>
              </a:rPr>
              <a:t>迄</a:t>
            </a:r>
            <a:r>
              <a:rPr lang="zh-CN" altLang="zh-CN" sz="2800" kern="100" dirty="0">
                <a:latin typeface="Times New Roman" panose="02020603050405020304"/>
                <a:ea typeface="华文细黑"/>
                <a:cs typeface="Times New Roman" panose="02020603050405020304"/>
              </a:rPr>
              <a:t>今为止</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(6)</a:t>
            </a:r>
            <a:r>
              <a:rPr lang="zh-CN" altLang="zh-CN" sz="2800" kern="100" dirty="0">
                <a:solidFill>
                  <a:srgbClr val="FF0000"/>
                </a:solidFill>
                <a:latin typeface="Times New Roman" panose="02020603050405020304"/>
                <a:ea typeface="华文细黑"/>
                <a:cs typeface="Times New Roman" panose="02020603050405020304"/>
              </a:rPr>
              <a:t>坍</a:t>
            </a:r>
            <a:r>
              <a:rPr lang="zh-CN" altLang="zh-CN" sz="2800" kern="100" dirty="0">
                <a:latin typeface="Times New Roman" panose="02020603050405020304"/>
                <a:ea typeface="华文细黑"/>
                <a:cs typeface="Times New Roman" panose="02020603050405020304"/>
              </a:rPr>
              <a:t>缩</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06574" y="92777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2526" y="92777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一</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4" name="矩形 3"/>
          <p:cNvSpPr/>
          <p:nvPr/>
        </p:nvSpPr>
        <p:spPr>
          <a:xfrm>
            <a:off x="5682208" y="2126776"/>
            <a:ext cx="3046413" cy="3970318"/>
          </a:xfrm>
          <a:prstGeom prst="rect">
            <a:avLst/>
          </a:prstGeom>
        </p:spPr>
        <p:txBody>
          <a:bodyPr>
            <a:spAutoFit/>
          </a:bodyPr>
          <a:lstStyle/>
          <a:p>
            <a:pPr lvl="0">
              <a:lnSpc>
                <a:spcPct val="150000"/>
              </a:lnSpc>
            </a:pPr>
            <a:r>
              <a:rPr lang="en-US" altLang="zh-CN" sz="2800" kern="100" dirty="0" err="1" smtClean="0">
                <a:solidFill>
                  <a:srgbClr val="3333FF"/>
                </a:solidFill>
                <a:latin typeface="Times New Roman" panose="02020603050405020304"/>
                <a:ea typeface="华文细黑"/>
                <a:cs typeface="Courier New" panose="02070309020205020404"/>
              </a:rPr>
              <a:t>hùn</a:t>
            </a: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dùn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yú</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fú</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zhònɡ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jǔ</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mó</a:t>
            </a: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lénɡ</a:t>
            </a:r>
            <a:endParaRPr lang="zh-CN" altLang="en-US" dirty="0">
              <a:solidFill>
                <a:srgbClr val="3333FF"/>
              </a:solidFill>
            </a:endParaRPr>
          </a:p>
        </p:txBody>
      </p:sp>
      <p:sp>
        <p:nvSpPr>
          <p:cNvPr id="5" name="矩形 4"/>
          <p:cNvSpPr/>
          <p:nvPr/>
        </p:nvSpPr>
        <p:spPr>
          <a:xfrm>
            <a:off x="1680641" y="2128427"/>
            <a:ext cx="2345383" cy="3970318"/>
          </a:xfrm>
          <a:prstGeom prst="rect">
            <a:avLst/>
          </a:prstGeom>
        </p:spPr>
        <p:txBody>
          <a:bodyPr wrap="square">
            <a:spAutoFit/>
          </a:bodyPr>
          <a:lstStyle/>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huǎnɡ</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hū</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qìnɡ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zhāo</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ɡān</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ɡà</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qì</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tān</a:t>
            </a:r>
            <a:endParaRPr lang="en-US" altLang="zh-CN"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387524" y="126157"/>
            <a:ext cx="11390998" cy="5909310"/>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理解词义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模棱两可</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070735" algn="l"/>
              </a:tabLst>
            </a:pP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臭名昭著</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怙恶不悛</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涣然冰释</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感恩戴德</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百思不解</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微不足道</a:t>
            </a:r>
            <a:r>
              <a:rPr lang="zh-CN" altLang="zh-CN" sz="2800" kern="100" dirty="0" smtClean="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2523381" y="2060848"/>
            <a:ext cx="9476481" cy="3970318"/>
          </a:xfrm>
          <a:prstGeom prst="rect">
            <a:avLst/>
          </a:prstGeom>
        </p:spPr>
        <p:txBody>
          <a:bodyPr wrap="square">
            <a:spAutoFit/>
          </a:bodyPr>
          <a:lstStyle/>
          <a:p>
            <a:pPr lvl="0">
              <a:lnSpc>
                <a:spcPct val="150000"/>
              </a:lnSpc>
            </a:pPr>
            <a:r>
              <a:rPr lang="zh-CN" altLang="zh-CN" sz="2800" kern="100" dirty="0">
                <a:solidFill>
                  <a:srgbClr val="3333FF"/>
                </a:solidFill>
                <a:latin typeface="Times New Roman" panose="02020603050405020304"/>
                <a:ea typeface="华文细黑"/>
                <a:cs typeface="Times New Roman" panose="02020603050405020304"/>
              </a:rPr>
              <a:t>坏名声人人都知道。</a:t>
            </a:r>
            <a:endParaRPr lang="zh-CN" altLang="zh-CN" sz="28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坚持作恶，不肯悔改。</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形容嫌隙、疑虑、误会等完全消除。</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对别人所给的恩德表示感激。</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反复思索，仍然不能理解。</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非常渺小，不值得一提。</a:t>
            </a:r>
            <a:endParaRPr lang="zh-CN" altLang="zh-CN" sz="2800" kern="100" dirty="0">
              <a:solidFill>
                <a:srgbClr val="3333FF"/>
              </a:solidFill>
              <a:latin typeface="宋体" panose="02010600030101010101" pitchFamily="2" charset="-122"/>
              <a:cs typeface="Courier New" panose="02070309020205020404"/>
            </a:endParaRPr>
          </a:p>
        </p:txBody>
      </p:sp>
      <p:sp>
        <p:nvSpPr>
          <p:cNvPr id="2" name="矩形 1"/>
          <p:cNvSpPr/>
          <p:nvPr/>
        </p:nvSpPr>
        <p:spPr>
          <a:xfrm>
            <a:off x="406574" y="776436"/>
            <a:ext cx="11204673" cy="1307346"/>
          </a:xfrm>
          <a:prstGeom prst="rect">
            <a:avLst/>
          </a:prstGeom>
        </p:spPr>
        <p:txBody>
          <a:bodyPr wrap="square">
            <a:spAutoFit/>
          </a:bodyPr>
          <a:lstStyle/>
          <a:p>
            <a:pPr lvl="0">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对</a:t>
            </a:r>
            <a:r>
              <a:rPr lang="zh-CN" altLang="zh-CN" sz="2800" kern="100" dirty="0">
                <a:solidFill>
                  <a:srgbClr val="3333FF"/>
                </a:solidFill>
                <a:latin typeface="Times New Roman" panose="02020603050405020304"/>
                <a:ea typeface="华文细黑"/>
                <a:cs typeface="Times New Roman" panose="02020603050405020304"/>
              </a:rPr>
              <a:t>事情不置可否，这样也行，那样也行，没有明确的态度或意见。</a:t>
            </a:r>
            <a:endParaRPr lang="zh-CN" altLang="zh-CN" sz="2800" kern="100" dirty="0">
              <a:solidFill>
                <a:srgbClr val="3333FF"/>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blinds(horizontal)">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blinds(horizontal)">
                                      <p:cBhvr>
                                        <p:cTn id="27" dur="500"/>
                                        <p:tgtEl>
                                          <p:spTgt spid="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4" end="4"/>
                                            </p:txEl>
                                          </p:spTgt>
                                        </p:tgtEl>
                                        <p:attrNameLst>
                                          <p:attrName>style.visibility</p:attrName>
                                        </p:attrNameLst>
                                      </p:cBhvr>
                                      <p:to>
                                        <p:strVal val="visible"/>
                                      </p:to>
                                    </p:set>
                                    <p:animEffect transition="in" filter="blinds(horizontal)">
                                      <p:cBhvr>
                                        <p:cTn id="32" dur="500"/>
                                        <p:tgtEl>
                                          <p:spTgt spid="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Effect transition="in" filter="blinds(horizontal)">
                                      <p:cBhvr>
                                        <p:cTn id="37" dur="500"/>
                                        <p:tgtEl>
                                          <p:spTgt spid="8">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2"/>
                                        </p:tgtEl>
                                      </p:cBhvr>
                                    </p:animEffect>
                                    <p:set>
                                      <p:cBhvr>
                                        <p:cTn id="42" dur="1" fill="hold">
                                          <p:stCondLst>
                                            <p:cond delay="499"/>
                                          </p:stCondLst>
                                        </p:cTn>
                                        <p:tgtEl>
                                          <p:spTgt spid="2"/>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8">
                                            <p:txEl>
                                              <p:pRg st="0" end="0"/>
                                            </p:txEl>
                                          </p:spTgt>
                                        </p:tgtEl>
                                      </p:cBhvr>
                                    </p:animEffect>
                                    <p:set>
                                      <p:cBhvr>
                                        <p:cTn id="45" dur="1" fill="hold">
                                          <p:stCondLst>
                                            <p:cond delay="499"/>
                                          </p:stCondLst>
                                        </p:cTn>
                                        <p:tgtEl>
                                          <p:spTgt spid="8">
                                            <p:txEl>
                                              <p:pRg st="0" end="0"/>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8">
                                            <p:txEl>
                                              <p:pRg st="1" end="1"/>
                                            </p:txEl>
                                          </p:spTgt>
                                        </p:tgtEl>
                                      </p:cBhvr>
                                    </p:animEffect>
                                    <p:set>
                                      <p:cBhvr>
                                        <p:cTn id="48" dur="1" fill="hold">
                                          <p:stCondLst>
                                            <p:cond delay="499"/>
                                          </p:stCondLst>
                                        </p:cTn>
                                        <p:tgtEl>
                                          <p:spTgt spid="8">
                                            <p:txEl>
                                              <p:pRg st="1" end="1"/>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8">
                                            <p:txEl>
                                              <p:pRg st="2" end="2"/>
                                            </p:txEl>
                                          </p:spTgt>
                                        </p:tgtEl>
                                      </p:cBhvr>
                                    </p:animEffect>
                                    <p:set>
                                      <p:cBhvr>
                                        <p:cTn id="51" dur="1" fill="hold">
                                          <p:stCondLst>
                                            <p:cond delay="499"/>
                                          </p:stCondLst>
                                        </p:cTn>
                                        <p:tgtEl>
                                          <p:spTgt spid="8">
                                            <p:txEl>
                                              <p:pRg st="2" end="2"/>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8">
                                            <p:txEl>
                                              <p:pRg st="3" end="3"/>
                                            </p:txEl>
                                          </p:spTgt>
                                        </p:tgtEl>
                                      </p:cBhvr>
                                    </p:animEffect>
                                    <p:set>
                                      <p:cBhvr>
                                        <p:cTn id="54" dur="1" fill="hold">
                                          <p:stCondLst>
                                            <p:cond delay="499"/>
                                          </p:stCondLst>
                                        </p:cTn>
                                        <p:tgtEl>
                                          <p:spTgt spid="8">
                                            <p:txEl>
                                              <p:pRg st="3" end="3"/>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8">
                                            <p:txEl>
                                              <p:pRg st="4" end="4"/>
                                            </p:txEl>
                                          </p:spTgt>
                                        </p:tgtEl>
                                      </p:cBhvr>
                                    </p:animEffect>
                                    <p:set>
                                      <p:cBhvr>
                                        <p:cTn id="57" dur="1" fill="hold">
                                          <p:stCondLst>
                                            <p:cond delay="499"/>
                                          </p:stCondLst>
                                        </p:cTn>
                                        <p:tgtEl>
                                          <p:spTgt spid="8">
                                            <p:txEl>
                                              <p:pRg st="4" end="4"/>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8">
                                            <p:txEl>
                                              <p:pRg st="5" end="5"/>
                                            </p:txEl>
                                          </p:spTgt>
                                        </p:tgtEl>
                                      </p:cBhvr>
                                    </p:animEffect>
                                    <p:set>
                                      <p:cBhvr>
                                        <p:cTn id="60" dur="1" fill="hold">
                                          <p:stCondLst>
                                            <p:cond delay="499"/>
                                          </p:stCondLst>
                                        </p:cTn>
                                        <p:tgtEl>
                                          <p:spTgt spid="8">
                                            <p:txEl>
                                              <p:pRg st="5" end="5"/>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P spid="2"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二</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34566" y="827187"/>
            <a:ext cx="11521280" cy="3241400"/>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作者认为宇宙的未来会怎样？</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作者认为宇宙的未来：一是继续膨胀下去，一是收缩以至于坍缩到一个大挤压。膨胀还是收缩，取决于宇宙的平均密度。</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如果它比临界值小，宇宙就将永远膨胀。但是如果它比临界值大，宇宙就会坍缩，而时间本身就会在大挤压处终结。</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20833" y="50549"/>
            <a:ext cx="11535013" cy="5826723"/>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作者是怎样探讨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宇宙的未来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作者先从古代的巫术和近代的宗教预言谈起，引出话题，说明从科学的角度谈论宇宙的未来是非常严肃的事，科学有别于宗教的地方是它的求实精神。探讨宇宙是继续膨胀还是有可能收缩是这篇讲演的主体部分，计算宇宙的密度又是这一主体部分的关键，有关宇宙中物质密度临界值的探讨，则把问题引向深入。最后，介绍两种新的理论</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人择原理和暴涨理论，则体现了科学界最新的探索。作者从可见物质谈到暗物质，从成熟的理论谈到科学的假说，把问题讲得透彻明白。最后没有做出一个明确的预言，恰恰说明了他严谨的科学态度。</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20833" y="41024"/>
            <a:ext cx="11535013" cy="6424579"/>
          </a:xfrm>
          <a:prstGeom prst="rect">
            <a:avLst/>
          </a:prstGeom>
        </p:spPr>
        <p:txBody>
          <a:bodyPr wrap="square">
            <a:spAutoFit/>
          </a:bodyPr>
          <a:lstStyle/>
          <a:p>
            <a:pPr algn="just">
              <a:lnSpc>
                <a:spcPct val="136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根据作者的论述，我们目前所能看到的宇宙物质最多是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临界值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的百分之一，似乎不足以使宇宙坍缩。然而作者又指出，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也许存在足够的暗物质，使宇宙最终坍缩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。宇宙中存在暗物质的证据是什么？作者又举了哪两种假说，说明现在的宇宙密度可能就在临界状态？</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宇宙中存在暗物质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一个证据来自于螺旋星系</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必须存在某种看不见的物质形式，其引力吸引足以把这些旋转的星系牢牢抓住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另一个证据来自于星系团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要不是引力吸引把星系抓到一起，这些星系团就会飞散开去</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所以，在星系团中我们观测到的星系以外必须存在额外的暗物质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作者为了说明现在的宇宙密度可能就在临界状态，列举了两种假说，一种是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所谓的人择原理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，另一种是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极早期宇宙的暴涨理论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2" end="2"/>
                                            </p:txEl>
                                          </p:spTgt>
                                        </p:tgtEl>
                                      </p:cBhvr>
                                    </p:animEffect>
                                    <p:set>
                                      <p:cBhvr>
                                        <p:cTn id="20"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20833" y="41024"/>
            <a:ext cx="11535013" cy="6473054"/>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为什么科学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不能预言人类社会的未来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可以预言宇宙遥远的未来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？作者认为科学家可以预言宇宙未来的依据是什么？</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人类社会的未来是混沌的、不确定的；而宇宙大尺度的行为似乎是简单的，而不是混沌的，因此我们可以预言宇宙遥远的未来。</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预言的依据：一是我们观察到的从外空间各个方向来的微波辐射背景的温度极其接近，这表明宇宙的膨胀是平滑而非混沌的；二是我们根据地球在太阳系中的地位以及太阳在其所属的星系中的地位，推断出任何其他星系的任何方向的背景也都是相同的，由此可以确定宇宙的行为在非常大的尺度下是简单的，而不是混沌的。因此我们可以预言宇宙遥远的未来。</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2" end="2"/>
                                            </p:txEl>
                                          </p:spTgt>
                                        </p:tgtEl>
                                      </p:cBhvr>
                                    </p:animEffect>
                                    <p:set>
                                      <p:cBhvr>
                                        <p:cTn id="20"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4584</Words>
  <Application>WPS 演示</Application>
  <PresentationFormat>自定义</PresentationFormat>
  <Paragraphs>182</Paragraphs>
  <Slides>22</Slides>
  <Notes>4</Notes>
  <HiddenSlides>1</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Arial</vt:lpstr>
      <vt:lpstr>宋体</vt:lpstr>
      <vt:lpstr>Wingdings</vt:lpstr>
      <vt:lpstr>微软雅黑</vt:lpstr>
      <vt:lpstr>Times New Roman</vt:lpstr>
      <vt:lpstr>Times New Roman</vt:lpstr>
      <vt:lpstr>华文细黑</vt:lpstr>
      <vt:lpstr>Courier New</vt:lpstr>
      <vt:lpstr>华文细黑</vt:lpstr>
      <vt:lpstr>黑体</vt:lpstr>
      <vt:lpstr>Arial Unicode MS</vt:lpstr>
      <vt:lpstr>Calibri</vt:lpstr>
      <vt:lpstr>Broadway</vt:lpstr>
      <vt:lpstr>DFPYeaSong-B5</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826</cp:revision>
  <dcterms:created xsi:type="dcterms:W3CDTF">2016-03-28T08:27:00Z</dcterms:created>
  <dcterms:modified xsi:type="dcterms:W3CDTF">2018-02-13T15:18:06Z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