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99" r:id="rId3"/>
    <p:sldId id="278" r:id="rId4"/>
    <p:sldId id="257" r:id="rId5"/>
    <p:sldId id="258" r:id="rId6"/>
    <p:sldId id="302" r:id="rId7"/>
    <p:sldId id="272" r:id="rId8"/>
    <p:sldId id="260" r:id="rId10"/>
    <p:sldId id="305" r:id="rId11"/>
    <p:sldId id="306" r:id="rId12"/>
    <p:sldId id="307" r:id="rId13"/>
    <p:sldId id="259" r:id="rId14"/>
    <p:sldId id="309" r:id="rId15"/>
    <p:sldId id="261" r:id="rId16"/>
    <p:sldId id="262" r:id="rId17"/>
    <p:sldId id="310" r:id="rId18"/>
    <p:sldId id="312" r:id="rId19"/>
    <p:sldId id="264" r:id="rId20"/>
    <p:sldId id="289" r:id="rId21"/>
    <p:sldId id="290" r:id="rId22"/>
    <p:sldId id="291" r:id="rId23"/>
    <p:sldId id="313" r:id="rId24"/>
    <p:sldId id="315" r:id="rId25"/>
    <p:sldId id="300" r:id="rId26"/>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090" autoAdjust="0"/>
    <p:restoredTop sz="94660"/>
  </p:normalViewPr>
  <p:slideViewPr>
    <p:cSldViewPr>
      <p:cViewPr>
        <p:scale>
          <a:sx n="100" d="100"/>
          <a:sy n="100" d="100"/>
        </p:scale>
        <p:origin x="5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 Target="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slide" Target="slide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7" name="Picture 23" descr="C:\Users\Administrator\Desktop\创新图片\语文\15.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6250" b="10313"/>
          <a:stretch>
            <a:fillRect/>
          </a:stretch>
        </p:blipFill>
        <p:spPr bwMode="auto">
          <a:xfrm>
            <a:off x="7656513" y="0"/>
            <a:ext cx="4533900" cy="2543175"/>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a:spLocks noChangeArrowheads="1"/>
          </p:cNvSpPr>
          <p:nvPr/>
        </p:nvSpPr>
        <p:spPr bwMode="auto">
          <a:xfrm>
            <a:off x="3574926"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第一单元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五彩斑斓的小说世界</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574926" y="2792939"/>
            <a:ext cx="7279665"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边  城</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277416" y="-50626"/>
            <a:ext cx="11593288" cy="6767430"/>
          </a:xfrm>
          <a:prstGeom prst="rect">
            <a:avLst/>
          </a:prstGeom>
        </p:spPr>
        <p:txBody>
          <a:bodyPr wrap="square">
            <a:spAutoFit/>
          </a:bodyPr>
          <a:lstStyle/>
          <a:p>
            <a:pPr algn="just">
              <a:lnSpc>
                <a:spcPct val="120000"/>
              </a:lnSpc>
              <a:spcAft>
                <a:spcPts val="0"/>
              </a:spcAft>
              <a:tabLst>
                <a:tab pos="2070735" algn="l"/>
              </a:tabLst>
            </a:pPr>
            <a:r>
              <a:rPr lang="en-US" altLang="zh-CN" sz="2600" kern="100" dirty="0">
                <a:latin typeface="Times New Roman" panose="02020603050405020304"/>
                <a:ea typeface="华文细黑"/>
                <a:cs typeface="Courier New" panose="02070309020205020404"/>
              </a:rPr>
              <a:t>4.</a:t>
            </a:r>
            <a:r>
              <a:rPr lang="zh-CN" altLang="zh-CN" sz="2600" kern="100" dirty="0">
                <a:latin typeface="Times New Roman" panose="02020603050405020304"/>
                <a:ea typeface="华文细黑"/>
                <a:cs typeface="Times New Roman" panose="02020603050405020304"/>
              </a:rPr>
              <a:t>小说中爷爷与翠翠的感情怎样？另外文中还写了爷爷与哪些乡邻之间的关系？</a:t>
            </a:r>
            <a:endParaRPr lang="zh-CN" altLang="zh-CN" sz="2600" kern="100" dirty="0">
              <a:latin typeface="宋体" panose="02010600030101010101" pitchFamily="2" charset="-122"/>
              <a:cs typeface="Courier New" panose="02070309020205020404"/>
            </a:endParaRPr>
          </a:p>
          <a:p>
            <a:pPr algn="just">
              <a:lnSpc>
                <a:spcPct val="120000"/>
              </a:lnSpc>
              <a:spcAft>
                <a:spcPts val="0"/>
              </a:spcAft>
              <a:tabLst>
                <a:tab pos="207073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600" kern="100" dirty="0">
                <a:solidFill>
                  <a:srgbClr val="3333FF"/>
                </a:solidFill>
                <a:latin typeface="Times New Roman" panose="02020603050405020304"/>
                <a:ea typeface="华文细黑"/>
                <a:cs typeface="Courier New" panose="02070309020205020404"/>
              </a:rPr>
              <a:t>(1)</a:t>
            </a:r>
            <a:r>
              <a:rPr lang="en-US" altLang="zh-CN" sz="2600" kern="100" dirty="0">
                <a:solidFill>
                  <a:srgbClr val="3333FF"/>
                </a:solidFill>
                <a:latin typeface="宋体" panose="02010600030101010101" pitchFamily="2" charset="-122"/>
                <a:ea typeface="华文细黑"/>
                <a:cs typeface="Times New Roman" panose="02020603050405020304"/>
              </a:rPr>
              <a:t>①</a:t>
            </a:r>
            <a:r>
              <a:rPr lang="zh-CN" altLang="zh-CN" sz="2600" kern="100" dirty="0">
                <a:solidFill>
                  <a:srgbClr val="3333FF"/>
                </a:solidFill>
                <a:latin typeface="Times New Roman" panose="02020603050405020304"/>
                <a:ea typeface="华文细黑"/>
                <a:cs typeface="Times New Roman" panose="02020603050405020304"/>
              </a:rPr>
              <a:t>爷爷非常疼爱翠翠，比如看赛龙舟时，他不忘叮嘱别人送翠翠回家。</a:t>
            </a:r>
            <a:r>
              <a:rPr lang="en-US" altLang="zh-CN" sz="2600" kern="100" dirty="0">
                <a:solidFill>
                  <a:srgbClr val="3333FF"/>
                </a:solidFill>
                <a:latin typeface="宋体" panose="02010600030101010101" pitchFamily="2" charset="-122"/>
                <a:ea typeface="华文细黑"/>
                <a:cs typeface="Times New Roman" panose="02020603050405020304"/>
              </a:rPr>
              <a:t>②</a:t>
            </a:r>
            <a:r>
              <a:rPr lang="zh-CN" altLang="zh-CN" sz="2600" kern="100" dirty="0">
                <a:solidFill>
                  <a:srgbClr val="3333FF"/>
                </a:solidFill>
                <a:latin typeface="Times New Roman" panose="02020603050405020304"/>
                <a:ea typeface="华文细黑"/>
                <a:cs typeface="Times New Roman" panose="02020603050405020304"/>
              </a:rPr>
              <a:t>翠翠关心爷爷，如当爷爷说到翠翠长大了时，翠翠说</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人大了就应当守船呢</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人老了应当歇憩</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，这些话表明她看到爷爷越来越老，已经想着替爷爷守船了。</a:t>
            </a:r>
            <a:r>
              <a:rPr lang="en-US" altLang="zh-CN" sz="2600" kern="100" dirty="0">
                <a:solidFill>
                  <a:srgbClr val="3333FF"/>
                </a:solidFill>
                <a:latin typeface="宋体" panose="02010600030101010101" pitchFamily="2" charset="-122"/>
                <a:ea typeface="华文细黑"/>
                <a:cs typeface="Times New Roman" panose="02020603050405020304"/>
              </a:rPr>
              <a:t>③</a:t>
            </a:r>
            <a:r>
              <a:rPr lang="zh-CN" altLang="zh-CN" sz="2600" kern="100" dirty="0">
                <a:solidFill>
                  <a:srgbClr val="3333FF"/>
                </a:solidFill>
                <a:latin typeface="Times New Roman" panose="02020603050405020304"/>
                <a:ea typeface="华文细黑"/>
                <a:cs typeface="Times New Roman" panose="02020603050405020304"/>
              </a:rPr>
              <a:t>祖孙二人现在似乎真的是有那么一点隔阂了，如爷爷不能准确了解翠翠的心思。</a:t>
            </a:r>
            <a:endParaRPr lang="zh-CN" altLang="zh-CN" sz="2600" kern="100" dirty="0">
              <a:latin typeface="宋体" panose="02010600030101010101" pitchFamily="2" charset="-122"/>
              <a:cs typeface="Courier New" panose="02070309020205020404"/>
            </a:endParaRPr>
          </a:p>
          <a:p>
            <a:pPr algn="just">
              <a:lnSpc>
                <a:spcPct val="120000"/>
              </a:lnSpc>
              <a:spcAft>
                <a:spcPts val="0"/>
              </a:spcAft>
              <a:tabLst>
                <a:tab pos="2070735" algn="l"/>
              </a:tabLst>
            </a:pPr>
            <a:r>
              <a:rPr lang="en-US" altLang="zh-CN" sz="2600" kern="100" dirty="0">
                <a:solidFill>
                  <a:srgbClr val="3333FF"/>
                </a:solidFill>
                <a:latin typeface="Times New Roman" panose="02020603050405020304"/>
                <a:ea typeface="华文细黑"/>
                <a:cs typeface="Courier New" panose="02070309020205020404"/>
              </a:rPr>
              <a:t>(2)</a:t>
            </a:r>
            <a:r>
              <a:rPr lang="zh-CN" altLang="zh-CN" sz="2600" kern="100" dirty="0">
                <a:solidFill>
                  <a:srgbClr val="3333FF"/>
                </a:solidFill>
                <a:latin typeface="Times New Roman" panose="02020603050405020304"/>
                <a:ea typeface="华文细黑"/>
                <a:cs typeface="Times New Roman" panose="02020603050405020304"/>
              </a:rPr>
              <a:t>小说中还写了爷爷与乡邻之间非常纯朴的友情关系。</a:t>
            </a:r>
            <a:r>
              <a:rPr lang="en-US" altLang="zh-CN" sz="2600" kern="100" dirty="0">
                <a:solidFill>
                  <a:srgbClr val="3333FF"/>
                </a:solidFill>
                <a:latin typeface="宋体" panose="02010600030101010101" pitchFamily="2" charset="-122"/>
                <a:ea typeface="华文细黑"/>
                <a:cs typeface="Times New Roman" panose="02020603050405020304"/>
              </a:rPr>
              <a:t>①</a:t>
            </a:r>
            <a:r>
              <a:rPr lang="zh-CN" altLang="zh-CN" sz="2600" kern="100" dirty="0">
                <a:solidFill>
                  <a:srgbClr val="3333FF"/>
                </a:solidFill>
                <a:latin typeface="Times New Roman" panose="02020603050405020304"/>
                <a:ea typeface="华文细黑"/>
                <a:cs typeface="Times New Roman" panose="02020603050405020304"/>
              </a:rPr>
              <a:t>爷爷与</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老朋友</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且因为那人比渡船老人更孤单，身边无一个亲人，也无一只狗，因此便约好了那人早上过家中来吃饭，喝一杯雄黄酒。</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两人一面谈些端午旧事，一面喝酒，不到一会儿，那人却在岩石上被烧酒醉倒了。</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两个寂寞的老人，一辈子的老交情，端午节，别人都在热闹，他们却找了个清净之地，无拘无束，自由自在，喝杯雄黄酒，来个一醉方休，可谓</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酒逢知己千杯少</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a:t>
            </a:r>
            <a:r>
              <a:rPr lang="en-US" altLang="zh-CN" sz="2600" kern="100" dirty="0">
                <a:solidFill>
                  <a:srgbClr val="3333FF"/>
                </a:solidFill>
                <a:latin typeface="宋体" panose="02010600030101010101" pitchFamily="2" charset="-122"/>
                <a:ea typeface="华文细黑"/>
                <a:cs typeface="Times New Roman" panose="02020603050405020304"/>
              </a:rPr>
              <a:t>②</a:t>
            </a:r>
            <a:r>
              <a:rPr lang="zh-CN" altLang="zh-CN" sz="2600" kern="100" dirty="0">
                <a:solidFill>
                  <a:srgbClr val="3333FF"/>
                </a:solidFill>
                <a:latin typeface="Times New Roman" panose="02020603050405020304"/>
                <a:ea typeface="华文细黑"/>
                <a:cs typeface="Times New Roman" panose="02020603050405020304"/>
              </a:rPr>
              <a:t>爷爷与过渡人：一个要给钱，他却不肯收，但他还是领了这份情。</a:t>
            </a:r>
            <a:r>
              <a:rPr lang="en-US" altLang="zh-CN" sz="2600" kern="100" dirty="0">
                <a:solidFill>
                  <a:srgbClr val="3333FF"/>
                </a:solidFill>
                <a:latin typeface="宋体" panose="02010600030101010101" pitchFamily="2" charset="-122"/>
                <a:ea typeface="华文细黑"/>
                <a:cs typeface="Times New Roman" panose="02020603050405020304"/>
              </a:rPr>
              <a:t>③</a:t>
            </a:r>
            <a:r>
              <a:rPr lang="zh-CN" altLang="zh-CN" sz="2600" kern="100" dirty="0">
                <a:solidFill>
                  <a:srgbClr val="3333FF"/>
                </a:solidFill>
                <a:latin typeface="Times New Roman" panose="02020603050405020304"/>
                <a:ea typeface="华文细黑"/>
                <a:cs typeface="Times New Roman" panose="02020603050405020304"/>
              </a:rPr>
              <a:t>爷爷与顺顺：顺顺慷慨大方地送鸭子、粽子给爷爷。</a:t>
            </a:r>
            <a:endParaRPr lang="zh-CN" altLang="zh-CN" sz="26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2" end="2"/>
                                            </p:txEl>
                                          </p:spTgt>
                                        </p:tgtEl>
                                      </p:cBhvr>
                                    </p:animEffect>
                                    <p:set>
                                      <p:cBhvr>
                                        <p:cTn id="20"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688042"/>
            <a:ext cx="11376000" cy="5995231"/>
          </a:xfrm>
          <a:prstGeom prst="rect">
            <a:avLst/>
          </a:prstGeom>
        </p:spPr>
        <p:txBody>
          <a:bodyPr>
            <a:spAutoFit/>
          </a:bodyPr>
          <a:lstStyle/>
          <a:p>
            <a:pPr algn="just">
              <a:lnSpc>
                <a:spcPct val="137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沈从文</a:t>
            </a:r>
            <a:r>
              <a:rPr lang="en-US" altLang="zh-CN" sz="2800" kern="100" dirty="0">
                <a:latin typeface="Times New Roman" panose="02020603050405020304"/>
                <a:ea typeface="华文细黑"/>
                <a:cs typeface="Courier New" panose="02070309020205020404"/>
              </a:rPr>
              <a:t>(1902—1988)</a:t>
            </a:r>
            <a:r>
              <a:rPr lang="zh-CN" altLang="zh-CN" sz="2800" kern="100" dirty="0">
                <a:latin typeface="Times New Roman" panose="02020603050405020304"/>
                <a:ea typeface="华文细黑"/>
                <a:cs typeface="Times New Roman" panose="02020603050405020304"/>
              </a:rPr>
              <a:t>，原名沈岳焕，湖南凤凰人，汉族，但有部分苗血统，</a:t>
            </a:r>
            <a:r>
              <a:rPr lang="zh-CN" altLang="zh-CN" sz="2800" u="heavy" kern="100" dirty="0">
                <a:latin typeface="Times New Roman" panose="02020603050405020304"/>
                <a:ea typeface="华文细黑"/>
                <a:cs typeface="Times New Roman" panose="02020603050405020304"/>
              </a:rPr>
              <a:t>现代著名作家</a:t>
            </a:r>
            <a:r>
              <a:rPr lang="zh-CN" altLang="zh-CN" sz="2800" kern="100" dirty="0">
                <a:latin typeface="Times New Roman" panose="02020603050405020304"/>
                <a:ea typeface="华文细黑"/>
                <a:cs typeface="Times New Roman" panose="02020603050405020304"/>
              </a:rPr>
              <a:t>、历史文物研究家、京派小说代表人物。</a:t>
            </a:r>
            <a:r>
              <a:rPr lang="en-US" altLang="zh-CN" sz="2800" kern="100" dirty="0">
                <a:latin typeface="Times New Roman" panose="02020603050405020304"/>
                <a:ea typeface="华文细黑"/>
                <a:cs typeface="Courier New" panose="02070309020205020404"/>
              </a:rPr>
              <a:t>14</a:t>
            </a:r>
            <a:r>
              <a:rPr lang="zh-CN" altLang="zh-CN" sz="2800" kern="100" dirty="0">
                <a:latin typeface="Times New Roman" panose="02020603050405020304"/>
                <a:ea typeface="华文细黑"/>
                <a:cs typeface="Times New Roman" panose="02020603050405020304"/>
              </a:rPr>
              <a:t>岁时，他投身行伍，浪迹湘川黔边境地区，</a:t>
            </a:r>
            <a:r>
              <a:rPr lang="en-US" altLang="zh-CN" sz="2800" kern="100" dirty="0">
                <a:latin typeface="Times New Roman" panose="02020603050405020304"/>
                <a:ea typeface="华文细黑"/>
                <a:cs typeface="Courier New" panose="02070309020205020404"/>
              </a:rPr>
              <a:t>1924</a:t>
            </a:r>
            <a:r>
              <a:rPr lang="zh-CN" altLang="zh-CN" sz="2800" kern="100" dirty="0">
                <a:latin typeface="Times New Roman" panose="02020603050405020304"/>
                <a:ea typeface="华文细黑"/>
                <a:cs typeface="Times New Roman" panose="02020603050405020304"/>
              </a:rPr>
              <a:t>年开始文学创作，抗战爆发后到西南联大任教，</a:t>
            </a:r>
            <a:r>
              <a:rPr lang="en-US" altLang="zh-CN" sz="2800" kern="100" dirty="0">
                <a:latin typeface="Times New Roman" panose="02020603050405020304"/>
                <a:ea typeface="华文细黑"/>
                <a:cs typeface="Courier New" panose="02070309020205020404"/>
              </a:rPr>
              <a:t>1946</a:t>
            </a:r>
            <a:r>
              <a:rPr lang="zh-CN" altLang="zh-CN" sz="2800" kern="100" dirty="0">
                <a:latin typeface="Times New Roman" panose="02020603050405020304"/>
                <a:ea typeface="华文细黑"/>
                <a:cs typeface="Times New Roman" panose="02020603050405020304"/>
              </a:rPr>
              <a:t>年回到北京大学任教，建国后在中国历史博物馆和中国社会科学院历史研究所工作，主要从事中国古代服饰的研究，</a:t>
            </a:r>
            <a:r>
              <a:rPr lang="en-US" altLang="zh-CN" sz="2800" kern="100" dirty="0">
                <a:latin typeface="Times New Roman" panose="02020603050405020304"/>
                <a:ea typeface="华文细黑"/>
                <a:cs typeface="Courier New" panose="02070309020205020404"/>
              </a:rPr>
              <a:t>1988</a:t>
            </a:r>
            <a:r>
              <a:rPr lang="zh-CN" altLang="zh-CN" sz="2800" kern="100" dirty="0">
                <a:latin typeface="Times New Roman" panose="02020603050405020304"/>
                <a:ea typeface="华文细黑"/>
                <a:cs typeface="Times New Roman" panose="02020603050405020304"/>
              </a:rPr>
              <a:t>年病逝于北京。三十年代起他开始用小说构造他心中的</a:t>
            </a:r>
            <a:r>
              <a:rPr lang="en-US" altLang="zh-CN" sz="2800"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湘西世界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，完成一系列代表作，如</a:t>
            </a:r>
            <a:r>
              <a:rPr lang="zh-CN" altLang="zh-CN" sz="2800" u="heavy" kern="100" dirty="0">
                <a:latin typeface="Times New Roman" panose="02020603050405020304"/>
                <a:ea typeface="华文细黑"/>
                <a:cs typeface="Times New Roman" panose="02020603050405020304"/>
              </a:rPr>
              <a:t>《边城》</a:t>
            </a:r>
            <a:r>
              <a:rPr lang="zh-CN" altLang="zh-CN" sz="2800" kern="100" dirty="0">
                <a:latin typeface="Times New Roman" panose="02020603050405020304"/>
                <a:ea typeface="华文细黑"/>
                <a:cs typeface="Times New Roman" panose="02020603050405020304"/>
              </a:rPr>
              <a:t>《长河》等。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湘西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所能代表的健康、完善的人性，一种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优美、健康而又不悖乎人性的人生形式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，正是他的全部创作要负载的内容。</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407736" y="155411"/>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120815"/>
            <a:ext cx="11376000" cy="5180393"/>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背景展示</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《边城》完成于</a:t>
            </a:r>
            <a:r>
              <a:rPr lang="en-US" altLang="zh-CN" sz="2800" kern="100" dirty="0">
                <a:latin typeface="Times New Roman" panose="02020603050405020304"/>
                <a:ea typeface="华文细黑"/>
                <a:cs typeface="Courier New" panose="02070309020205020404"/>
              </a:rPr>
              <a:t>1934</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19</a:t>
            </a:r>
            <a:r>
              <a:rPr lang="zh-CN" altLang="zh-CN" sz="2800" kern="100" dirty="0">
                <a:latin typeface="Times New Roman" panose="02020603050405020304"/>
                <a:ea typeface="华文细黑"/>
                <a:cs typeface="Times New Roman" panose="02020603050405020304"/>
              </a:rPr>
              <a:t>日。关于这篇小说的创作动机，作者说：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我要表现的本是一种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人生的形式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优美、健康而又不悖乎人性的人生形式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。我主意不在领导读者去桃源旅行，却想借重桃源上行七百里路酉水流域一个小城小市中几个愚夫俗子，被一件人事牵连在一处时，各人应有的一分哀乐，为人类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字作一度恰如其分的说明。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全篇以翠翠的爱情悲剧为线索，淋漓尽致地表现了湘西地方的风情美和人性美。</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1" name="矩形 10"/>
          <p:cNvSpPr/>
          <p:nvPr/>
        </p:nvSpPr>
        <p:spPr>
          <a:xfrm>
            <a:off x="407736" y="60531"/>
            <a:ext cx="11376000" cy="6402330"/>
          </a:xfrm>
          <a:prstGeom prst="rect">
            <a:avLst/>
          </a:prstGeom>
        </p:spPr>
        <p:txBody>
          <a:bodyPr>
            <a:spAutoFit/>
          </a:bodyPr>
          <a:lstStyle/>
          <a:p>
            <a:pPr algn="just">
              <a:lnSpc>
                <a:spcPct val="145000"/>
              </a:lnSpc>
              <a:spcAft>
                <a:spcPts val="0"/>
              </a:spcAft>
              <a:tabLst>
                <a:tab pos="2070735" algn="l"/>
              </a:tabLst>
            </a:pPr>
            <a:r>
              <a:rPr lang="en-US" altLang="zh-CN" sz="2600" kern="100" dirty="0">
                <a:latin typeface="Times New Roman" panose="02020603050405020304"/>
                <a:ea typeface="华文细黑"/>
                <a:cs typeface="Courier New" panose="02070309020205020404"/>
              </a:rPr>
              <a:t>3.</a:t>
            </a:r>
            <a:r>
              <a:rPr lang="zh-CN" altLang="zh-CN" sz="2600" kern="100" dirty="0">
                <a:latin typeface="Times New Roman" panose="02020603050405020304"/>
                <a:ea typeface="华文细黑"/>
                <a:cs typeface="Times New Roman" panose="02020603050405020304"/>
              </a:rPr>
              <a:t>故事简介</a:t>
            </a:r>
            <a:endParaRPr lang="zh-CN" altLang="zh-CN" sz="2600" kern="100" dirty="0">
              <a:latin typeface="宋体" panose="02010600030101010101" pitchFamily="2" charset="-122"/>
              <a:cs typeface="Courier New" panose="02070309020205020404"/>
            </a:endParaRPr>
          </a:p>
          <a:p>
            <a:pPr algn="just">
              <a:lnSpc>
                <a:spcPct val="14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在湘西风光秀丽、人情质朴的边远小城，生活着靠摆渡为生的祖孙二人，外公年逾七十，仍很健壮，孙女翠翠十五岁，情窦初开。他们热情助人，纯朴善良。两年前在端午节赛龙舟的盛会上，翠翠邂逅当地船总的二少爷傩送，从此种下情苗。傩送的哥哥天保喜欢上美丽清纯的翠翠，托人向翠翠的外公求亲，而地方上的王团总也看上了傩送，情愿以碾坊作陪嫁把女儿嫁给傩送。傩送不要碾坊，想娶翠翠为妻，宁愿做个摆渡人。于是兄弟俩相约唱歌求婚，让翠翠选择。天保知道翠翠喜欢傩送，为了成全弟弟，外出闯滩，遇意外而死。傩送觉得自己对哥哥的死负有责任，抛下翠翠远走他乡。外公为翠翠的婚事操心担忧，在风雨之夜去世，留下翠翠孤独地守着渡船，痴心地等着傩送归来，</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这个人也许永远不回来了，也许明天回来！</a:t>
            </a:r>
            <a:r>
              <a:rPr lang="en-US" altLang="zh-CN" sz="2600" kern="100" dirty="0">
                <a:latin typeface="宋体" panose="02010600030101010101" pitchFamily="2" charset="-122"/>
                <a:ea typeface="华文细黑"/>
                <a:cs typeface="Times New Roman" panose="02020603050405020304"/>
              </a:rPr>
              <a:t>”</a:t>
            </a:r>
            <a:endParaRPr lang="zh-CN" altLang="zh-CN" sz="26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互动</a:t>
            </a:r>
            <a:r>
              <a:rPr lang="zh-CN" altLang="en-US" sz="2400" b="1" kern="0" dirty="0">
                <a:solidFill>
                  <a:schemeClr val="bg1"/>
                </a:solidFill>
                <a:latin typeface="微软雅黑" panose="020B0503020204020204" pitchFamily="34" charset="-122"/>
                <a:ea typeface="微软雅黑" panose="020B0503020204020204" pitchFamily="34" charset="-122"/>
              </a:rPr>
              <a:t>互学　交流深化</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945614" y="1174499"/>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9125" y="634970"/>
            <a:ext cx="2376264" cy="1200329"/>
            <a:chOff x="8628686" y="5243102"/>
            <a:chExt cx="2943506" cy="1640186"/>
          </a:xfrm>
        </p:grpSpPr>
        <p:sp>
          <p:nvSpPr>
            <p:cNvPr id="17" name="TextBox 16"/>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9" name="直接连接符 18"/>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20" name="矩形 19"/>
          <p:cNvSpPr/>
          <p:nvPr/>
        </p:nvSpPr>
        <p:spPr>
          <a:xfrm>
            <a:off x="407736" y="1808567"/>
            <a:ext cx="11376000" cy="2595069"/>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文中有许多细节写得很出色，其中翠翠和傩送相识时傩送说的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大鱼咬你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这一细节出现了多次，这一细节有什么作用？</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探究点拨</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细节描写的作用一般有两个方面：一是为塑造人物形象服务，使人物形象更加丰满；二是推动情节发展。</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336853" y="138812"/>
            <a:ext cx="11499943" cy="5262979"/>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翠翠从心里喜欢傩送，她和傩送相识时傩送说的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大鱼咬你</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这句话深深地印在她的心里，从此象征着爱情的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鱼</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的意象维系着傩送与翠翠的关系。</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大鱼咬你</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这句话反复出现，一则前后照应，使故事情节连贯紧凑；二则推动故事情节的发展，翠翠的情感倾向愈加明朗化；三则在天意和人为的错综中展示人物性格和人物的内心活动，充满了含蓄美。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大鱼咬你</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作为贯串翠翠和傩送间爱情的一根线，这根线愈清晰，两个人之间的情感就愈浓烈，但对爱情的强烈追求和人性的含蓄化之间的矛盾又无意间加剧了当事者内心的痛苦。</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7736" y="116632"/>
            <a:ext cx="11376000" cy="5826723"/>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作者为什么把边城湘西普通人的生活写得如此美好？</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作者所描写的湘西，自然风光秀丽、民风淳朴，人们不讲等级，不谈功利，人与人之间真诚相待，相互友爱。爷爷对孙女的爱、翠翠对傩送纯真的爱，这些都代表着未受污染的农业文明的传统美德</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作者极力状写湘西自然之明净，也是为了状写湘西人的心灵之明净。这些湘西人生命的形态和人生的方式，都隐含着作者对现实生活中古老的美德、价值观失落的痛心，以及对现代文明物欲泛滥的批判</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③</a:t>
            </a:r>
            <a:r>
              <a:rPr lang="zh-CN" altLang="zh-CN" sz="2800" kern="100" dirty="0">
                <a:solidFill>
                  <a:srgbClr val="3333FF"/>
                </a:solidFill>
                <a:latin typeface="Times New Roman" panose="02020603050405020304"/>
                <a:ea typeface="华文细黑"/>
                <a:cs typeface="Times New Roman" panose="02020603050405020304"/>
              </a:rPr>
              <a:t>作者的理想是要在小说中表现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优美、健康而又不悖乎人性的人生形式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为人类</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爱</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字作一度恰如其分的说明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animEffect transition="in" filter="blinds(horizontal)">
                                      <p:cBhvr>
                                        <p:cTn id="17" dur="500"/>
                                        <p:tgtEl>
                                          <p:spTgt spid="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0">
                                            <p:txEl>
                                              <p:pRg st="1" end="1"/>
                                            </p:txEl>
                                          </p:spTgt>
                                        </p:tgtEl>
                                      </p:cBhvr>
                                    </p:animEffect>
                                    <p:set>
                                      <p:cBhvr>
                                        <p:cTn id="22" dur="1" fill="hold">
                                          <p:stCondLst>
                                            <p:cond delay="499"/>
                                          </p:stCondLst>
                                        </p:cTn>
                                        <p:tgtEl>
                                          <p:spTgt spid="20">
                                            <p:txEl>
                                              <p:pRg st="1" end="1"/>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20">
                                            <p:txEl>
                                              <p:pRg st="2" end="2"/>
                                            </p:txEl>
                                          </p:spTgt>
                                        </p:tgtEl>
                                      </p:cBhvr>
                                    </p:animEffect>
                                    <p:set>
                                      <p:cBhvr>
                                        <p:cTn id="25" dur="1" fill="hold">
                                          <p:stCondLst>
                                            <p:cond delay="499"/>
                                          </p:stCondLst>
                                        </p:cTn>
                                        <p:tgtEl>
                                          <p:spTgt spid="20">
                                            <p:txEl>
                                              <p:pRg st="2" end="2"/>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20">
                                            <p:txEl>
                                              <p:pRg st="3" end="3"/>
                                            </p:txEl>
                                          </p:spTgt>
                                        </p:tgtEl>
                                      </p:cBhvr>
                                    </p:animEffect>
                                    <p:set>
                                      <p:cBhvr>
                                        <p:cTn id="28"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TextBox 13"/>
          <p:cNvSpPr txBox="1"/>
          <p:nvPr/>
        </p:nvSpPr>
        <p:spPr>
          <a:xfrm>
            <a:off x="1242912" y="5399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81639" y="372"/>
            <a:ext cx="2428257" cy="1200329"/>
            <a:chOff x="8756059" y="5243102"/>
            <a:chExt cx="3007912" cy="1640186"/>
          </a:xfrm>
        </p:grpSpPr>
        <p:sp>
          <p:nvSpPr>
            <p:cNvPr id="17" name="TextBox 16"/>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8" name="直接连接符 17"/>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2" name="圆角矩形 1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498794" y="1181651"/>
            <a:ext cx="11160078" cy="5180393"/>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作者在创作谈中说，他要表现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优美、健康而又不悖乎人性的人生形式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，你认为这篇小说所表现的这种人生形式究竟是什么样子的？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边城》描写的确实是一种人生形式，所有的小说也只能描写一种人生形式。《边城》所表现的人生形式确实是自然的，这里的人善良、勤劳、质朴、真实、自然，毫不矫揉造作，毫不急功近利，体现了人性中最美的一面。这种人生形式是优美的，他们含蓄而毫不伸张，温情而毫不暴烈，他们的人生是优雅的，安详的。这种人生形式是健康而不悖乎人性的，他们有爱、敢爱，爱得深沉，爱得彻底。</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blinds(horizontal)">
                                      <p:cBhvr>
                                        <p:cTn id="7" dur="500"/>
                                        <p:tgtEl>
                                          <p:spTgt spid="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xEl>
                                              <p:pRg st="1" end="1"/>
                                            </p:txEl>
                                          </p:spTgt>
                                        </p:tgtEl>
                                      </p:cBhvr>
                                    </p:animEffect>
                                    <p:set>
                                      <p:cBhvr>
                                        <p:cTn id="12" dur="1" fill="hold">
                                          <p:stCondLst>
                                            <p:cond delay="499"/>
                                          </p:stCondLst>
                                        </p:cTn>
                                        <p:tgtEl>
                                          <p:spTgt spid="15">
                                            <p:txEl>
                                              <p:pRg st="1" end="1"/>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5"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3" name="圆角矩形 12"/>
          <p:cNvSpPr/>
          <p:nvPr/>
        </p:nvSpPr>
        <p:spPr>
          <a:xfrm>
            <a:off x="1040624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7736" y="122557"/>
            <a:ext cx="11376000" cy="5826723"/>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作者以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边城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为题有什么用意？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本文写于</a:t>
            </a:r>
            <a:r>
              <a:rPr lang="en-US" altLang="zh-CN" sz="2800" kern="100" dirty="0">
                <a:solidFill>
                  <a:srgbClr val="3333FF"/>
                </a:solidFill>
                <a:latin typeface="Times New Roman" panose="02020603050405020304"/>
                <a:ea typeface="华文细黑"/>
                <a:cs typeface="Courier New" panose="02070309020205020404"/>
              </a:rPr>
              <a:t>1934</a:t>
            </a:r>
            <a:r>
              <a:rPr lang="zh-CN" altLang="zh-CN" sz="2800" kern="100" dirty="0">
                <a:solidFill>
                  <a:srgbClr val="3333FF"/>
                </a:solidFill>
                <a:latin typeface="Times New Roman" panose="02020603050405020304"/>
                <a:ea typeface="华文细黑"/>
                <a:cs typeface="Times New Roman" panose="02020603050405020304"/>
              </a:rPr>
              <a:t>年，从湘西农村走出来的沈从文，看到了都市文明掩盖下的传统美德的衰落，看到了现代文明物欲横流、金钱至上，看到了质朴真诚的淡退、腐化浅薄的流行，于是写下这篇文章，表达内心的痛心和推崇传统美德的心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边</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有边缘的意思，和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中心</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相对。边城的人生形式，和处于中心的人生形式之间形成了鲜明的对比。以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边城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为题，意在说明这种人生形式的流逝，而与之相对的庸俗、腐化、浅薄、金钱至上的人生形式正在膨胀，正在风靡。</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2" end="2"/>
                                            </p:txEl>
                                          </p:spTgt>
                                        </p:tgtEl>
                                      </p:cBhvr>
                                    </p:animEffect>
                                    <p:set>
                                      <p:cBhvr>
                                        <p:cTn id="20"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7"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611163"/>
            <a:ext cx="11412000" cy="5826723"/>
          </a:xfrm>
          <a:prstGeom prst="rect">
            <a:avLst/>
          </a:prstGeom>
        </p:spPr>
        <p:txBody>
          <a:bodyPr wrap="square">
            <a:spAutoFit/>
          </a:bodyPr>
          <a:lstStyle/>
          <a:p>
            <a:pPr algn="ctr">
              <a:lnSpc>
                <a:spcPct val="150000"/>
              </a:lnSpc>
              <a:spcAft>
                <a:spcPts val="0"/>
              </a:spcAft>
              <a:tabLst>
                <a:tab pos="2070735" algn="l"/>
              </a:tabLst>
            </a:pPr>
            <a:r>
              <a:rPr lang="zh-CN" altLang="zh-CN" sz="2800" b="1" kern="100" dirty="0">
                <a:solidFill>
                  <a:srgbClr val="C00000"/>
                </a:solidFill>
                <a:latin typeface="Times New Roman" panose="02020603050405020304"/>
                <a:ea typeface="华文细黑"/>
                <a:cs typeface="Times New Roman" panose="02020603050405020304"/>
              </a:rPr>
              <a:t>邂逅一本好书</a:t>
            </a: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《边城》</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有</a:t>
            </a:r>
            <a:r>
              <a:rPr lang="zh-CN" altLang="zh-CN" sz="2800" kern="100" dirty="0">
                <a:latin typeface="Times New Roman" panose="02020603050405020304"/>
                <a:ea typeface="华文细黑"/>
                <a:cs typeface="Times New Roman" panose="02020603050405020304"/>
              </a:rPr>
              <a:t>一种感觉总是在想念时，才承认是相思；有一种期待总是在梦醒后，才知道是永恒。爱情历久以来都是一个我们津津乐道的话题，记得在中学时候，在我们的语文教材上，有一篇名为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翠翠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的文章，温馨细腻。作者以清丽的笔触，描写了撑渡船的老人与他的孙女翠翠相依为命的纯朴生活，以及翠翠与船总的两个儿子的爱情悲剧。没错，它是节选自沈从文先生的《边城》。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问世间情为何物，直教生死相许</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，走进沈从文先生的《边城》，走进人情质朴的湘西，感受《边城》里对爱情的另一番解说，对人性的另一番赞美。</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299542"/>
            <a:ext cx="11160000" cy="3323987"/>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梳理故事情节，抓住对话描写和感情变化来分析人物的内心世界，把握人物的性格。</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体会小说在优美的风景描写中表现出来的淳朴的人性美，把握小说的主旨。</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1363" y="113032"/>
            <a:ext cx="11412000" cy="5826723"/>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一直</a:t>
            </a:r>
            <a:r>
              <a:rPr lang="zh-CN" altLang="zh-CN" sz="2800" kern="100" dirty="0">
                <a:latin typeface="Times New Roman" panose="02020603050405020304"/>
                <a:ea typeface="华文细黑"/>
                <a:cs typeface="Times New Roman" panose="02020603050405020304"/>
              </a:rPr>
              <a:t>想找个时间，看看所谓的花开不败，情非得已，任由满心的眷恋和依依不舍搁浅在曾经的梦里，伴着落叶纷飞淡忘了所有的悲欢离合。此生依旧，留得时间消耗勇气，一切只因言不由衷。</a:t>
            </a:r>
            <a:r>
              <a:rPr lang="zh-CN" altLang="zh-CN" sz="2800" u="heavy" kern="100" dirty="0">
                <a:latin typeface="Times New Roman" panose="02020603050405020304"/>
                <a:ea typeface="华文细黑"/>
                <a:cs typeface="Times New Roman" panose="02020603050405020304"/>
              </a:rPr>
              <a:t>青春让人醉，岁月让人愁，谁欠了谁的幸福，只有命运知道。</a:t>
            </a:r>
            <a:r>
              <a:rPr lang="zh-CN" altLang="zh-CN" sz="2800" kern="100" dirty="0">
                <a:latin typeface="Times New Roman" panose="02020603050405020304"/>
                <a:ea typeface="华文细黑"/>
                <a:cs typeface="Times New Roman" panose="02020603050405020304"/>
              </a:rPr>
              <a:t>给岁月添一份淡淡的惆怅，她依旧可以很销魂；给青春添一份莫可奈何的柔情，她依然可以扣人心弦。《边城》里，翠翠的爱情是一出凄美的舞台剧，留给我们扣人心弦的美，足以让我们细细品味，无眠、无泪、无悲</a:t>
            </a:r>
            <a:r>
              <a:rPr lang="en-US" altLang="zh-CN" sz="2800" kern="100" dirty="0">
                <a:latin typeface="宋体" panose="02010600030101010101" pitchFamily="2" charset="-122"/>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与君初相识于文字，犹如故人归于心田，点点墨痕沁入寒江雪，夭夭羽鹤化为杯中影。名家的章句不在高处，尽数归于寒塘鹤影。</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1363" y="51236"/>
            <a:ext cx="11412000" cy="6555641"/>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《边城》</a:t>
            </a:r>
            <a:r>
              <a:rPr lang="zh-CN" altLang="zh-CN" sz="2800" kern="100" dirty="0">
                <a:latin typeface="Times New Roman" panose="02020603050405020304"/>
                <a:ea typeface="华文细黑"/>
                <a:cs typeface="Times New Roman" panose="02020603050405020304"/>
              </a:rPr>
              <a:t>是沈从文先生的代表作，写于</a:t>
            </a:r>
            <a:r>
              <a:rPr lang="en-US" altLang="zh-CN" sz="2800" kern="100" dirty="0">
                <a:latin typeface="Times New Roman" panose="02020603050405020304"/>
                <a:ea typeface="华文细黑"/>
                <a:cs typeface="Courier New" panose="02070309020205020404"/>
              </a:rPr>
              <a:t>1934</a:t>
            </a:r>
            <a:r>
              <a:rPr lang="zh-CN" altLang="zh-CN" sz="2800" kern="100" dirty="0">
                <a:latin typeface="Times New Roman" panose="02020603050405020304"/>
                <a:ea typeface="华文细黑"/>
                <a:cs typeface="Times New Roman" panose="02020603050405020304"/>
              </a:rPr>
              <a:t>年，是一部充溢着湘西浓厚乡土气息的中篇小说。它描写了在湘西风光秀丽、人情质朴的边远小城，生活着靠摆渡为生的祖孙二人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老船夫和翠翠，以及小城的民风民情、每一年端午的龙舟赛事、船总顺顺和他的两个儿子天保和傩送，灵活逼真地刻画出各种人物的形象、心理活动、动作表情。</a:t>
            </a:r>
            <a:endParaRPr lang="zh-CN" altLang="zh-CN" sz="2800" kern="100" dirty="0">
              <a:latin typeface="宋体" panose="02010600030101010101" pitchFamily="2" charset="-122"/>
              <a:cs typeface="Courier New" panose="02070309020205020404"/>
            </a:endParaRPr>
          </a:p>
          <a:p>
            <a:pPr algn="just">
              <a:lnSpc>
                <a:spcPct val="150000"/>
              </a:lnSpc>
            </a:pPr>
            <a:r>
              <a:rPr lang="en-US" altLang="zh-CN" sz="2800" dirty="0" smtClean="0">
                <a:latin typeface="Times New Roman" panose="02020603050405020304"/>
                <a:ea typeface="华文细黑"/>
                <a:cs typeface="Times New Roman" panose="02020603050405020304"/>
              </a:rPr>
              <a:t>        </a:t>
            </a:r>
            <a:r>
              <a:rPr lang="zh-CN" altLang="zh-CN" sz="2800" dirty="0" smtClean="0">
                <a:latin typeface="Times New Roman" panose="02020603050405020304"/>
                <a:ea typeface="华文细黑"/>
                <a:cs typeface="Times New Roman" panose="02020603050405020304"/>
              </a:rPr>
              <a:t>《边城》</a:t>
            </a:r>
            <a:r>
              <a:rPr lang="zh-CN" altLang="zh-CN" sz="2800" dirty="0">
                <a:latin typeface="Times New Roman" panose="02020603050405020304"/>
                <a:ea typeface="华文细黑"/>
                <a:cs typeface="Times New Roman" panose="02020603050405020304"/>
              </a:rPr>
              <a:t>寄寓着沈从文</a:t>
            </a:r>
            <a:r>
              <a:rPr lang="en-US" altLang="zh-CN" sz="2800" dirty="0">
                <a:latin typeface="宋体" panose="02010600030101010101" pitchFamily="2" charset="-122"/>
                <a:ea typeface="华文细黑"/>
                <a:cs typeface="Times New Roman" panose="02020603050405020304"/>
              </a:rPr>
              <a:t>“</a:t>
            </a:r>
            <a:r>
              <a:rPr lang="zh-CN" altLang="zh-CN" sz="2800" dirty="0">
                <a:latin typeface="Times New Roman" panose="02020603050405020304"/>
                <a:ea typeface="华文细黑"/>
                <a:cs typeface="Times New Roman" panose="02020603050405020304"/>
              </a:rPr>
              <a:t>美</a:t>
            </a:r>
            <a:r>
              <a:rPr lang="en-US" altLang="zh-CN" sz="2800" dirty="0">
                <a:latin typeface="宋体" panose="02010600030101010101" pitchFamily="2" charset="-122"/>
                <a:ea typeface="华文细黑"/>
                <a:cs typeface="Times New Roman" panose="02020603050405020304"/>
              </a:rPr>
              <a:t>”</a:t>
            </a:r>
            <a:r>
              <a:rPr lang="zh-CN" altLang="zh-CN" sz="2800" dirty="0">
                <a:latin typeface="Times New Roman" panose="02020603050405020304"/>
                <a:ea typeface="华文细黑"/>
                <a:cs typeface="Times New Roman" panose="02020603050405020304"/>
              </a:rPr>
              <a:t>与</a:t>
            </a:r>
            <a:r>
              <a:rPr lang="en-US" altLang="zh-CN" sz="2800" dirty="0">
                <a:latin typeface="宋体" panose="02010600030101010101" pitchFamily="2" charset="-122"/>
                <a:ea typeface="华文细黑"/>
                <a:cs typeface="Times New Roman" panose="02020603050405020304"/>
              </a:rPr>
              <a:t>“</a:t>
            </a:r>
            <a:r>
              <a:rPr lang="zh-CN" altLang="zh-CN" sz="2800" dirty="0">
                <a:latin typeface="Times New Roman" panose="02020603050405020304"/>
                <a:ea typeface="华文细黑"/>
                <a:cs typeface="Times New Roman" panose="02020603050405020304"/>
              </a:rPr>
              <a:t>爱</a:t>
            </a:r>
            <a:r>
              <a:rPr lang="en-US" altLang="zh-CN" sz="2800" dirty="0">
                <a:latin typeface="宋体" panose="02010600030101010101" pitchFamily="2" charset="-122"/>
                <a:ea typeface="华文细黑"/>
                <a:cs typeface="Times New Roman" panose="02020603050405020304"/>
              </a:rPr>
              <a:t>”</a:t>
            </a:r>
            <a:r>
              <a:rPr lang="zh-CN" altLang="zh-CN" sz="2800" dirty="0">
                <a:latin typeface="Times New Roman" panose="02020603050405020304"/>
                <a:ea typeface="华文细黑"/>
                <a:cs typeface="Times New Roman" panose="02020603050405020304"/>
              </a:rPr>
              <a:t>的美学理想，是他的作品中最能表现人性美的一部。小说以翠翠的爱情悲剧为线索，淋漓尽致地表现了湘西地方的风情美和人性美；以牧歌式的情调描绘出田园般的边城世界，人们保持着淳朴自然、真挚善良的人性美和人情美。他们诚实勇敢、乐善好施、热情豪爽，每个人都过着一种</a:t>
            </a:r>
            <a:r>
              <a:rPr lang="en-US" altLang="zh-CN" sz="2800" dirty="0">
                <a:latin typeface="宋体" panose="02010600030101010101" pitchFamily="2" charset="-122"/>
                <a:ea typeface="华文细黑"/>
                <a:cs typeface="Times New Roman" panose="02020603050405020304"/>
              </a:rPr>
              <a:t>“</a:t>
            </a:r>
            <a:r>
              <a:rPr lang="zh-CN" altLang="zh-CN" sz="2800" dirty="0">
                <a:latin typeface="Times New Roman" panose="02020603050405020304"/>
                <a:ea typeface="华文细黑"/>
                <a:cs typeface="Times New Roman" panose="02020603050405020304"/>
              </a:rPr>
              <a:t>凡事只求个心安理得</a:t>
            </a:r>
            <a:r>
              <a:rPr lang="en-US" altLang="zh-CN" sz="2800" dirty="0" smtClean="0">
                <a:latin typeface="宋体" panose="02010600030101010101" pitchFamily="2" charset="-122"/>
                <a:ea typeface="华文细黑"/>
                <a:cs typeface="Times New Roman" panose="02020603050405020304"/>
              </a:rPr>
              <a:t>”</a:t>
            </a:r>
            <a:endParaRPr lang="zh-CN" altLang="zh-CN" sz="27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5516" y="63674"/>
            <a:ext cx="11549855" cy="6324808"/>
          </a:xfrm>
          <a:prstGeom prst="rect">
            <a:avLst/>
          </a:prstGeom>
        </p:spPr>
        <p:txBody>
          <a:bodyPr wrap="square">
            <a:spAutoFit/>
          </a:bodyPr>
          <a:lstStyle/>
          <a:p>
            <a:pPr algn="just">
              <a:lnSpc>
                <a:spcPct val="150000"/>
              </a:lnSpc>
              <a:spcAft>
                <a:spcPts val="0"/>
              </a:spcAft>
              <a:tabLst>
                <a:tab pos="2070735" algn="l"/>
              </a:tabLst>
            </a:pPr>
            <a:r>
              <a:rPr lang="zh-CN" altLang="zh-CN" sz="2700" kern="100" dirty="0">
                <a:latin typeface="Times New Roman" panose="02020603050405020304"/>
                <a:ea typeface="华文细黑"/>
                <a:cs typeface="Times New Roman" panose="02020603050405020304"/>
              </a:rPr>
              <a:t>的生活，就连吊脚楼妓女的性情也浸染着边民淳朴的情操，那里的人民，诗意地生活，诗意地栖居。美学家朱光潜评价道：</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它表现受过长期压迫而又富于幻想和敏感的少数民族心坎那一股沉郁隐痛</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唱出了少数民族的心声。</a:t>
            </a:r>
            <a:r>
              <a:rPr lang="en-US" altLang="zh-CN" sz="2700" kern="100" dirty="0">
                <a:latin typeface="宋体" panose="02010600030101010101" pitchFamily="2" charset="-122"/>
                <a:ea typeface="华文细黑"/>
                <a:cs typeface="Times New Roman" panose="02020603050405020304"/>
              </a:rPr>
              <a:t>”</a:t>
            </a:r>
            <a:r>
              <a:rPr lang="zh-CN" altLang="zh-CN" sz="2700" u="heavy" kern="100" dirty="0">
                <a:latin typeface="Times New Roman" panose="02020603050405020304"/>
                <a:ea typeface="华文细黑"/>
                <a:cs typeface="Times New Roman" panose="02020603050405020304"/>
              </a:rPr>
              <a:t>《边城》是一曲描写湘西人民人性美的</a:t>
            </a:r>
            <a:r>
              <a:rPr lang="en-US" altLang="zh-CN" sz="2700" u="heavy" kern="100" dirty="0">
                <a:latin typeface="宋体" panose="02010600030101010101" pitchFamily="2" charset="-122"/>
                <a:ea typeface="华文细黑"/>
                <a:cs typeface="Times New Roman" panose="02020603050405020304"/>
              </a:rPr>
              <a:t>“</a:t>
            </a:r>
            <a:r>
              <a:rPr lang="zh-CN" altLang="zh-CN" sz="2700" u="heavy" kern="100" dirty="0">
                <a:latin typeface="Times New Roman" panose="02020603050405020304"/>
                <a:ea typeface="华文细黑"/>
                <a:cs typeface="Times New Roman" panose="02020603050405020304"/>
              </a:rPr>
              <a:t>牧歌</a:t>
            </a:r>
            <a:r>
              <a:rPr lang="en-US" altLang="zh-CN" sz="2700" u="heavy" kern="100" dirty="0">
                <a:latin typeface="宋体" panose="02010600030101010101" pitchFamily="2" charset="-122"/>
                <a:ea typeface="华文细黑"/>
                <a:cs typeface="Times New Roman" panose="02020603050405020304"/>
              </a:rPr>
              <a:t>”</a:t>
            </a:r>
            <a:r>
              <a:rPr lang="zh-CN" altLang="zh-CN" sz="2700" u="heavy" kern="100" dirty="0">
                <a:latin typeface="Times New Roman" panose="02020603050405020304"/>
                <a:ea typeface="华文细黑"/>
                <a:cs typeface="Times New Roman" panose="02020603050405020304"/>
              </a:rPr>
              <a:t>，一部美丽得如此朴素，悲剧得如此优美的人性</a:t>
            </a:r>
            <a:r>
              <a:rPr lang="en-US" altLang="zh-CN" sz="2700" u="heavy" kern="100" dirty="0">
                <a:latin typeface="宋体" panose="02010600030101010101" pitchFamily="2" charset="-122"/>
                <a:ea typeface="华文细黑"/>
                <a:cs typeface="Times New Roman" panose="02020603050405020304"/>
              </a:rPr>
              <a:t>“</a:t>
            </a:r>
            <a:r>
              <a:rPr lang="zh-CN" altLang="zh-CN" sz="2700" u="heavy" kern="100" dirty="0">
                <a:latin typeface="Times New Roman" panose="02020603050405020304"/>
                <a:ea typeface="华文细黑"/>
                <a:cs typeface="Times New Roman" panose="02020603050405020304"/>
              </a:rPr>
              <a:t>牧歌</a:t>
            </a:r>
            <a:r>
              <a:rPr lang="en-US" altLang="zh-CN" sz="2700" u="heavy" kern="100" dirty="0">
                <a:latin typeface="宋体" panose="02010600030101010101" pitchFamily="2" charset="-122"/>
                <a:ea typeface="华文细黑"/>
                <a:cs typeface="Times New Roman" panose="02020603050405020304"/>
              </a:rPr>
              <a:t>”</a:t>
            </a:r>
            <a:r>
              <a:rPr lang="zh-CN" altLang="zh-CN" sz="2700" u="heavy" kern="100" dirty="0">
                <a:latin typeface="Times New Roman" panose="02020603050405020304"/>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《边城》是沈从文</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思乡情结</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养育出来的一颗明珠。</a:t>
            </a:r>
            <a:endParaRPr lang="zh-CN" altLang="zh-CN" sz="27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700" kern="100" dirty="0">
                <a:solidFill>
                  <a:srgbClr val="3333FF"/>
                </a:solidFill>
                <a:latin typeface="Times New Roman" panose="02020603050405020304"/>
                <a:ea typeface="华文细黑"/>
                <a:cs typeface="Times New Roman" panose="02020603050405020304"/>
              </a:rPr>
              <a:t>一代文豪已经离我们远去了，可是《边城》仍旧像一首诗、一幅画，镌刻在读者的心里，扣人心弦。</a:t>
            </a:r>
            <a:endParaRPr lang="zh-CN" altLang="zh-CN" sz="27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700" kern="100" dirty="0" smtClean="0">
                <a:latin typeface="Times New Roman" panose="02020603050405020304"/>
                <a:ea typeface="华文细黑"/>
                <a:cs typeface="Times New Roman" panose="02020603050405020304"/>
              </a:rPr>
              <a:t>        </a:t>
            </a:r>
            <a:r>
              <a:rPr lang="zh-CN" altLang="zh-CN" sz="2700" kern="100" dirty="0" smtClean="0">
                <a:latin typeface="Times New Roman" panose="02020603050405020304"/>
                <a:ea typeface="华文细黑"/>
                <a:cs typeface="Times New Roman" panose="02020603050405020304"/>
              </a:rPr>
              <a:t>《</a:t>
            </a:r>
            <a:r>
              <a:rPr lang="zh-CN" altLang="zh-CN" sz="2700" kern="100" spc="-100" dirty="0" smtClean="0">
                <a:latin typeface="Times New Roman" panose="02020603050405020304"/>
                <a:ea typeface="华文细黑"/>
                <a:cs typeface="Times New Roman" panose="02020603050405020304"/>
              </a:rPr>
              <a:t>边城》</a:t>
            </a:r>
            <a:r>
              <a:rPr lang="zh-CN" altLang="zh-CN" sz="2700" kern="100" spc="-100" dirty="0">
                <a:latin typeface="Times New Roman" panose="02020603050405020304"/>
                <a:ea typeface="华文细黑"/>
                <a:cs typeface="Times New Roman" panose="02020603050405020304"/>
              </a:rPr>
              <a:t>让我们对人性有了新一番的了解。多么希望这个时代里的爱情如作者笔下湘西小城的那般纯洁美好，多么向往这个社会的人们热情质朴</a:t>
            </a:r>
            <a:r>
              <a:rPr lang="zh-CN" altLang="zh-CN" sz="2700" kern="100" spc="-100" dirty="0" smtClean="0">
                <a:latin typeface="Times New Roman" panose="02020603050405020304"/>
                <a:ea typeface="华文细黑"/>
                <a:cs typeface="Times New Roman" panose="02020603050405020304"/>
              </a:rPr>
              <a:t>。</a:t>
            </a:r>
            <a:endParaRPr lang="zh-CN" altLang="zh-CN" sz="2700" kern="100" spc="-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圆角矩形 6"/>
          <p:cNvSpPr/>
          <p:nvPr/>
        </p:nvSpPr>
        <p:spPr>
          <a:xfrm>
            <a:off x="1040624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3" descr="C:\Users\Administrator\Desktop\创新图片\语文\15.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6250" b="10313"/>
          <a:stretch>
            <a:fillRect/>
          </a:stretch>
        </p:blipFill>
        <p:spPr bwMode="auto">
          <a:xfrm>
            <a:off x="7656513" y="0"/>
            <a:ext cx="4533900" cy="254317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205606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3174285"/>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429783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69302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91346" y="381749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91346" y="494196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006974" y="2046984"/>
            <a:ext cx="4176464"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(7)</a:t>
            </a:r>
            <a:r>
              <a:rPr lang="zh-CN" altLang="zh-CN" sz="2800" kern="100" dirty="0">
                <a:solidFill>
                  <a:srgbClr val="FF0000"/>
                </a:solidFill>
                <a:latin typeface="Times New Roman" panose="02020603050405020304"/>
                <a:ea typeface="华文细黑"/>
                <a:cs typeface="Times New Roman" panose="02020603050405020304"/>
              </a:rPr>
              <a:t>氽</a:t>
            </a:r>
            <a:r>
              <a:rPr lang="zh-CN" altLang="zh-CN" sz="2800" kern="100" dirty="0">
                <a:latin typeface="Times New Roman" panose="02020603050405020304"/>
                <a:ea typeface="华文细黑"/>
                <a:cs typeface="Times New Roman" panose="02020603050405020304"/>
              </a:rPr>
              <a:t>着</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(8)</a:t>
            </a:r>
            <a:r>
              <a:rPr lang="zh-CN" altLang="zh-CN" sz="2800" kern="100" dirty="0">
                <a:solidFill>
                  <a:srgbClr val="FF0000"/>
                </a:solidFill>
                <a:latin typeface="Times New Roman" panose="02020603050405020304"/>
                <a:ea typeface="华文细黑"/>
                <a:cs typeface="Times New Roman" panose="02020603050405020304"/>
              </a:rPr>
              <a:t>蘸</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(9)</a:t>
            </a:r>
            <a:r>
              <a:rPr lang="zh-CN" altLang="zh-CN" sz="2800" kern="100" dirty="0">
                <a:solidFill>
                  <a:srgbClr val="FF0000"/>
                </a:solidFill>
                <a:latin typeface="Times New Roman" panose="02020603050405020304"/>
                <a:ea typeface="华文细黑"/>
                <a:cs typeface="Times New Roman" panose="02020603050405020304"/>
              </a:rPr>
              <a:t>泅</a:t>
            </a:r>
            <a:r>
              <a:rPr lang="zh-CN" altLang="zh-CN" sz="2800" kern="100" dirty="0">
                <a:latin typeface="Times New Roman" panose="02020603050405020304"/>
                <a:ea typeface="华文细黑"/>
                <a:cs typeface="Times New Roman" panose="02020603050405020304"/>
              </a:rPr>
              <a:t>水</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(10)</a:t>
            </a:r>
            <a:r>
              <a:rPr lang="zh-CN" altLang="zh-CN" sz="2800" kern="100" dirty="0">
                <a:solidFill>
                  <a:srgbClr val="FF0000"/>
                </a:solidFill>
                <a:latin typeface="Times New Roman" panose="02020603050405020304"/>
                <a:ea typeface="华文细黑"/>
                <a:cs typeface="Times New Roman" panose="02020603050405020304"/>
              </a:rPr>
              <a:t>喧阗</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(11)</a:t>
            </a:r>
            <a:r>
              <a:rPr lang="zh-CN" altLang="zh-CN" sz="2800" kern="100" dirty="0">
                <a:solidFill>
                  <a:srgbClr val="FF0000"/>
                </a:solidFill>
                <a:latin typeface="Times New Roman" panose="02020603050405020304"/>
                <a:ea typeface="华文细黑"/>
                <a:cs typeface="Times New Roman" panose="02020603050405020304"/>
              </a:rPr>
              <a:t>伶俐</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棕</a:t>
            </a:r>
            <a:r>
              <a:rPr lang="zh-CN" altLang="zh-CN" sz="2800" kern="100" dirty="0">
                <a:solidFill>
                  <a:srgbClr val="FF0000"/>
                </a:solidFill>
                <a:latin typeface="Times New Roman" panose="02020603050405020304"/>
                <a:ea typeface="华文细黑"/>
                <a:cs typeface="Times New Roman" panose="02020603050405020304"/>
              </a:rPr>
              <a:t>榈</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11" name="矩形 10"/>
          <p:cNvSpPr/>
          <p:nvPr/>
        </p:nvSpPr>
        <p:spPr>
          <a:xfrm>
            <a:off x="406574" y="1414449"/>
            <a:ext cx="3240360"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茶</a:t>
            </a:r>
            <a:r>
              <a:rPr lang="zh-CN" altLang="zh-CN" sz="2800" kern="100" dirty="0">
                <a:solidFill>
                  <a:srgbClr val="FF0000"/>
                </a:solidFill>
                <a:latin typeface="Times New Roman" panose="02020603050405020304"/>
                <a:ea typeface="华文细黑"/>
                <a:cs typeface="Times New Roman" panose="02020603050405020304"/>
              </a:rPr>
              <a:t>峒</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角</a:t>
            </a:r>
            <a:r>
              <a:rPr lang="zh-CN" altLang="zh-CN" sz="2800" kern="100" dirty="0">
                <a:solidFill>
                  <a:srgbClr val="FF0000"/>
                </a:solidFill>
                <a:latin typeface="Times New Roman" panose="02020603050405020304"/>
                <a:ea typeface="华文细黑"/>
                <a:cs typeface="Times New Roman" panose="02020603050405020304"/>
              </a:rPr>
              <a:t>隅</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solidFill>
                  <a:srgbClr val="FF0000"/>
                </a:solidFill>
                <a:latin typeface="Times New Roman" panose="02020603050405020304"/>
                <a:ea typeface="华文细黑"/>
                <a:cs typeface="Times New Roman" panose="02020603050405020304"/>
              </a:rPr>
              <a:t>啭</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solidFill>
                  <a:srgbClr val="FF0000"/>
                </a:solidFill>
                <a:latin typeface="Times New Roman" panose="02020603050405020304"/>
                <a:ea typeface="华文细黑"/>
                <a:cs typeface="Times New Roman" panose="02020603050405020304"/>
              </a:rPr>
              <a:t>焖</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碧溪</a:t>
            </a:r>
            <a:r>
              <a:rPr lang="zh-CN" altLang="zh-CN" sz="2800" kern="100" dirty="0">
                <a:solidFill>
                  <a:srgbClr val="FF0000"/>
                </a:solidFill>
                <a:latin typeface="Times New Roman" panose="02020603050405020304"/>
                <a:ea typeface="华文细黑"/>
                <a:cs typeface="Times New Roman" panose="02020603050405020304"/>
              </a:rPr>
              <a:t>岨</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(6)</a:t>
            </a:r>
            <a:r>
              <a:rPr lang="zh-CN" altLang="zh-CN" sz="2800" kern="100" dirty="0">
                <a:solidFill>
                  <a:srgbClr val="FF0000"/>
                </a:solidFill>
                <a:latin typeface="Times New Roman" panose="02020603050405020304"/>
                <a:ea typeface="华文细黑"/>
                <a:cs typeface="Times New Roman" panose="02020603050405020304"/>
              </a:rPr>
              <a:t>傩</a:t>
            </a:r>
            <a:r>
              <a:rPr lang="zh-CN" altLang="zh-CN" sz="2800" kern="100" dirty="0">
                <a:latin typeface="Times New Roman" panose="02020603050405020304"/>
                <a:ea typeface="华文细黑"/>
                <a:cs typeface="Times New Roman" panose="02020603050405020304"/>
              </a:rPr>
              <a:t>送</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一</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9" name="矩形 8"/>
          <p:cNvSpPr/>
          <p:nvPr/>
        </p:nvSpPr>
        <p:spPr>
          <a:xfrm>
            <a:off x="1289720" y="2051323"/>
            <a:ext cx="2635721" cy="3970318"/>
          </a:xfrm>
          <a:prstGeom prst="rect">
            <a:avLst/>
          </a:prstGeom>
        </p:spPr>
        <p:txBody>
          <a:bodyPr wrap="square">
            <a:spAutoFit/>
          </a:bodyPr>
          <a:lstStyle/>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dònɡ</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yú</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zhuàn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mèn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jū</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nuó</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10" name="矩形 9"/>
          <p:cNvSpPr/>
          <p:nvPr/>
        </p:nvSpPr>
        <p:spPr>
          <a:xfrm>
            <a:off x="4899645" y="2060848"/>
            <a:ext cx="2635721" cy="3970318"/>
          </a:xfrm>
          <a:prstGeom prst="rect">
            <a:avLst/>
          </a:prstGeom>
        </p:spPr>
        <p:txBody>
          <a:bodyPr wrap="square">
            <a:spAutoFit/>
          </a:bodyPr>
          <a:lstStyle/>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tǔn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zhàn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qiú</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xuān</a:t>
            </a: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tián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línɡ</a:t>
            </a: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lì</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lǘ</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9" grpId="0"/>
      <p:bldP spid="9" grpId="1"/>
      <p:bldP spid="10"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188640"/>
            <a:ext cx="11376000" cy="332398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理解词义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伶俐</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喧阗</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俨然</a:t>
            </a:r>
            <a:r>
              <a:rPr lang="zh-CN" altLang="zh-CN" sz="2800" kern="100" dirty="0" smtClean="0">
                <a:latin typeface="Times New Roman" panose="02020603050405020304"/>
                <a:ea typeface="华文细黑"/>
                <a:cs typeface="Times New Roman" panose="02020603050405020304"/>
              </a:rPr>
              <a:t>：</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(4)</a:t>
            </a:r>
            <a:r>
              <a:rPr lang="zh-CN" altLang="zh-CN" sz="2800" kern="100" dirty="0" smtClean="0">
                <a:latin typeface="Times New Roman" panose="02020603050405020304"/>
                <a:ea typeface="华文细黑"/>
                <a:cs typeface="Times New Roman" panose="02020603050405020304"/>
              </a:rPr>
              <a:t>平淡无奇：</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890167" y="827187"/>
            <a:ext cx="7883211" cy="2595069"/>
          </a:xfrm>
          <a:prstGeom prst="rect">
            <a:avLst/>
          </a:prstGeom>
        </p:spPr>
        <p:txBody>
          <a:bodyPr wrap="square">
            <a:spAutoFit/>
          </a:bodyPr>
          <a:lstStyle/>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聪明；灵活。</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声音大而杂；喧闹。</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形容庄严，</a:t>
            </a:r>
            <a:r>
              <a:rPr lang="en-US" altLang="zh-CN" sz="2800" kern="100" dirty="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形容齐整，</a:t>
            </a:r>
            <a:r>
              <a:rPr lang="en-US" altLang="zh-CN" sz="2800" kern="100" dirty="0">
                <a:solidFill>
                  <a:srgbClr val="3333FF"/>
                </a:solidFill>
                <a:latin typeface="宋体" panose="02010600030101010101" pitchFamily="2" charset="-122"/>
                <a:ea typeface="华文细黑"/>
                <a:cs typeface="Times New Roman" panose="02020603050405020304"/>
              </a:rPr>
              <a:t>③</a:t>
            </a:r>
            <a:r>
              <a:rPr lang="zh-CN" altLang="zh-CN" sz="2800" kern="100" dirty="0">
                <a:solidFill>
                  <a:srgbClr val="3333FF"/>
                </a:solidFill>
                <a:latin typeface="Times New Roman" panose="02020603050405020304"/>
                <a:ea typeface="华文细黑"/>
                <a:cs typeface="Times New Roman" panose="02020603050405020304"/>
              </a:rPr>
              <a:t>形容很像。</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指事</a:t>
            </a:r>
            <a:r>
              <a:rPr lang="zh-CN" altLang="zh-CN" sz="2800" kern="100" dirty="0">
                <a:solidFill>
                  <a:srgbClr val="3333FF"/>
                </a:solidFill>
                <a:latin typeface="Times New Roman" panose="02020603050405020304"/>
                <a:ea typeface="华文细黑"/>
                <a:cs typeface="Times New Roman" panose="02020603050405020304"/>
              </a:rPr>
              <a:t>物或诗文平平常常，没有吸引人的地方。</a:t>
            </a:r>
            <a:endParaRPr lang="zh-CN" altLang="zh-CN" sz="280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8">
                                            <p:txEl>
                                              <p:pRg st="0" end="0"/>
                                            </p:txEl>
                                          </p:spTgt>
                                        </p:tgtEl>
                                      </p:cBhvr>
                                    </p:animEffect>
                                    <p:set>
                                      <p:cBhvr>
                                        <p:cTn id="27" dur="1" fill="hold">
                                          <p:stCondLst>
                                            <p:cond delay="499"/>
                                          </p:stCondLst>
                                        </p:cTn>
                                        <p:tgtEl>
                                          <p:spTgt spid="8">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8">
                                            <p:txEl>
                                              <p:pRg st="1" end="1"/>
                                            </p:txEl>
                                          </p:spTgt>
                                        </p:tgtEl>
                                      </p:cBhvr>
                                    </p:animEffect>
                                    <p:set>
                                      <p:cBhvr>
                                        <p:cTn id="30" dur="1" fill="hold">
                                          <p:stCondLst>
                                            <p:cond delay="499"/>
                                          </p:stCondLst>
                                        </p:cTn>
                                        <p:tgtEl>
                                          <p:spTgt spid="8">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8">
                                            <p:txEl>
                                              <p:pRg st="2" end="2"/>
                                            </p:txEl>
                                          </p:spTgt>
                                        </p:tgtEl>
                                      </p:cBhvr>
                                    </p:animEffect>
                                    <p:set>
                                      <p:cBhvr>
                                        <p:cTn id="33" dur="1" fill="hold">
                                          <p:stCondLst>
                                            <p:cond delay="499"/>
                                          </p:stCondLst>
                                        </p:cTn>
                                        <p:tgtEl>
                                          <p:spTgt spid="8">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8">
                                            <p:txEl>
                                              <p:pRg st="3" end="3"/>
                                            </p:txEl>
                                          </p:spTgt>
                                        </p:tgtEl>
                                      </p:cBhvr>
                                    </p:animEffect>
                                    <p:set>
                                      <p:cBhvr>
                                        <p:cTn id="36" dur="1" fill="hold">
                                          <p:stCondLst>
                                            <p:cond delay="499"/>
                                          </p:stCondLst>
                                        </p:cTn>
                                        <p:tgtEl>
                                          <p:spTgt spid="8">
                                            <p:txEl>
                                              <p:pRg st="3" end="3"/>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二</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908720"/>
            <a:ext cx="11376000" cy="65684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小说中的边城给你的印象是怎样的？</a:t>
            </a:r>
            <a:r>
              <a:rPr lang="zh-CN" altLang="zh-CN" sz="2800" kern="100" dirty="0">
                <a:latin typeface="宋体" panose="02010600030101010101" pitchFamily="2" charset="-122"/>
                <a:ea typeface="Times New Roman" panose="02020603050405020304"/>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334566" y="76673"/>
            <a:ext cx="11521280" cy="6606552"/>
          </a:xfrm>
          <a:prstGeom prst="rect">
            <a:avLst/>
          </a:prstGeom>
        </p:spPr>
        <p:txBody>
          <a:bodyPr wrap="square">
            <a:spAutoFit/>
          </a:bodyPr>
          <a:lstStyle/>
          <a:p>
            <a:pPr algn="just">
              <a:lnSpc>
                <a:spcPct val="137000"/>
              </a:lnSpc>
              <a:spcAft>
                <a:spcPts val="0"/>
              </a:spcAft>
              <a:tabLst>
                <a:tab pos="207073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600" kern="100" dirty="0">
                <a:solidFill>
                  <a:srgbClr val="3333FF"/>
                </a:solidFill>
                <a:latin typeface="Times New Roman" panose="02020603050405020304"/>
                <a:ea typeface="华文细黑"/>
                <a:cs typeface="Times New Roman" panose="02020603050405020304"/>
              </a:rPr>
              <a:t>边城是一个极具地域特色如桃花源一样优美的地方。</a:t>
            </a:r>
            <a:endParaRPr lang="zh-CN" altLang="zh-CN" sz="26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600" kern="100" dirty="0">
                <a:solidFill>
                  <a:srgbClr val="3333FF"/>
                </a:solidFill>
                <a:latin typeface="Times New Roman" panose="02020603050405020304"/>
                <a:ea typeface="华文细黑"/>
                <a:cs typeface="Courier New" panose="02070309020205020404"/>
              </a:rPr>
              <a:t>(1)</a:t>
            </a:r>
            <a:r>
              <a:rPr lang="zh-CN" altLang="zh-CN" sz="2600" kern="100" dirty="0">
                <a:solidFill>
                  <a:srgbClr val="3333FF"/>
                </a:solidFill>
                <a:latin typeface="Times New Roman" panose="02020603050405020304"/>
                <a:ea typeface="华文细黑"/>
                <a:cs typeface="Times New Roman" panose="02020603050405020304"/>
              </a:rPr>
              <a:t>环境美：地理位置处在边缘，客观上与世隔绝。</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两省接壤处，十余年来主持地方军事的，知道注重在安辑保守，处置还得法，并无特别变故发生。水陆商务既不至于受战争停顿，也不至于为土匪影响，一切莫不极有秩序，人民也莫不安分乐生。这些人，除了家中死了牛，翻了船，或发生别的死亡大变，为一种不幸所绊倒，觉得十分伤心外，中国其他地方正在如何不幸挣扎中的情形，似乎就还不曾为这边城人民所感到。</a:t>
            </a:r>
            <a:r>
              <a:rPr lang="en-US" altLang="zh-CN" sz="2600" kern="100" dirty="0">
                <a:solidFill>
                  <a:srgbClr val="3333FF"/>
                </a:solidFill>
                <a:latin typeface="宋体" panose="02010600030101010101" pitchFamily="2" charset="-122"/>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600" kern="100" dirty="0">
                <a:solidFill>
                  <a:srgbClr val="3333FF"/>
                </a:solidFill>
                <a:latin typeface="Times New Roman" panose="02020603050405020304"/>
                <a:ea typeface="华文细黑"/>
                <a:cs typeface="Courier New" panose="02070309020205020404"/>
              </a:rPr>
              <a:t>(2)</a:t>
            </a:r>
            <a:r>
              <a:rPr lang="zh-CN" altLang="zh-CN" sz="2600" kern="100" dirty="0">
                <a:solidFill>
                  <a:srgbClr val="3333FF"/>
                </a:solidFill>
                <a:latin typeface="Times New Roman" panose="02020603050405020304"/>
                <a:ea typeface="华文细黑"/>
                <a:cs typeface="Times New Roman" panose="02020603050405020304"/>
              </a:rPr>
              <a:t>地理的偏远带来民风的单纯。风俗美：保留着许多传统的生活习惯与方式。端午穿新衣，画王字，吃肉鱼，划龙舟，捉鸭子等。</a:t>
            </a:r>
            <a:endParaRPr lang="zh-CN" altLang="zh-CN" sz="26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600" kern="100" dirty="0">
                <a:solidFill>
                  <a:srgbClr val="3333FF"/>
                </a:solidFill>
                <a:latin typeface="Times New Roman" panose="02020603050405020304"/>
                <a:ea typeface="华文细黑"/>
                <a:cs typeface="Courier New" panose="02070309020205020404"/>
              </a:rPr>
              <a:t>(3)</a:t>
            </a:r>
            <a:r>
              <a:rPr lang="zh-CN" altLang="zh-CN" sz="2600" kern="100" dirty="0">
                <a:solidFill>
                  <a:srgbClr val="3333FF"/>
                </a:solidFill>
                <a:latin typeface="Times New Roman" panose="02020603050405020304"/>
                <a:ea typeface="华文细黑"/>
                <a:cs typeface="Times New Roman" panose="02020603050405020304"/>
              </a:rPr>
              <a:t>这就像是陶渊明笔下的桃花源，</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土地平旷，屋舍俨然，有良田美池桑竹之属。阡陌交通，鸡犬相闻。其中往来种作，男女衣着，悉如外人。黄发垂髫，并怡然自乐</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a:t>
            </a:r>
            <a:endParaRPr lang="zh-CN" altLang="zh-CN" sz="26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blinds(horizontal)">
                                      <p:cBhvr>
                                        <p:cTn id="19" dur="75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120815"/>
            <a:ext cx="11376000" cy="5180393"/>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文中节选部分开头写端午节热闹的龙舟比赛、捉鸭游戏和人们争相观看的场面，对故事情节的展开有什么作用？</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端午节的龙舟比赛和捉鸭游戏，印证了这里的民风淳朴，而正是在这热闹的游戏中，作者让小说的主要人物翠翠、老船夫、顺顺、天保、傩送等人相继出场，并在端午节的活动中展现人物的性格特点与情感爱好，为下文展开故事、塑造人物做好了铺垫。此外，端午节的热闹又极具地域色彩，给人展示了一种美不胜收的风土人情，这也是《边城》的一大特色。</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127830"/>
            <a:ext cx="11376000" cy="453483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翠翠与傩送初次见面是不是就互生情愫呢？从他们的初次见面可以看出两个人怎样的特点？</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翠翠对傩送的初次印象并不好，误以为傩送是个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轻薄男子</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，所以骂他</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悖时砍脑壳的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；在她知道是傩送派人送她回家时，她</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心里又吃惊又害羞</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。傩送根本不认识翠翠，但他还是邀请翠翠到他家里去，挨了翠翠的骂，他没有介意，仍派人把翠翠送回去。</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翠翠：单纯、可爱而羞涩。傩送：心地宽厚，热情开朗。</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2" end="2"/>
                                            </p:txEl>
                                          </p:spTgt>
                                        </p:tgtEl>
                                      </p:cBhvr>
                                    </p:animEffect>
                                    <p:set>
                                      <p:cBhvr>
                                        <p:cTn id="20"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4813</Words>
  <Application>WPS 演示</Application>
  <PresentationFormat>自定义</PresentationFormat>
  <Paragraphs>169</Paragraphs>
  <Slides>23</Slides>
  <Notes>4</Notes>
  <HiddenSlides>2</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Arial</vt:lpstr>
      <vt:lpstr>宋体</vt:lpstr>
      <vt:lpstr>Wingdings</vt:lpstr>
      <vt:lpstr>微软雅黑</vt:lpstr>
      <vt:lpstr>Times New Roman</vt:lpstr>
      <vt:lpstr>Times New Roman</vt:lpstr>
      <vt:lpstr>华文细黑</vt:lpstr>
      <vt:lpstr>Courier New</vt:lpstr>
      <vt:lpstr>华文细黑</vt:lpstr>
      <vt:lpstr>黑体</vt:lpstr>
      <vt:lpstr>Arial Unicode MS</vt:lpstr>
      <vt:lpstr>Calibri</vt:lpstr>
      <vt:lpstr>Broadway</vt:lpstr>
      <vt:lpstr>DFPYeaSong-B5</vt:lpstr>
      <vt:lpstr>IPAPANNEW</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209</cp:revision>
  <dcterms:created xsi:type="dcterms:W3CDTF">2016-03-28T08:27:00Z</dcterms:created>
  <dcterms:modified xsi:type="dcterms:W3CDTF">2018-02-13T14:56:00Z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