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Default Extension="docx" ContentType="application/vnd.openxmlformats-officedocument.wordprocessingml.document"/>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8" r:id="rId1"/>
  </p:sldMasterIdLst>
  <p:notesMasterIdLst>
    <p:notesMasterId r:id="rId104"/>
  </p:notesMasterIdLst>
  <p:sldIdLst>
    <p:sldId id="560" r:id="rId2"/>
    <p:sldId id="561" r:id="rId3"/>
    <p:sldId id="562" r:id="rId4"/>
    <p:sldId id="563" r:id="rId5"/>
    <p:sldId id="564" r:id="rId6"/>
    <p:sldId id="565" r:id="rId7"/>
    <p:sldId id="566" r:id="rId8"/>
    <p:sldId id="567" r:id="rId9"/>
    <p:sldId id="568" r:id="rId10"/>
    <p:sldId id="569" r:id="rId11"/>
    <p:sldId id="570" r:id="rId12"/>
    <p:sldId id="571" r:id="rId13"/>
    <p:sldId id="572" r:id="rId14"/>
    <p:sldId id="573" r:id="rId15"/>
    <p:sldId id="574" r:id="rId16"/>
    <p:sldId id="575" r:id="rId17"/>
    <p:sldId id="576" r:id="rId18"/>
    <p:sldId id="577" r:id="rId19"/>
    <p:sldId id="578" r:id="rId20"/>
    <p:sldId id="579" r:id="rId21"/>
    <p:sldId id="580" r:id="rId22"/>
    <p:sldId id="581" r:id="rId23"/>
    <p:sldId id="582" r:id="rId24"/>
    <p:sldId id="583" r:id="rId25"/>
    <p:sldId id="584" r:id="rId26"/>
    <p:sldId id="585" r:id="rId27"/>
    <p:sldId id="586" r:id="rId28"/>
    <p:sldId id="587" r:id="rId29"/>
    <p:sldId id="588" r:id="rId30"/>
    <p:sldId id="589" r:id="rId31"/>
    <p:sldId id="590" r:id="rId32"/>
    <p:sldId id="591" r:id="rId33"/>
    <p:sldId id="592" r:id="rId34"/>
    <p:sldId id="593" r:id="rId35"/>
    <p:sldId id="594" r:id="rId36"/>
    <p:sldId id="595" r:id="rId37"/>
    <p:sldId id="596" r:id="rId38"/>
    <p:sldId id="597" r:id="rId39"/>
    <p:sldId id="598" r:id="rId40"/>
    <p:sldId id="599" r:id="rId41"/>
    <p:sldId id="600" r:id="rId42"/>
    <p:sldId id="601" r:id="rId43"/>
    <p:sldId id="602" r:id="rId44"/>
    <p:sldId id="603" r:id="rId45"/>
    <p:sldId id="604" r:id="rId46"/>
    <p:sldId id="605" r:id="rId47"/>
    <p:sldId id="606" r:id="rId48"/>
    <p:sldId id="607" r:id="rId49"/>
    <p:sldId id="608" r:id="rId50"/>
    <p:sldId id="609" r:id="rId51"/>
    <p:sldId id="610" r:id="rId52"/>
    <p:sldId id="611" r:id="rId53"/>
    <p:sldId id="612" r:id="rId54"/>
    <p:sldId id="613" r:id="rId55"/>
    <p:sldId id="614" r:id="rId56"/>
    <p:sldId id="615" r:id="rId57"/>
    <p:sldId id="616" r:id="rId58"/>
    <p:sldId id="617" r:id="rId59"/>
    <p:sldId id="618" r:id="rId60"/>
    <p:sldId id="619" r:id="rId61"/>
    <p:sldId id="620" r:id="rId62"/>
    <p:sldId id="621" r:id="rId63"/>
    <p:sldId id="622" r:id="rId64"/>
    <p:sldId id="623" r:id="rId65"/>
    <p:sldId id="624" r:id="rId66"/>
    <p:sldId id="625" r:id="rId67"/>
    <p:sldId id="626" r:id="rId68"/>
    <p:sldId id="627" r:id="rId69"/>
    <p:sldId id="628" r:id="rId70"/>
    <p:sldId id="629" r:id="rId71"/>
    <p:sldId id="630" r:id="rId72"/>
    <p:sldId id="631" r:id="rId73"/>
    <p:sldId id="632" r:id="rId74"/>
    <p:sldId id="633" r:id="rId75"/>
    <p:sldId id="634" r:id="rId76"/>
    <p:sldId id="635" r:id="rId77"/>
    <p:sldId id="636" r:id="rId78"/>
    <p:sldId id="637" r:id="rId79"/>
    <p:sldId id="638" r:id="rId80"/>
    <p:sldId id="639" r:id="rId81"/>
    <p:sldId id="640" r:id="rId82"/>
    <p:sldId id="641" r:id="rId83"/>
    <p:sldId id="642" r:id="rId84"/>
    <p:sldId id="643" r:id="rId85"/>
    <p:sldId id="644" r:id="rId86"/>
    <p:sldId id="645" r:id="rId87"/>
    <p:sldId id="646" r:id="rId88"/>
    <p:sldId id="647" r:id="rId89"/>
    <p:sldId id="648" r:id="rId90"/>
    <p:sldId id="649" r:id="rId91"/>
    <p:sldId id="650" r:id="rId92"/>
    <p:sldId id="651" r:id="rId93"/>
    <p:sldId id="652" r:id="rId94"/>
    <p:sldId id="653" r:id="rId95"/>
    <p:sldId id="654" r:id="rId96"/>
    <p:sldId id="655" r:id="rId97"/>
    <p:sldId id="656" r:id="rId98"/>
    <p:sldId id="657" r:id="rId99"/>
    <p:sldId id="658" r:id="rId100"/>
    <p:sldId id="659" r:id="rId101"/>
    <p:sldId id="660" r:id="rId102"/>
    <p:sldId id="661" r:id="rId10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5E22"/>
    <a:srgbClr val="E20000"/>
    <a:srgbClr val="FFE389"/>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777" autoAdjust="0"/>
    <p:restoredTop sz="95550" autoAdjust="0"/>
  </p:normalViewPr>
  <p:slideViewPr>
    <p:cSldViewPr>
      <p:cViewPr varScale="1">
        <p:scale>
          <a:sx n="90" d="100"/>
          <a:sy n="90" d="100"/>
        </p:scale>
        <p:origin x="-996" y="-108"/>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heme" Target="theme/theme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2019-3-15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11599308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39753889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22605465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24460633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15445136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33</a:t>
            </a:fld>
            <a:endParaRPr lang="zh-CN" altLang="en-US"/>
          </a:p>
        </p:txBody>
      </p:sp>
    </p:spTree>
    <p:extLst>
      <p:ext uri="{BB962C8B-B14F-4D97-AF65-F5344CB8AC3E}">
        <p14:creationId xmlns:p14="http://schemas.microsoft.com/office/powerpoint/2010/main" xmlns="" val="6357769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34</a:t>
            </a:fld>
            <a:endParaRPr lang="zh-CN" altLang="en-US"/>
          </a:p>
        </p:txBody>
      </p:sp>
    </p:spTree>
    <p:extLst>
      <p:ext uri="{BB962C8B-B14F-4D97-AF65-F5344CB8AC3E}">
        <p14:creationId xmlns:p14="http://schemas.microsoft.com/office/powerpoint/2010/main" xmlns="" val="24248949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35</a:t>
            </a:fld>
            <a:endParaRPr lang="zh-CN" altLang="en-US"/>
          </a:p>
        </p:txBody>
      </p:sp>
    </p:spTree>
    <p:extLst>
      <p:ext uri="{BB962C8B-B14F-4D97-AF65-F5344CB8AC3E}">
        <p14:creationId xmlns:p14="http://schemas.microsoft.com/office/powerpoint/2010/main" xmlns="" val="41333552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36</a:t>
            </a:fld>
            <a:endParaRPr lang="zh-CN" altLang="en-US"/>
          </a:p>
        </p:txBody>
      </p:sp>
    </p:spTree>
    <p:extLst>
      <p:ext uri="{BB962C8B-B14F-4D97-AF65-F5344CB8AC3E}">
        <p14:creationId xmlns:p14="http://schemas.microsoft.com/office/powerpoint/2010/main" xmlns="" val="25365317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37</a:t>
            </a:fld>
            <a:endParaRPr lang="zh-CN" altLang="en-US"/>
          </a:p>
        </p:txBody>
      </p:sp>
    </p:spTree>
    <p:extLst>
      <p:ext uri="{BB962C8B-B14F-4D97-AF65-F5344CB8AC3E}">
        <p14:creationId xmlns:p14="http://schemas.microsoft.com/office/powerpoint/2010/main" xmlns="" val="2606940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19307521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38</a:t>
            </a:fld>
            <a:endParaRPr lang="zh-CN" altLang="en-US"/>
          </a:p>
        </p:txBody>
      </p:sp>
    </p:spTree>
    <p:extLst>
      <p:ext uri="{BB962C8B-B14F-4D97-AF65-F5344CB8AC3E}">
        <p14:creationId xmlns:p14="http://schemas.microsoft.com/office/powerpoint/2010/main" xmlns="" val="17826650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39</a:t>
            </a:fld>
            <a:endParaRPr lang="zh-CN" altLang="en-US"/>
          </a:p>
        </p:txBody>
      </p:sp>
    </p:spTree>
    <p:extLst>
      <p:ext uri="{BB962C8B-B14F-4D97-AF65-F5344CB8AC3E}">
        <p14:creationId xmlns:p14="http://schemas.microsoft.com/office/powerpoint/2010/main" xmlns="" val="4431992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40</a:t>
            </a:fld>
            <a:endParaRPr lang="zh-CN" altLang="en-US"/>
          </a:p>
        </p:txBody>
      </p:sp>
    </p:spTree>
    <p:extLst>
      <p:ext uri="{BB962C8B-B14F-4D97-AF65-F5344CB8AC3E}">
        <p14:creationId xmlns:p14="http://schemas.microsoft.com/office/powerpoint/2010/main" xmlns="" val="5470126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41</a:t>
            </a:fld>
            <a:endParaRPr lang="zh-CN" altLang="en-US"/>
          </a:p>
        </p:txBody>
      </p:sp>
    </p:spTree>
    <p:extLst>
      <p:ext uri="{BB962C8B-B14F-4D97-AF65-F5344CB8AC3E}">
        <p14:creationId xmlns:p14="http://schemas.microsoft.com/office/powerpoint/2010/main" xmlns="" val="14053366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42</a:t>
            </a:fld>
            <a:endParaRPr lang="zh-CN" altLang="en-US"/>
          </a:p>
        </p:txBody>
      </p:sp>
    </p:spTree>
    <p:extLst>
      <p:ext uri="{BB962C8B-B14F-4D97-AF65-F5344CB8AC3E}">
        <p14:creationId xmlns:p14="http://schemas.microsoft.com/office/powerpoint/2010/main" xmlns="" val="35347998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43</a:t>
            </a:fld>
            <a:endParaRPr lang="zh-CN" altLang="en-US"/>
          </a:p>
        </p:txBody>
      </p:sp>
    </p:spTree>
    <p:extLst>
      <p:ext uri="{BB962C8B-B14F-4D97-AF65-F5344CB8AC3E}">
        <p14:creationId xmlns:p14="http://schemas.microsoft.com/office/powerpoint/2010/main" xmlns="" val="40538452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44</a:t>
            </a:fld>
            <a:endParaRPr lang="zh-CN" altLang="en-US"/>
          </a:p>
        </p:txBody>
      </p:sp>
    </p:spTree>
    <p:extLst>
      <p:ext uri="{BB962C8B-B14F-4D97-AF65-F5344CB8AC3E}">
        <p14:creationId xmlns:p14="http://schemas.microsoft.com/office/powerpoint/2010/main" xmlns="" val="4315750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45</a:t>
            </a:fld>
            <a:endParaRPr lang="zh-CN" altLang="en-US"/>
          </a:p>
        </p:txBody>
      </p:sp>
    </p:spTree>
    <p:extLst>
      <p:ext uri="{BB962C8B-B14F-4D97-AF65-F5344CB8AC3E}">
        <p14:creationId xmlns:p14="http://schemas.microsoft.com/office/powerpoint/2010/main" xmlns="" val="40464399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46</a:t>
            </a:fld>
            <a:endParaRPr lang="zh-CN" altLang="en-US"/>
          </a:p>
        </p:txBody>
      </p:sp>
    </p:spTree>
    <p:extLst>
      <p:ext uri="{BB962C8B-B14F-4D97-AF65-F5344CB8AC3E}">
        <p14:creationId xmlns:p14="http://schemas.microsoft.com/office/powerpoint/2010/main" xmlns="" val="22022242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47</a:t>
            </a:fld>
            <a:endParaRPr lang="zh-CN" altLang="en-US"/>
          </a:p>
        </p:txBody>
      </p:sp>
    </p:spTree>
    <p:extLst>
      <p:ext uri="{BB962C8B-B14F-4D97-AF65-F5344CB8AC3E}">
        <p14:creationId xmlns:p14="http://schemas.microsoft.com/office/powerpoint/2010/main" xmlns="" val="10237934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16412741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48</a:t>
            </a:fld>
            <a:endParaRPr lang="zh-CN" altLang="en-US"/>
          </a:p>
        </p:txBody>
      </p:sp>
    </p:spTree>
    <p:extLst>
      <p:ext uri="{BB962C8B-B14F-4D97-AF65-F5344CB8AC3E}">
        <p14:creationId xmlns:p14="http://schemas.microsoft.com/office/powerpoint/2010/main" xmlns="" val="40767646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49</a:t>
            </a:fld>
            <a:endParaRPr lang="zh-CN" altLang="en-US"/>
          </a:p>
        </p:txBody>
      </p:sp>
    </p:spTree>
    <p:extLst>
      <p:ext uri="{BB962C8B-B14F-4D97-AF65-F5344CB8AC3E}">
        <p14:creationId xmlns:p14="http://schemas.microsoft.com/office/powerpoint/2010/main" xmlns="" val="24769088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50</a:t>
            </a:fld>
            <a:endParaRPr lang="zh-CN" altLang="en-US"/>
          </a:p>
        </p:txBody>
      </p:sp>
    </p:spTree>
    <p:extLst>
      <p:ext uri="{BB962C8B-B14F-4D97-AF65-F5344CB8AC3E}">
        <p14:creationId xmlns:p14="http://schemas.microsoft.com/office/powerpoint/2010/main" xmlns="" val="28615263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51</a:t>
            </a:fld>
            <a:endParaRPr lang="zh-CN" altLang="en-US"/>
          </a:p>
        </p:txBody>
      </p:sp>
    </p:spTree>
    <p:extLst>
      <p:ext uri="{BB962C8B-B14F-4D97-AF65-F5344CB8AC3E}">
        <p14:creationId xmlns:p14="http://schemas.microsoft.com/office/powerpoint/2010/main" xmlns="" val="4670467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52</a:t>
            </a:fld>
            <a:endParaRPr lang="zh-CN" altLang="en-US"/>
          </a:p>
        </p:txBody>
      </p:sp>
    </p:spTree>
    <p:extLst>
      <p:ext uri="{BB962C8B-B14F-4D97-AF65-F5344CB8AC3E}">
        <p14:creationId xmlns:p14="http://schemas.microsoft.com/office/powerpoint/2010/main" xmlns="" val="31310577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53</a:t>
            </a:fld>
            <a:endParaRPr lang="zh-CN" altLang="en-US"/>
          </a:p>
        </p:txBody>
      </p:sp>
    </p:spTree>
    <p:extLst>
      <p:ext uri="{BB962C8B-B14F-4D97-AF65-F5344CB8AC3E}">
        <p14:creationId xmlns:p14="http://schemas.microsoft.com/office/powerpoint/2010/main" xmlns="" val="4704548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54</a:t>
            </a:fld>
            <a:endParaRPr lang="zh-CN" altLang="en-US"/>
          </a:p>
        </p:txBody>
      </p:sp>
    </p:spTree>
    <p:extLst>
      <p:ext uri="{BB962C8B-B14F-4D97-AF65-F5344CB8AC3E}">
        <p14:creationId xmlns:p14="http://schemas.microsoft.com/office/powerpoint/2010/main" xmlns="" val="16183239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55</a:t>
            </a:fld>
            <a:endParaRPr lang="zh-CN" altLang="en-US"/>
          </a:p>
        </p:txBody>
      </p:sp>
    </p:spTree>
    <p:extLst>
      <p:ext uri="{BB962C8B-B14F-4D97-AF65-F5344CB8AC3E}">
        <p14:creationId xmlns:p14="http://schemas.microsoft.com/office/powerpoint/2010/main" xmlns="" val="1200018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56</a:t>
            </a:fld>
            <a:endParaRPr lang="zh-CN" altLang="en-US"/>
          </a:p>
        </p:txBody>
      </p:sp>
    </p:spTree>
    <p:extLst>
      <p:ext uri="{BB962C8B-B14F-4D97-AF65-F5344CB8AC3E}">
        <p14:creationId xmlns:p14="http://schemas.microsoft.com/office/powerpoint/2010/main" xmlns="" val="10913728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14689547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23211790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2981513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11063593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15289137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16879865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031641" y="538157"/>
            <a:ext cx="144555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核心考点分层突破</a:t>
            </a:r>
            <a:endParaRPr lang="zh-CN" altLang="en-US" sz="1100" dirty="0">
              <a:solidFill>
                <a:srgbClr val="C00000"/>
              </a:solidFill>
              <a:latin typeface="微软雅黑" panose="020B0503020204020204" pitchFamily="34" charset="-122"/>
              <a:ea typeface="微软雅黑" panose="020B0503020204020204" pitchFamily="34" charset="-122"/>
            </a:endParaRPr>
          </a:p>
        </p:txBody>
      </p:sp>
      <p:cxnSp>
        <p:nvCxnSpPr>
          <p:cNvPr id="8" name="直接连接符 7"/>
          <p:cNvCxnSpPr/>
          <p:nvPr userDrawn="1"/>
        </p:nvCxnSpPr>
        <p:spPr>
          <a:xfrm>
            <a:off x="4235822" y="864432"/>
            <a:ext cx="104372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0661439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5524809"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体系构建</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随堂演练</a:t>
            </a:r>
          </a:p>
        </p:txBody>
      </p:sp>
      <p:cxnSp>
        <p:nvCxnSpPr>
          <p:cNvPr id="8" name="直接连接符 7"/>
          <p:cNvCxnSpPr/>
          <p:nvPr userDrawn="1"/>
        </p:nvCxnSpPr>
        <p:spPr>
          <a:xfrm>
            <a:off x="5738301"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B0C4986D-6BE9-4264-908F-02DB36FD8D6C}" type="datetime1">
              <a:rPr lang="en-US" smtClean="0"/>
              <a:pPr/>
              <a:t>3/15/2019</a:t>
            </a:fld>
            <a:endParaRPr lang="en-US" dirty="0"/>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r>
              <a:rPr lang="en-US" smtClean="0"/>
              <a:t>Footer Text</a:t>
            </a:r>
            <a:endParaRPr lang="en-US" dirty="0"/>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A9B540C-44DA-4F69-89C9-7C84606640D3}" type="slidenum">
              <a:rPr lang="en-US" smtClean="0"/>
              <a:pPr/>
              <a:t>‹#›</a:t>
            </a:fld>
            <a:endParaRPr lang="en-US" dirty="0"/>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80" r:id="rId1"/>
    <p:sldLayoutId id="2147483682" r:id="rId2"/>
    <p:sldLayoutId id="2147483683" r:id="rId3"/>
    <p:sldLayoutId id="2147483661" r:id="rId4"/>
    <p:sldLayoutId id="2147483664" r:id="rId5"/>
    <p:sldLayoutId id="2147483665" r:id="rId6"/>
    <p:sldLayoutId id="2147483666" r:id="rId7"/>
    <p:sldLayoutId id="2147483667" r:id="rId8"/>
    <p:sldLayoutId id="2147483654" r:id="rId9"/>
    <p:sldLayoutId id="2147483656" r:id="rId10"/>
    <p:sldLayoutId id="2147483657" r:id="rId11"/>
    <p:sldLayoutId id="2147483658" r:id="rId12"/>
    <p:sldLayoutId id="2147483659" r:id="rId13"/>
  </p:sldLayoutIdLst>
  <p:hf hdr="0" ftr="0" dt="0"/>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slide" Target="slide70.xml"/><Relationship Id="rId11" Type="http://schemas.openxmlformats.org/officeDocument/2006/relationships/package" Target="../embeddings/Microsoft_Office_Word___8.docx"/><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101.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62.xml"/><Relationship Id="rId7" Type="http://schemas.openxmlformats.org/officeDocument/2006/relationships/slide" Target="slide78.xml"/><Relationship Id="rId2" Type="http://schemas.openxmlformats.org/officeDocument/2006/relationships/slide" Target="slide57.xml"/><Relationship Id="rId1" Type="http://schemas.openxmlformats.org/officeDocument/2006/relationships/slideLayout" Target="../slideLayouts/slideLayout5.xml"/><Relationship Id="rId6" Type="http://schemas.openxmlformats.org/officeDocument/2006/relationships/slide" Target="slide74.xml"/><Relationship Id="rId5" Type="http://schemas.openxmlformats.org/officeDocument/2006/relationships/slide" Target="slide70.xml"/><Relationship Id="rId4" Type="http://schemas.openxmlformats.org/officeDocument/2006/relationships/slide" Target="slide66.xml"/><Relationship Id="rId9" Type="http://schemas.openxmlformats.org/officeDocument/2006/relationships/slide" Target="slide86.xml"/></Relationships>
</file>

<file path=ppt/slides/_rels/slide102.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62.xml"/><Relationship Id="rId7" Type="http://schemas.openxmlformats.org/officeDocument/2006/relationships/slide" Target="slide78.xml"/><Relationship Id="rId2" Type="http://schemas.openxmlformats.org/officeDocument/2006/relationships/slide" Target="slide57.xml"/><Relationship Id="rId1" Type="http://schemas.openxmlformats.org/officeDocument/2006/relationships/slideLayout" Target="../slideLayouts/slideLayout5.xml"/><Relationship Id="rId6" Type="http://schemas.openxmlformats.org/officeDocument/2006/relationships/slide" Target="slide74.xml"/><Relationship Id="rId5" Type="http://schemas.openxmlformats.org/officeDocument/2006/relationships/slide" Target="slide70.xml"/><Relationship Id="rId4" Type="http://schemas.openxmlformats.org/officeDocument/2006/relationships/slide" Target="slide66.xml"/><Relationship Id="rId9" Type="http://schemas.openxmlformats.org/officeDocument/2006/relationships/slide" Target="slide8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21.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22.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23.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24.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25.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26.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27.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28.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29.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31.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32.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33.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34.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35.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36.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37.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38.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39.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41.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42.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43.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44.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45.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46.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47.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29.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48.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49.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51.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52.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53.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35.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54.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55.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56.xml.rels><?xml version="1.0" encoding="UTF-8" standalone="yes"?>
<Relationships xmlns="http://schemas.openxmlformats.org/package/2006/relationships"><Relationship Id="rId8" Type="http://schemas.openxmlformats.org/officeDocument/2006/relationships/slide" Target="slide40.xml"/><Relationship Id="rId3" Type="http://schemas.openxmlformats.org/officeDocument/2006/relationships/slide" Target="slide19.xml"/><Relationship Id="rId7" Type="http://schemas.openxmlformats.org/officeDocument/2006/relationships/slide" Target="slide36.xml"/><Relationship Id="rId2" Type="http://schemas.openxmlformats.org/officeDocument/2006/relationships/notesSlide" Target="../notesSlides/notesSlide38.xml"/><Relationship Id="rId1" Type="http://schemas.openxmlformats.org/officeDocument/2006/relationships/slideLayout" Target="../slideLayouts/slideLayout3.xml"/><Relationship Id="rId6" Type="http://schemas.openxmlformats.org/officeDocument/2006/relationships/slide" Target="slide32.xml"/><Relationship Id="rId5" Type="http://schemas.openxmlformats.org/officeDocument/2006/relationships/slide" Target="slide28.xml"/><Relationship Id="rId10" Type="http://schemas.openxmlformats.org/officeDocument/2006/relationships/slide" Target="slide45.xml"/><Relationship Id="rId4" Type="http://schemas.openxmlformats.org/officeDocument/2006/relationships/slide" Target="slide24.xml"/><Relationship Id="rId9" Type="http://schemas.openxmlformats.org/officeDocument/2006/relationships/slide" Target="slide42.xml"/></Relationships>
</file>

<file path=ppt/slides/_rels/slide57.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62.xml"/><Relationship Id="rId7" Type="http://schemas.openxmlformats.org/officeDocument/2006/relationships/slide" Target="slide78.xml"/><Relationship Id="rId2" Type="http://schemas.openxmlformats.org/officeDocument/2006/relationships/slide" Target="slide57.xml"/><Relationship Id="rId1" Type="http://schemas.openxmlformats.org/officeDocument/2006/relationships/slideLayout" Target="../slideLayouts/slideLayout5.xml"/><Relationship Id="rId6" Type="http://schemas.openxmlformats.org/officeDocument/2006/relationships/slide" Target="slide74.xml"/><Relationship Id="rId5" Type="http://schemas.openxmlformats.org/officeDocument/2006/relationships/slide" Target="slide70.xml"/><Relationship Id="rId4" Type="http://schemas.openxmlformats.org/officeDocument/2006/relationships/slide" Target="slide66.xml"/><Relationship Id="rId9" Type="http://schemas.openxmlformats.org/officeDocument/2006/relationships/slide" Target="slide86.xml"/></Relationships>
</file>

<file path=ppt/slides/_rels/slide58.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62.xml"/><Relationship Id="rId7" Type="http://schemas.openxmlformats.org/officeDocument/2006/relationships/slide" Target="slide78.xml"/><Relationship Id="rId2" Type="http://schemas.openxmlformats.org/officeDocument/2006/relationships/slide" Target="slide57.xml"/><Relationship Id="rId1" Type="http://schemas.openxmlformats.org/officeDocument/2006/relationships/slideLayout" Target="../slideLayouts/slideLayout5.xml"/><Relationship Id="rId6" Type="http://schemas.openxmlformats.org/officeDocument/2006/relationships/slide" Target="slide74.xml"/><Relationship Id="rId5" Type="http://schemas.openxmlformats.org/officeDocument/2006/relationships/slide" Target="slide70.xml"/><Relationship Id="rId4" Type="http://schemas.openxmlformats.org/officeDocument/2006/relationships/slide" Target="slide66.xml"/><Relationship Id="rId9" Type="http://schemas.openxmlformats.org/officeDocument/2006/relationships/slide" Target="slide86.xml"/></Relationships>
</file>

<file path=ppt/slides/_rels/slide59.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61.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62.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62.xml"/><Relationship Id="rId7" Type="http://schemas.openxmlformats.org/officeDocument/2006/relationships/slide" Target="slide78.xml"/><Relationship Id="rId2" Type="http://schemas.openxmlformats.org/officeDocument/2006/relationships/slide" Target="slide57.xml"/><Relationship Id="rId1" Type="http://schemas.openxmlformats.org/officeDocument/2006/relationships/slideLayout" Target="../slideLayouts/slideLayout5.xml"/><Relationship Id="rId6" Type="http://schemas.openxmlformats.org/officeDocument/2006/relationships/slide" Target="slide74.xml"/><Relationship Id="rId5" Type="http://schemas.openxmlformats.org/officeDocument/2006/relationships/slide" Target="slide70.xml"/><Relationship Id="rId4" Type="http://schemas.openxmlformats.org/officeDocument/2006/relationships/slide" Target="slide66.xml"/><Relationship Id="rId9" Type="http://schemas.openxmlformats.org/officeDocument/2006/relationships/slide" Target="slide86.xml"/></Relationships>
</file>

<file path=ppt/slides/_rels/slide63.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64.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65.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66.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62.xml"/><Relationship Id="rId7" Type="http://schemas.openxmlformats.org/officeDocument/2006/relationships/slide" Target="slide78.xml"/><Relationship Id="rId2" Type="http://schemas.openxmlformats.org/officeDocument/2006/relationships/slide" Target="slide57.xml"/><Relationship Id="rId1" Type="http://schemas.openxmlformats.org/officeDocument/2006/relationships/slideLayout" Target="../slideLayouts/slideLayout5.xml"/><Relationship Id="rId6" Type="http://schemas.openxmlformats.org/officeDocument/2006/relationships/slide" Target="slide74.xml"/><Relationship Id="rId5" Type="http://schemas.openxmlformats.org/officeDocument/2006/relationships/slide" Target="slide70.xml"/><Relationship Id="rId4" Type="http://schemas.openxmlformats.org/officeDocument/2006/relationships/slide" Target="slide66.xml"/><Relationship Id="rId9" Type="http://schemas.openxmlformats.org/officeDocument/2006/relationships/slide" Target="slide86.xml"/></Relationships>
</file>

<file path=ppt/slides/_rels/slide67.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68.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69.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62.xml"/><Relationship Id="rId7" Type="http://schemas.openxmlformats.org/officeDocument/2006/relationships/slide" Target="slide78.xml"/><Relationship Id="rId2" Type="http://schemas.openxmlformats.org/officeDocument/2006/relationships/slide" Target="slide57.xml"/><Relationship Id="rId1" Type="http://schemas.openxmlformats.org/officeDocument/2006/relationships/slideLayout" Target="../slideLayouts/slideLayout5.xml"/><Relationship Id="rId6" Type="http://schemas.openxmlformats.org/officeDocument/2006/relationships/slide" Target="slide74.xml"/><Relationship Id="rId5" Type="http://schemas.openxmlformats.org/officeDocument/2006/relationships/slide" Target="slide70.xml"/><Relationship Id="rId4" Type="http://schemas.openxmlformats.org/officeDocument/2006/relationships/slide" Target="slide66.xml"/><Relationship Id="rId9" Type="http://schemas.openxmlformats.org/officeDocument/2006/relationships/slide" Target="slide86.xml"/></Relationships>
</file>

<file path=ppt/slides/_rels/slide71.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72.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73.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74.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62.xml"/><Relationship Id="rId7" Type="http://schemas.openxmlformats.org/officeDocument/2006/relationships/slide" Target="slide78.xml"/><Relationship Id="rId2" Type="http://schemas.openxmlformats.org/officeDocument/2006/relationships/slide" Target="slide57.xml"/><Relationship Id="rId1" Type="http://schemas.openxmlformats.org/officeDocument/2006/relationships/slideLayout" Target="../slideLayouts/slideLayout5.xml"/><Relationship Id="rId6" Type="http://schemas.openxmlformats.org/officeDocument/2006/relationships/slide" Target="slide74.xml"/><Relationship Id="rId5" Type="http://schemas.openxmlformats.org/officeDocument/2006/relationships/slide" Target="slide70.xml"/><Relationship Id="rId4" Type="http://schemas.openxmlformats.org/officeDocument/2006/relationships/slide" Target="slide66.xml"/><Relationship Id="rId9" Type="http://schemas.openxmlformats.org/officeDocument/2006/relationships/slide" Target="slide86.xml"/></Relationships>
</file>

<file path=ppt/slides/_rels/slide75.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76.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77.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78.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62.xml"/><Relationship Id="rId7" Type="http://schemas.openxmlformats.org/officeDocument/2006/relationships/slide" Target="slide78.xml"/><Relationship Id="rId2" Type="http://schemas.openxmlformats.org/officeDocument/2006/relationships/slide" Target="slide57.xml"/><Relationship Id="rId1" Type="http://schemas.openxmlformats.org/officeDocument/2006/relationships/slideLayout" Target="../slideLayouts/slideLayout5.xml"/><Relationship Id="rId6" Type="http://schemas.openxmlformats.org/officeDocument/2006/relationships/slide" Target="slide74.xml"/><Relationship Id="rId5" Type="http://schemas.openxmlformats.org/officeDocument/2006/relationships/slide" Target="slide70.xml"/><Relationship Id="rId4" Type="http://schemas.openxmlformats.org/officeDocument/2006/relationships/slide" Target="slide66.xml"/><Relationship Id="rId9" Type="http://schemas.openxmlformats.org/officeDocument/2006/relationships/slide" Target="slide86.xml"/></Relationships>
</file>

<file path=ppt/slides/_rels/slide79.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81.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82.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83.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84.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85.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86.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62.xml"/><Relationship Id="rId7" Type="http://schemas.openxmlformats.org/officeDocument/2006/relationships/slide" Target="slide78.xml"/><Relationship Id="rId2" Type="http://schemas.openxmlformats.org/officeDocument/2006/relationships/slide" Target="slide57.xml"/><Relationship Id="rId1" Type="http://schemas.openxmlformats.org/officeDocument/2006/relationships/slideLayout" Target="../slideLayouts/slideLayout5.xml"/><Relationship Id="rId6" Type="http://schemas.openxmlformats.org/officeDocument/2006/relationships/slide" Target="slide74.xml"/><Relationship Id="rId5" Type="http://schemas.openxmlformats.org/officeDocument/2006/relationships/slide" Target="slide70.xml"/><Relationship Id="rId4" Type="http://schemas.openxmlformats.org/officeDocument/2006/relationships/slide" Target="slide66.xml"/><Relationship Id="rId9" Type="http://schemas.openxmlformats.org/officeDocument/2006/relationships/slide" Target="slide86.xml"/></Relationships>
</file>

<file path=ppt/slides/_rels/slide87.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88.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image" Target="../media/image4.png"/><Relationship Id="rId1" Type="http://schemas.openxmlformats.org/officeDocument/2006/relationships/slideLayout" Target="../slideLayouts/slideLayout5.xml"/><Relationship Id="rId6" Type="http://schemas.openxmlformats.org/officeDocument/2006/relationships/slide" Target="slide70.xml"/><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89.xml.rels><?xml version="1.0" encoding="UTF-8" standalone="yes"?>
<Relationships xmlns="http://schemas.openxmlformats.org/package/2006/relationships"><Relationship Id="rId8" Type="http://schemas.openxmlformats.org/officeDocument/2006/relationships/slide" Target="slide74.xml"/><Relationship Id="rId3" Type="http://schemas.openxmlformats.org/officeDocument/2006/relationships/package" Target="../embeddings/Microsoft_Office_Word___1.docx"/><Relationship Id="rId7" Type="http://schemas.openxmlformats.org/officeDocument/2006/relationships/slide" Target="slide70.xml"/><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slide" Target="slide66.xml"/><Relationship Id="rId11" Type="http://schemas.openxmlformats.org/officeDocument/2006/relationships/slide" Target="slide86.xml"/><Relationship Id="rId5" Type="http://schemas.openxmlformats.org/officeDocument/2006/relationships/slide" Target="slide62.xml"/><Relationship Id="rId10" Type="http://schemas.openxmlformats.org/officeDocument/2006/relationships/slide" Target="slide83.xml"/><Relationship Id="rId4" Type="http://schemas.openxmlformats.org/officeDocument/2006/relationships/slide" Target="slide57.xml"/><Relationship Id="rId9" Type="http://schemas.openxmlformats.org/officeDocument/2006/relationships/slide" Target="slide7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8" Type="http://schemas.openxmlformats.org/officeDocument/2006/relationships/slide" Target="slide74.xml"/><Relationship Id="rId3" Type="http://schemas.openxmlformats.org/officeDocument/2006/relationships/package" Target="../embeddings/Microsoft_Office_Word___2.docx"/><Relationship Id="rId7" Type="http://schemas.openxmlformats.org/officeDocument/2006/relationships/slide" Target="slide70.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slide" Target="slide66.xml"/><Relationship Id="rId11" Type="http://schemas.openxmlformats.org/officeDocument/2006/relationships/slide" Target="slide86.xml"/><Relationship Id="rId5" Type="http://schemas.openxmlformats.org/officeDocument/2006/relationships/slide" Target="slide62.xml"/><Relationship Id="rId10" Type="http://schemas.openxmlformats.org/officeDocument/2006/relationships/slide" Target="slide83.xml"/><Relationship Id="rId4" Type="http://schemas.openxmlformats.org/officeDocument/2006/relationships/slide" Target="slide57.xml"/><Relationship Id="rId9" Type="http://schemas.openxmlformats.org/officeDocument/2006/relationships/slide" Target="slide78.xml"/></Relationships>
</file>

<file path=ppt/slides/_rels/slide91.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62.xml"/><Relationship Id="rId7" Type="http://schemas.openxmlformats.org/officeDocument/2006/relationships/slide" Target="slide78.xml"/><Relationship Id="rId2" Type="http://schemas.openxmlformats.org/officeDocument/2006/relationships/slide" Target="slide57.xml"/><Relationship Id="rId1" Type="http://schemas.openxmlformats.org/officeDocument/2006/relationships/slideLayout" Target="../slideLayouts/slideLayout5.xml"/><Relationship Id="rId6" Type="http://schemas.openxmlformats.org/officeDocument/2006/relationships/slide" Target="slide74.xml"/><Relationship Id="rId5" Type="http://schemas.openxmlformats.org/officeDocument/2006/relationships/slide" Target="slide70.xml"/><Relationship Id="rId4" Type="http://schemas.openxmlformats.org/officeDocument/2006/relationships/slide" Target="slide66.xml"/><Relationship Id="rId9" Type="http://schemas.openxmlformats.org/officeDocument/2006/relationships/slide" Target="slide86.xml"/></Relationships>
</file>

<file path=ppt/slides/_rels/slide92.xml.rels><?xml version="1.0" encoding="UTF-8" standalone="yes"?>
<Relationships xmlns="http://schemas.openxmlformats.org/package/2006/relationships"><Relationship Id="rId8" Type="http://schemas.openxmlformats.org/officeDocument/2006/relationships/slide" Target="slide74.xml"/><Relationship Id="rId3" Type="http://schemas.openxmlformats.org/officeDocument/2006/relationships/package" Target="../embeddings/Microsoft_Office_Word___3.docx"/><Relationship Id="rId7" Type="http://schemas.openxmlformats.org/officeDocument/2006/relationships/slide" Target="slide70.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slide" Target="slide66.xml"/><Relationship Id="rId11" Type="http://schemas.openxmlformats.org/officeDocument/2006/relationships/slide" Target="slide86.xml"/><Relationship Id="rId5" Type="http://schemas.openxmlformats.org/officeDocument/2006/relationships/slide" Target="slide62.xml"/><Relationship Id="rId10" Type="http://schemas.openxmlformats.org/officeDocument/2006/relationships/slide" Target="slide83.xml"/><Relationship Id="rId4" Type="http://schemas.openxmlformats.org/officeDocument/2006/relationships/slide" Target="slide57.xml"/><Relationship Id="rId9" Type="http://schemas.openxmlformats.org/officeDocument/2006/relationships/slide" Target="slide78.xml"/></Relationships>
</file>

<file path=ppt/slides/_rels/slide93.xml.rels><?xml version="1.0" encoding="UTF-8" standalone="yes"?>
<Relationships xmlns="http://schemas.openxmlformats.org/package/2006/relationships"><Relationship Id="rId8" Type="http://schemas.openxmlformats.org/officeDocument/2006/relationships/slide" Target="slide74.xml"/><Relationship Id="rId3" Type="http://schemas.openxmlformats.org/officeDocument/2006/relationships/package" Target="../embeddings/Microsoft_Office_Word___4.docx"/><Relationship Id="rId7" Type="http://schemas.openxmlformats.org/officeDocument/2006/relationships/slide" Target="slide70.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slide" Target="slide66.xml"/><Relationship Id="rId11" Type="http://schemas.openxmlformats.org/officeDocument/2006/relationships/slide" Target="slide86.xml"/><Relationship Id="rId5" Type="http://schemas.openxmlformats.org/officeDocument/2006/relationships/slide" Target="slide62.xml"/><Relationship Id="rId10" Type="http://schemas.openxmlformats.org/officeDocument/2006/relationships/slide" Target="slide83.xml"/><Relationship Id="rId4" Type="http://schemas.openxmlformats.org/officeDocument/2006/relationships/slide" Target="slide57.xml"/><Relationship Id="rId9" Type="http://schemas.openxmlformats.org/officeDocument/2006/relationships/slide" Target="slide78.xml"/></Relationships>
</file>

<file path=ppt/slides/_rels/slide94.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62.xml"/><Relationship Id="rId7" Type="http://schemas.openxmlformats.org/officeDocument/2006/relationships/slide" Target="slide78.xml"/><Relationship Id="rId2" Type="http://schemas.openxmlformats.org/officeDocument/2006/relationships/slide" Target="slide57.xml"/><Relationship Id="rId1" Type="http://schemas.openxmlformats.org/officeDocument/2006/relationships/slideLayout" Target="../slideLayouts/slideLayout5.xml"/><Relationship Id="rId6" Type="http://schemas.openxmlformats.org/officeDocument/2006/relationships/slide" Target="slide74.xml"/><Relationship Id="rId5" Type="http://schemas.openxmlformats.org/officeDocument/2006/relationships/slide" Target="slide70.xml"/><Relationship Id="rId4" Type="http://schemas.openxmlformats.org/officeDocument/2006/relationships/slide" Target="slide66.xml"/><Relationship Id="rId9" Type="http://schemas.openxmlformats.org/officeDocument/2006/relationships/slide" Target="slide86.xml"/></Relationships>
</file>

<file path=ppt/slides/_rels/slide95.xml.rels><?xml version="1.0" encoding="UTF-8" standalone="yes"?>
<Relationships xmlns="http://schemas.openxmlformats.org/package/2006/relationships"><Relationship Id="rId8" Type="http://schemas.openxmlformats.org/officeDocument/2006/relationships/slide" Target="slide74.xml"/><Relationship Id="rId3" Type="http://schemas.openxmlformats.org/officeDocument/2006/relationships/package" Target="../embeddings/Microsoft_Office_Word___5.docx"/><Relationship Id="rId7" Type="http://schemas.openxmlformats.org/officeDocument/2006/relationships/slide" Target="slide70.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slide" Target="slide66.xml"/><Relationship Id="rId11" Type="http://schemas.openxmlformats.org/officeDocument/2006/relationships/slide" Target="slide86.xml"/><Relationship Id="rId5" Type="http://schemas.openxmlformats.org/officeDocument/2006/relationships/slide" Target="slide62.xml"/><Relationship Id="rId10" Type="http://schemas.openxmlformats.org/officeDocument/2006/relationships/slide" Target="slide83.xml"/><Relationship Id="rId4" Type="http://schemas.openxmlformats.org/officeDocument/2006/relationships/slide" Target="slide57.xml"/><Relationship Id="rId9" Type="http://schemas.openxmlformats.org/officeDocument/2006/relationships/slide" Target="slide78.xml"/></Relationships>
</file>

<file path=ppt/slides/_rels/slide96.xml.rels><?xml version="1.0" encoding="UTF-8" standalone="yes"?>
<Relationships xmlns="http://schemas.openxmlformats.org/package/2006/relationships"><Relationship Id="rId8" Type="http://schemas.openxmlformats.org/officeDocument/2006/relationships/slide" Target="slide74.xml"/><Relationship Id="rId3" Type="http://schemas.openxmlformats.org/officeDocument/2006/relationships/package" Target="../embeddings/Microsoft_Office_Word___6.docx"/><Relationship Id="rId7" Type="http://schemas.openxmlformats.org/officeDocument/2006/relationships/slide" Target="slide70.xml"/><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slide" Target="slide66.xml"/><Relationship Id="rId11" Type="http://schemas.openxmlformats.org/officeDocument/2006/relationships/slide" Target="slide86.xml"/><Relationship Id="rId5" Type="http://schemas.openxmlformats.org/officeDocument/2006/relationships/slide" Target="slide62.xml"/><Relationship Id="rId10" Type="http://schemas.openxmlformats.org/officeDocument/2006/relationships/slide" Target="slide83.xml"/><Relationship Id="rId4" Type="http://schemas.openxmlformats.org/officeDocument/2006/relationships/slide" Target="slide57.xml"/><Relationship Id="rId9" Type="http://schemas.openxmlformats.org/officeDocument/2006/relationships/slide" Target="slide78.xml"/></Relationships>
</file>

<file path=ppt/slides/_rels/slide97.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62.xml"/><Relationship Id="rId7" Type="http://schemas.openxmlformats.org/officeDocument/2006/relationships/slide" Target="slide78.xml"/><Relationship Id="rId2" Type="http://schemas.openxmlformats.org/officeDocument/2006/relationships/slide" Target="slide57.xml"/><Relationship Id="rId1" Type="http://schemas.openxmlformats.org/officeDocument/2006/relationships/slideLayout" Target="../slideLayouts/slideLayout5.xml"/><Relationship Id="rId6" Type="http://schemas.openxmlformats.org/officeDocument/2006/relationships/slide" Target="slide74.xml"/><Relationship Id="rId5" Type="http://schemas.openxmlformats.org/officeDocument/2006/relationships/slide" Target="slide70.xml"/><Relationship Id="rId4" Type="http://schemas.openxmlformats.org/officeDocument/2006/relationships/slide" Target="slide66.xml"/><Relationship Id="rId9" Type="http://schemas.openxmlformats.org/officeDocument/2006/relationships/slide" Target="slide86.xml"/></Relationships>
</file>

<file path=ppt/slides/_rels/slide98.xml.rels><?xml version="1.0" encoding="UTF-8" standalone="yes"?>
<Relationships xmlns="http://schemas.openxmlformats.org/package/2006/relationships"><Relationship Id="rId8" Type="http://schemas.openxmlformats.org/officeDocument/2006/relationships/slide" Target="slide78.xml"/><Relationship Id="rId3" Type="http://schemas.openxmlformats.org/officeDocument/2006/relationships/slide" Target="slide57.xml"/><Relationship Id="rId7" Type="http://schemas.openxmlformats.org/officeDocument/2006/relationships/slide" Target="slide74.xml"/><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slide" Target="slide70.xml"/><Relationship Id="rId11" Type="http://schemas.openxmlformats.org/officeDocument/2006/relationships/package" Target="../embeddings/Microsoft_Office_Word___7.docx"/><Relationship Id="rId5" Type="http://schemas.openxmlformats.org/officeDocument/2006/relationships/slide" Target="slide66.xml"/><Relationship Id="rId10" Type="http://schemas.openxmlformats.org/officeDocument/2006/relationships/slide" Target="slide86.xml"/><Relationship Id="rId4" Type="http://schemas.openxmlformats.org/officeDocument/2006/relationships/slide" Target="slide62.xml"/><Relationship Id="rId9" Type="http://schemas.openxmlformats.org/officeDocument/2006/relationships/slide" Target="slide83.xml"/></Relationships>
</file>

<file path=ppt/slides/_rels/slide99.xml.rels><?xml version="1.0" encoding="UTF-8" standalone="yes"?>
<Relationships xmlns="http://schemas.openxmlformats.org/package/2006/relationships"><Relationship Id="rId8" Type="http://schemas.openxmlformats.org/officeDocument/2006/relationships/slide" Target="slide83.xml"/><Relationship Id="rId3" Type="http://schemas.openxmlformats.org/officeDocument/2006/relationships/slide" Target="slide62.xml"/><Relationship Id="rId7" Type="http://schemas.openxmlformats.org/officeDocument/2006/relationships/slide" Target="slide78.xml"/><Relationship Id="rId2" Type="http://schemas.openxmlformats.org/officeDocument/2006/relationships/slide" Target="slide57.xml"/><Relationship Id="rId1" Type="http://schemas.openxmlformats.org/officeDocument/2006/relationships/slideLayout" Target="../slideLayouts/slideLayout5.xml"/><Relationship Id="rId6" Type="http://schemas.openxmlformats.org/officeDocument/2006/relationships/slide" Target="slide74.xml"/><Relationship Id="rId5" Type="http://schemas.openxmlformats.org/officeDocument/2006/relationships/slide" Target="slide70.xml"/><Relationship Id="rId4" Type="http://schemas.openxmlformats.org/officeDocument/2006/relationships/slide" Target="slide66.xml"/><Relationship Id="rId9" Type="http://schemas.openxmlformats.org/officeDocument/2006/relationships/slide" Target="slide8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p:txBody>
          <a:bodyPr/>
          <a:lstStyle/>
          <a:p>
            <a:r>
              <a:rPr lang="zh-CN" altLang="zh-CN" dirty="0"/>
              <a:t>第三</a:t>
            </a:r>
            <a:r>
              <a:rPr lang="zh-CN" altLang="zh-CN" dirty="0" smtClean="0"/>
              <a:t>部分</a:t>
            </a:r>
            <a:r>
              <a:rPr lang="zh-CN" altLang="en-US" dirty="0" smtClean="0"/>
              <a:t>  </a:t>
            </a:r>
            <a:r>
              <a:rPr lang="zh-CN" altLang="zh-CN" dirty="0" smtClean="0"/>
              <a:t>语言</a:t>
            </a:r>
            <a:r>
              <a:rPr lang="zh-CN" altLang="zh-CN" dirty="0"/>
              <a:t>文字应用</a:t>
            </a:r>
          </a:p>
        </p:txBody>
      </p:sp>
    </p:spTree>
    <p:extLst>
      <p:ext uri="{BB962C8B-B14F-4D97-AF65-F5344CB8AC3E}">
        <p14:creationId xmlns:p14="http://schemas.microsoft.com/office/powerpoint/2010/main" xmlns="" val="3978586887"/>
      </p:ext>
    </p:extLst>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42451"/>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下列在文中括号内补写的语句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当代戏曲的发展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被创新精神的缺失所制约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当代戏曲的发展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因创新精神的缺失而被制约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创新精神的缺失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制约了当代戏曲的发展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创新精神的缺失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对当代戏曲发展起了制约作用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660232" y="1196752"/>
            <a:ext cx="37221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C</a:t>
            </a:r>
            <a:endParaRPr lang="zh-CN" altLang="en-US" sz="2200"/>
          </a:p>
        </p:txBody>
      </p:sp>
      <p:sp>
        <p:nvSpPr>
          <p:cNvPr id="4" name="矩形 3"/>
          <p:cNvSpPr>
            <a:spLocks noChangeAspect="1"/>
          </p:cNvSpPr>
          <p:nvPr/>
        </p:nvSpPr>
        <p:spPr>
          <a:xfrm>
            <a:off x="508000" y="3227252"/>
            <a:ext cx="8128000" cy="1678536"/>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ea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括号前一句的主语是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创新</a:t>
            </a:r>
            <a:r>
              <a:rPr lang="en-US" altLang="zh-CN" sz="2200">
                <a:solidFill>
                  <a:srgbClr val="000000"/>
                </a:solidFill>
                <a:latin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项和前面的叙述主体一致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上下文衔接更顺畅</a:t>
            </a:r>
            <a:r>
              <a:rPr lang="en-US" altLang="zh-CN" sz="2200">
                <a:solidFill>
                  <a:srgbClr val="000000"/>
                </a:solidFill>
                <a:latin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项是常式句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简洁自然。</a:t>
            </a:r>
            <a:r>
              <a:rPr lang="en-US" altLang="zh-CN" sz="2200">
                <a:solidFill>
                  <a:srgbClr val="000000"/>
                </a:solidFill>
                <a:latin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三项要么换了陈述对象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要么用被动句或添加不必要的介词结构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破坏了句子的简明性和连贯性。</a:t>
            </a:r>
            <a:endParaRPr lang="zh-CN" altLang="en-US" sz="2200"/>
          </a:p>
        </p:txBody>
      </p:sp>
    </p:spTree>
    <p:extLst>
      <p:ext uri="{BB962C8B-B14F-4D97-AF65-F5344CB8AC3E}">
        <p14:creationId xmlns:p14="http://schemas.microsoft.com/office/powerpoint/2010/main" xmlns="" val="227142885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100</a:t>
            </a:fld>
            <a:r>
              <a:rPr lang="en-US" altLang="zh-CN" smtClean="0"/>
              <a:t>-</a:t>
            </a:r>
            <a:endParaRPr lang="zh-CN" altLang="en-US" dirty="0"/>
          </a:p>
        </p:txBody>
      </p:sp>
      <p:sp>
        <p:nvSpPr>
          <p:cNvPr id="4" name="圆角矩形 3">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graphicFrame>
        <p:nvGraphicFramePr>
          <p:cNvPr id="3" name="对象 2"/>
          <p:cNvGraphicFramePr>
            <a:graphicFrameLocks noChangeAspect="1"/>
          </p:cNvGraphicFramePr>
          <p:nvPr>
            <p:extLst>
              <p:ext uri="{D42A27DB-BD31-4B8C-83A1-F6EECF244321}">
                <p14:modId xmlns:p14="http://schemas.microsoft.com/office/powerpoint/2010/main" xmlns="" val="1658857050"/>
              </p:ext>
            </p:extLst>
          </p:nvPr>
        </p:nvGraphicFramePr>
        <p:xfrm>
          <a:off x="508000" y="2881971"/>
          <a:ext cx="8128000" cy="1348059"/>
        </p:xfrm>
        <a:graphic>
          <a:graphicData uri="http://schemas.openxmlformats.org/presentationml/2006/ole">
            <p:oleObj spid="_x0000_s61442" name="文档" r:id="rId11" imgW="3905117" imgH="647737" progId="Word.Document.12">
              <p:embed/>
            </p:oleObj>
          </a:graphicData>
        </a:graphic>
      </p:graphicFrame>
    </p:spTree>
    <p:extLst>
      <p:ext uri="{BB962C8B-B14F-4D97-AF65-F5344CB8AC3E}">
        <p14:creationId xmlns:p14="http://schemas.microsoft.com/office/powerpoint/2010/main" xmlns="" val="207174871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101</a:t>
            </a:fld>
            <a:r>
              <a:rPr lang="en-US" altLang="zh-CN" smtClean="0"/>
              <a:t>-</a:t>
            </a:r>
            <a:endParaRPr lang="zh-CN" altLang="en-US" dirty="0"/>
          </a:p>
        </p:txBody>
      </p:sp>
      <p:sp>
        <p:nvSpPr>
          <p:cNvPr id="4" name="圆角矩形 3">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8"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9"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
        <p:nvSpPr>
          <p:cNvPr id="3" name="矩形 2"/>
          <p:cNvSpPr>
            <a:spLocks noChangeAspect="1"/>
          </p:cNvSpPr>
          <p:nvPr/>
        </p:nvSpPr>
        <p:spPr>
          <a:xfrm>
            <a:off x="508000" y="1351159"/>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错因分析</a:t>
            </a:r>
            <a:r>
              <a:rPr lang="zh-CN" altLang="zh-CN" sz="2200" dirty="0">
                <a:solidFill>
                  <a:srgbClr val="000000"/>
                </a:solidFill>
                <a:latin typeface="Times New Roman" panose="02020603050405020304" pitchFamily="18" charset="0"/>
                <a:cs typeface="Times New Roman" panose="02020603050405020304" pitchFamily="18" charset="0"/>
              </a:rPr>
              <a:t>辨析近义成语的关键是在把握语境的前提下分辨词语的细微差别。首先阅读语境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把握语境含义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然后抓住相异语素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分析其意义差异。第一处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丰富多彩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形容内容丰富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花色繁多。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多姿多彩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形容颜色形态多样。两词的侧重点不同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根据横线前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木版年画的题材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颜色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丰富多彩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。第二处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辞旧迎新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告别旧的一年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迎接新的一年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即庆贺新年的意思。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迎来送往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指欢送走的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欢迎来的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形容忙于交际应酬。两词的适用对象不同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根据横线后边的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年画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此处选用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辞旧迎新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。第三处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无所不包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指没有什么不被包括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形容包含的东西非常多。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无所不有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什么都有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多指不好的事物。两词的感情色彩不同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根据横线前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木版年画涉及历史、宗教、神话、传说、戏曲等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反映社会生活之广阔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可知要选用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无所不包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4837087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102</a:t>
            </a:fld>
            <a:r>
              <a:rPr lang="en-US" altLang="zh-CN" smtClean="0"/>
              <a:t>-</a:t>
            </a:r>
            <a:endParaRPr lang="zh-CN" altLang="en-US" dirty="0"/>
          </a:p>
        </p:txBody>
      </p:sp>
      <p:sp>
        <p:nvSpPr>
          <p:cNvPr id="4" name="圆角矩形 3">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8"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9"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
        <p:nvSpPr>
          <p:cNvPr id="3" name="矩形 2"/>
          <p:cNvSpPr>
            <a:spLocks noChangeAspect="1"/>
          </p:cNvSpPr>
          <p:nvPr/>
        </p:nvSpPr>
        <p:spPr>
          <a:xfrm>
            <a:off x="508000" y="148478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第四处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绘声绘色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形容叙述、描写得极其逼真。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惟妙惟肖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形容描写或模仿得非常逼真。词义的侧重点不同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根据后文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描写民俗风情的年画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带着不同地域与时代的气息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记录了大量珍贵的人文信息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绘声绘色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更恰当。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思路规范</a:t>
            </a:r>
            <a:r>
              <a:rPr lang="zh-CN" altLang="zh-CN" sz="2200" dirty="0">
                <a:solidFill>
                  <a:srgbClr val="000000"/>
                </a:solidFill>
                <a:latin typeface="Times New Roman" panose="02020603050405020304" pitchFamily="18" charset="0"/>
                <a:cs typeface="Times New Roman" panose="02020603050405020304" pitchFamily="18" charset="0"/>
              </a:rPr>
              <a:t>第一步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审读语境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体会所给的文段需要什么意思的一组成语。注意语境提供的逻辑关系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看清语境与所选词语有无对应的关键字词。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第二步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审读成语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看哪一组成语更符合语境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关注成语的含义、适用对象、感情色彩、语法功能等多个方面。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第三步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通读体会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看成语义和语境义是否吻合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有没有落入命题人设置的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望文生义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张冠李戴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褒贬不分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搭配不当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等陷阱。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7698680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42451"/>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依次填入文中横线上的成语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全都恰当的一项是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寿终正寝　名噪一时　兼容并蓄　照猫画虎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无疾而终　名垂青史　兼容并蓄　按图索骥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寿终正寝　名垂青史　博采众长　照猫画虎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无疾而终　名噪一时　博采众长　按图索骥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660232" y="1196752"/>
            <a:ext cx="37221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C</a:t>
            </a:r>
            <a:endParaRPr lang="zh-CN" altLang="en-US" sz="2200"/>
          </a:p>
        </p:txBody>
      </p:sp>
      <p:sp>
        <p:nvSpPr>
          <p:cNvPr id="4" name="矩形 3"/>
          <p:cNvSpPr>
            <a:spLocks noChangeAspect="1"/>
          </p:cNvSpPr>
          <p:nvPr/>
        </p:nvSpPr>
        <p:spPr>
          <a:xfrm>
            <a:off x="508000" y="3182891"/>
            <a:ext cx="8384480" cy="3342453"/>
          </a:xfrm>
          <a:prstGeom prst="rect">
            <a:avLst/>
          </a:prstGeom>
        </p:spPr>
        <p:txBody>
          <a:bodyPr wrap="square">
            <a:spAutoFit/>
          </a:bodyPr>
          <a:lstStyle/>
          <a:p>
            <a:pPr>
              <a:lnSpc>
                <a:spcPct val="120000"/>
              </a:lnSpc>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ea typeface="Times New Roman" panose="02020603050405020304" pitchFamily="18" charset="0"/>
              </a:rPr>
              <a:t> </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寿终正寝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强调事物的自然灭亡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无疾而终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终</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的方式。语境指戏曲可能自然消亡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所以应用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寿终正寝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名噪一时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指名声在一个时期广泛传播。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名垂青史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好的名声和事迹载入史籍永远流传。语境强调的并非</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一时</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名垂青史</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兼容并蓄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是指把内容不同、性质相反的东西都吸收进来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博采众长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更强调广泛地采纳各家的长处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和梅兰芳艺术水平和艺术追求吻合得更好。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照猫画虎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比喻照着样子模仿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实际上并不理解。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按图索骥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比喻按照死规矩机械、呆板地做事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语境只强调简单模仿</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照猫画虎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en-US" sz="2200"/>
          </a:p>
        </p:txBody>
      </p:sp>
    </p:spTree>
    <p:extLst>
      <p:ext uri="{BB962C8B-B14F-4D97-AF65-F5344CB8AC3E}">
        <p14:creationId xmlns:p14="http://schemas.microsoft.com/office/powerpoint/2010/main" xmlns="" val="334221430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文中画横线的部分有语病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下列修改最恰当的一项是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而不是眼花缭乱甚至任性妄为的创新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这样才能探索出一条能够被大多数观众接受的创新之路来。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而不是令人眼花缭乱甚至任性妄为的创新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这样才能探索出一条能够被大多数观众接受的创新之路来。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而不是令人眼花缭乱甚至任性妄为的创新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才能探索出一条能够被大多数观众接受的创新之路来。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而不是眼花缭乱甚至任性妄为的创新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这样我们才能探索出一条能够被大多数观众接受的创新之路来。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296126" y="1035029"/>
            <a:ext cx="37221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B</a:t>
            </a:r>
            <a:endParaRPr lang="zh-CN" altLang="en-US" sz="2200"/>
          </a:p>
        </p:txBody>
      </p:sp>
      <p:sp>
        <p:nvSpPr>
          <p:cNvPr id="4" name="矩形 3"/>
          <p:cNvSpPr>
            <a:spLocks noChangeAspect="1"/>
          </p:cNvSpPr>
          <p:nvPr/>
        </p:nvSpPr>
        <p:spPr>
          <a:xfrm>
            <a:off x="508000" y="4581128"/>
            <a:ext cx="8128000" cy="208480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ea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画线的部分共两个分句。第一分句中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的宾语中心语应是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创新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画线句子中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眼花缭乱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作定语修饰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创新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所以应在</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眼花缭乱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前加上</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令人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。第二分句的主语不能是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戏曲的创新</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而应是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创新必须以传承为基础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的做法</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所以本句犯了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主语残缺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的毛病</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应加代词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。据此可判定正确项是</a:t>
            </a:r>
            <a:r>
              <a:rPr lang="en-US" altLang="zh-CN" sz="2200">
                <a:solidFill>
                  <a:srgbClr val="000000"/>
                </a:solidFill>
                <a:latin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endParaRPr lang="zh-CN" altLang="en-US" sz="2200"/>
          </a:p>
        </p:txBody>
      </p:sp>
    </p:spTree>
    <p:extLst>
      <p:ext uri="{BB962C8B-B14F-4D97-AF65-F5344CB8AC3E}">
        <p14:creationId xmlns:p14="http://schemas.microsoft.com/office/powerpoint/2010/main" xmlns="" val="12485281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052736"/>
            <a:ext cx="8128000" cy="5747535"/>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Ⅲ</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除了人会为了理想奔波迁徙以外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很多动物也有着自己</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的迁徙盛举。冬季来临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天气寒冷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食物短缺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很多动物选择集体逃离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待到春暖花开、万物复苏再一起回来。动物迁徙是有确定路线的。它们对驻地有着自己的坚守和执着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。对于动物究竟如何确定自己的迁徙路线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科学家一直都充满好奇。有科学家认为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迁徙动物都有独特的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助航设施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它们通过海岸线等作为参照</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利用特殊的嗅觉和听觉等获得方向。</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也有科学家认为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迁徙动物身体中存在磁受体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可以感应地球磁场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它们有自己的生物指南针。更有趣的是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又有科学家发现即使是室内饲养的、从未接触过其他同伴的年轻乌鸦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也会沿着祖辈飞过的路线进行迁徙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它们天生就知道去哪里寻找温暖的地方过冬。到目前为止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关于动物迁徙路线确定的问题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科学家仍在</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地进行探究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我们期待着更加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的故事出现。</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22012998"/>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848255"/>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依次填入文中横线上的成语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全都恰当的一项是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波澜壮阔　随波逐流　宵衣旰食　引人入胜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波澜壮阔　随遇而安　全力以赴　引人入胜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声势浩大　随遇而安　宵衣旰食　娓娓动听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声势浩大　随波逐流　全力以赴　娓娓动听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732240" y="1902556"/>
            <a:ext cx="37221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B</a:t>
            </a:r>
            <a:endParaRPr lang="zh-CN" altLang="en-US" sz="2200"/>
          </a:p>
        </p:txBody>
      </p:sp>
    </p:spTree>
    <p:extLst>
      <p:ext uri="{BB962C8B-B14F-4D97-AF65-F5344CB8AC3E}">
        <p14:creationId xmlns:p14="http://schemas.microsoft.com/office/powerpoint/2010/main" xmlns="" val="225994581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波澜壮阔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形容声势雄壮浩大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多用于诗文、群众运动等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声势浩大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意思是声威和气势非常大。根据后面的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盛举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可以判断此处侧重强调迁徙规模之大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波澜壮阔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随波逐流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意思是随着波浪起伏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跟着流水漂荡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比喻没有主见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随着潮流走。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随遇而安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指能适应各种环境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在任何环境中都能满足。此处重在突出动物迁徙是有明确路线的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并没有上升到立场的评判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随遇而安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宵衣旰食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天不亮就穿衣起来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天黑了才吃饭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形容勤于政务。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全力以赴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把全部力量投入进去。此处强调科学家不停地探究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应选用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全力以赴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引人入胜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引人进入佳境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指风景或作品等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娓娓动听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形容善于讲话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使人爱听。此处强调希望科学家能有新发现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所以应选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引人入胜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6405595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42451"/>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文中画横线的句子有语病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下列修改最恰当的一项是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它们通过海岸线等作为参照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利用特殊的嗅觉和听觉等辨明方向。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它们以海岸线等作为参照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利用特殊的嗅觉和听觉等辨别方向。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它们以海岸线等作为参照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利用特殊的嗅觉和听觉等辨析方向。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它们通过海岸线等作为参照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利用特殊的嗅觉和听觉等辨识方向。</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164288" y="1168838"/>
            <a:ext cx="37221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B</a:t>
            </a:r>
            <a:endParaRPr lang="zh-CN" altLang="en-US" sz="2200"/>
          </a:p>
        </p:txBody>
      </p:sp>
      <p:sp>
        <p:nvSpPr>
          <p:cNvPr id="4" name="矩形 3"/>
          <p:cNvSpPr>
            <a:spLocks noChangeAspect="1"/>
          </p:cNvSpPr>
          <p:nvPr/>
        </p:nvSpPr>
        <p:spPr>
          <a:xfrm>
            <a:off x="508000" y="3288415"/>
            <a:ext cx="8128000" cy="208480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ea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画线句子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属于搭配不当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可改为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它们以海岸线等作为参照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。排除</a:t>
            </a:r>
            <a:r>
              <a:rPr lang="en-US" altLang="zh-CN" sz="2200">
                <a:solidFill>
                  <a:srgbClr val="000000"/>
                </a:solidFill>
                <a:latin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辨别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根据不同事物的特点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在认识上加以区别。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辨析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辨别分析。此处强调动物能通过</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助航设施</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分清方向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的意思。据此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可排除</a:t>
            </a:r>
            <a:r>
              <a:rPr lang="en-US" altLang="zh-CN" sz="2200">
                <a:solidFill>
                  <a:srgbClr val="000000"/>
                </a:solidFill>
                <a:latin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项。所以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答案为</a:t>
            </a:r>
            <a:r>
              <a:rPr lang="en-US" altLang="zh-CN" sz="2200">
                <a:solidFill>
                  <a:srgbClr val="000000"/>
                </a:solidFill>
                <a:latin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endParaRPr lang="zh-CN" altLang="en-US" sz="2200"/>
          </a:p>
        </p:txBody>
      </p:sp>
    </p:spTree>
    <p:extLst>
      <p:ext uri="{BB962C8B-B14F-4D97-AF65-F5344CB8AC3E}">
        <p14:creationId xmlns:p14="http://schemas.microsoft.com/office/powerpoint/2010/main" xmlns="" val="151739396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42451"/>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下列在文中括号内补写的语句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迁徙的方向感已经被上一代遗传给它们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它们已经从上一代遗传了迁徙的方向感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迁徙的方向感已经由上一代遗传给它们</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上一代已经遗传给了它们迁徙的方向感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660232" y="1142451"/>
            <a:ext cx="37221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C</a:t>
            </a:r>
            <a:endParaRPr lang="zh-CN" altLang="en-US" sz="2200"/>
          </a:p>
        </p:txBody>
      </p:sp>
      <p:sp>
        <p:nvSpPr>
          <p:cNvPr id="4" name="矩形 3"/>
          <p:cNvSpPr>
            <a:spLocks noChangeAspect="1"/>
          </p:cNvSpPr>
          <p:nvPr/>
        </p:nvSpPr>
        <p:spPr>
          <a:xfrm>
            <a:off x="508000" y="3227252"/>
            <a:ext cx="8128000" cy="2491067"/>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ea typeface="Times New Roman" panose="02020603050405020304" pitchFamily="18" charset="0"/>
              </a:rPr>
              <a:t> </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也就是说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即指下文是上面描述的情况的抽象的概括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应该是结论性的话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年轻乌鸦能沿祖辈路线迁徙说明它们通过遗传获得了上一代的方向感。</a:t>
            </a:r>
            <a:r>
              <a:rPr lang="en-US" altLang="zh-CN" sz="2200">
                <a:solidFill>
                  <a:srgbClr val="000000"/>
                </a:solidFill>
                <a:latin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方向感已经被上一代遗传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错误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可排除。</a:t>
            </a:r>
            <a:r>
              <a:rPr lang="en-US" altLang="zh-CN" sz="2200">
                <a:solidFill>
                  <a:srgbClr val="000000"/>
                </a:solidFill>
                <a:latin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主语是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它们</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和后面的句子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它们天生就</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主语重复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可排除。</a:t>
            </a:r>
            <a:r>
              <a:rPr lang="en-US" altLang="zh-CN" sz="2200">
                <a:solidFill>
                  <a:srgbClr val="000000"/>
                </a:solidFill>
                <a:latin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强调的重点成了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上一代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和原句想要强调的重点不同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可排除。</a:t>
            </a:r>
            <a:endParaRPr lang="zh-CN" altLang="en-US" sz="2200"/>
          </a:p>
        </p:txBody>
      </p:sp>
    </p:spTree>
    <p:extLst>
      <p:ext uri="{BB962C8B-B14F-4D97-AF65-F5344CB8AC3E}">
        <p14:creationId xmlns:p14="http://schemas.microsoft.com/office/powerpoint/2010/main" xmlns="" val="227314914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2"/>
          <p:cNvSpPr>
            <a:spLocks noGrp="1"/>
          </p:cNvSpPr>
          <p:nvPr>
            <p:ph type="ctrTitle"/>
          </p:nvPr>
        </p:nvSpPr>
        <p:spPr>
          <a:xfrm>
            <a:off x="2483768" y="2996952"/>
            <a:ext cx="6379528" cy="864096"/>
          </a:xfrm>
        </p:spPr>
        <p:txBody>
          <a:bodyPr/>
          <a:lstStyle/>
          <a:p>
            <a:r>
              <a:rPr lang="zh-CN" altLang="en-US" sz="3200"/>
              <a:t>专题一	正确使用词语</a:t>
            </a:r>
            <a:r>
              <a:rPr lang="en-US" altLang="zh-CN" sz="3200"/>
              <a:t>(</a:t>
            </a:r>
            <a:r>
              <a:rPr lang="zh-CN" altLang="en-US" sz="3200"/>
              <a:t>包括熟语</a:t>
            </a:r>
            <a:r>
              <a:rPr lang="en-US" altLang="zh-CN" sz="3200"/>
              <a:t>)</a:t>
            </a:r>
            <a:endParaRPr lang="zh-CN" altLang="zh-CN" sz="3200" dirty="0"/>
          </a:p>
        </p:txBody>
      </p:sp>
    </p:spTree>
    <p:extLst>
      <p:ext uri="{BB962C8B-B14F-4D97-AF65-F5344CB8AC3E}">
        <p14:creationId xmlns:p14="http://schemas.microsoft.com/office/powerpoint/2010/main" xmlns="" val="3846706625"/>
      </p:ext>
    </p:extLst>
  </p:cSld>
  <p:clrMapOvr>
    <a:masterClrMapping/>
  </p:clrMapOvr>
  <p:transition spd="slow">
    <p:pu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2" name="矩形 1"/>
          <p:cNvSpPr>
            <a:spLocks noChangeAspect="1"/>
          </p:cNvSpPr>
          <p:nvPr/>
        </p:nvSpPr>
        <p:spPr>
          <a:xfrm>
            <a:off x="508000" y="2107334"/>
            <a:ext cx="8128000" cy="2529923"/>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中黑简体"/>
                <a:cs typeface="Times New Roman" panose="02020603050405020304" pitchFamily="18" charset="0"/>
              </a:rPr>
              <a:t>从八个角度辨析近义词语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近义词语的一个重要特点是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在词典里的意思都差不多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但在具体使用上略有不同。这些不同主要体现在词义的轻重、词义的侧重点、使用的范围、适用的对象、感情色彩、语体色彩、语法功能、构词要素等方面。准确辨析近义词语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必须抓住这些细微处并进行多角度分析</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角度一</a:t>
            </a:r>
            <a:endParaRPr lang="zh-CN" altLang="en-US" sz="1400" dirty="0">
              <a:solidFill>
                <a:srgbClr val="E75E22"/>
              </a:solidFill>
              <a:latin typeface="+mj-ea"/>
              <a:ea typeface="+mj-ea"/>
            </a:endParaRPr>
          </a:p>
        </p:txBody>
      </p:sp>
      <p:sp>
        <p:nvSpPr>
          <p:cNvPr id="5" name="圆角矩形 4">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0" name="圆角矩形 9">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1" name="圆角矩形 10">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中黑简体"/>
                <a:cs typeface="Times New Roman" panose="02020603050405020304" pitchFamily="18" charset="0"/>
              </a:rPr>
              <a:t>了解高考题型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正中黑简体"/>
                <a:cs typeface="Times New Roman" panose="02020603050405020304" pitchFamily="18" charset="0"/>
              </a:rPr>
              <a:t>把握命题方向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cs typeface="Times New Roman" panose="02020603050405020304" pitchFamily="18" charset="0"/>
              </a:rPr>
              <a:t>年三套课标卷的语言文字应用部分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由三道客观题和两道主观题组成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分值为</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分。客观题部分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采用短文阅读填空、修改的方式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将成语的运用、病句修改、连贯三道选择题集中在一个</a:t>
            </a:r>
            <a:r>
              <a:rPr lang="en-US" altLang="zh-CN" sz="2200" dirty="0">
                <a:solidFill>
                  <a:srgbClr val="000000"/>
                </a:solidFill>
                <a:latin typeface="Times New Roman" panose="02020603050405020304" pitchFamily="18" charset="0"/>
                <a:cs typeface="Times New Roman" panose="02020603050405020304" pitchFamily="18" charset="0"/>
              </a:rPr>
              <a:t>500</a:t>
            </a:r>
            <a:r>
              <a:rPr lang="zh-CN" altLang="zh-CN" sz="2200" dirty="0">
                <a:solidFill>
                  <a:srgbClr val="000000"/>
                </a:solidFill>
                <a:latin typeface="Times New Roman" panose="02020603050405020304" pitchFamily="18" charset="0"/>
                <a:cs typeface="Times New Roman" panose="02020603050405020304" pitchFamily="18" charset="0"/>
              </a:rPr>
              <a:t>字左右的文段中考查。表面上看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是考查题型的变化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实质上是考查语言文字应用综合能力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也是落实高考中增加文本阅读量的要求。词语的选用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病句的修改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句子表达的连贯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综合起来说就是遣词造句的能力。对于这种新题型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我们可以先专项突破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然后整体练习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掌握解题策略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提高答题的准确率。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8154583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3" name="矩形 2"/>
          <p:cNvSpPr>
            <a:spLocks noChangeAspect="1"/>
          </p:cNvSpPr>
          <p:nvPr/>
        </p:nvSpPr>
        <p:spPr>
          <a:xfrm>
            <a:off x="508000" y="1351159"/>
            <a:ext cx="8128000" cy="337938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en-US"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角度一</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en-US"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从词义轻重的角度</a:t>
            </a:r>
            <a:r>
              <a:rPr lang="zh-CN" altLang="en-US"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辨析</a:t>
            </a: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写出下列词语的相同点和不同点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并选择恰当的词语填到例句中的空白处。</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善于　擅长</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en-US"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en-US" sz="2200" dirty="0">
                <a:solidFill>
                  <a:srgbClr val="000000"/>
                </a:solidFill>
                <a:latin typeface="Times New Roman" panose="02020603050405020304" pitchFamily="18" charset="0"/>
                <a:cs typeface="Times New Roman" panose="02020603050405020304" pitchFamily="18" charset="0"/>
              </a:rPr>
              <a:t>这位著名</a:t>
            </a:r>
            <a:r>
              <a:rPr lang="zh-CN" altLang="en-US" sz="2200" dirty="0" smtClean="0">
                <a:solidFill>
                  <a:srgbClr val="000000"/>
                </a:solidFill>
                <a:latin typeface="Times New Roman" panose="02020603050405020304" pitchFamily="18" charset="0"/>
                <a:cs typeface="Times New Roman" panose="02020603050405020304" pitchFamily="18" charset="0"/>
              </a:rPr>
              <a:t>导演</a:t>
            </a:r>
            <a:r>
              <a:rPr lang="zh-CN" altLang="zh-CN" sz="2400" u="dotted" dirty="0"/>
              <a:t>　　　　</a:t>
            </a:r>
            <a:r>
              <a:rPr lang="zh-CN" altLang="en-US" sz="2200" dirty="0" smtClean="0">
                <a:solidFill>
                  <a:srgbClr val="000000"/>
                </a:solidFill>
                <a:latin typeface="Times New Roman" panose="02020603050405020304" pitchFamily="18" charset="0"/>
                <a:cs typeface="Times New Roman" panose="02020603050405020304" pitchFamily="18" charset="0"/>
              </a:rPr>
              <a:t>运用</a:t>
            </a:r>
            <a:r>
              <a:rPr lang="zh-CN" altLang="en-US" sz="2200" dirty="0">
                <a:solidFill>
                  <a:srgbClr val="000000"/>
                </a:solidFill>
                <a:latin typeface="Times New Roman" panose="02020603050405020304" pitchFamily="18" charset="0"/>
                <a:cs typeface="Times New Roman" panose="02020603050405020304" pitchFamily="18" charset="0"/>
              </a:rPr>
              <a:t>美术中的色彩和构图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en-US" sz="2200" dirty="0">
                <a:solidFill>
                  <a:srgbClr val="000000"/>
                </a:solidFill>
                <a:latin typeface="Times New Roman" panose="02020603050405020304" pitchFamily="18" charset="0"/>
                <a:cs typeface="Times New Roman" panose="02020603050405020304" pitchFamily="18" charset="0"/>
              </a:rPr>
              <a:t>表现电影的气氛、意境和思想内涵。 </a:t>
            </a:r>
            <a:endParaRPr lang="zh-CN" altLang="zh-CN" sz="2200" dirty="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508000" y="4640713"/>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相同点</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两者都有</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在某方面有特长</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的意思</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都用在动词或动词性短语前面。不同点</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擅长</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是独具某种特长</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表示在某一专业方面特别精通</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而</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善于</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含有在某一方面好一点的意思</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并不含有特别精通之意</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程度比</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擅长</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差得多。选</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擅长</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13" name="圆角矩形 12">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角度一</a:t>
            </a:r>
            <a:endParaRPr lang="zh-CN" altLang="en-US" sz="1400" dirty="0">
              <a:solidFill>
                <a:srgbClr val="E75E22"/>
              </a:solidFill>
              <a:latin typeface="+mj-ea"/>
              <a:ea typeface="+mj-ea"/>
            </a:endParaRPr>
          </a:p>
        </p:txBody>
      </p:sp>
      <p:sp>
        <p:nvSpPr>
          <p:cNvPr id="14" name="圆角矩形 13">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15" name="圆角矩形 14">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6" name="圆角矩形 15">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7" name="圆角矩形 16">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8" name="圆角矩形 17">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9" name="圆角矩形 18">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20" name="圆角矩形 19">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6736912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3" name="矩形 2"/>
          <p:cNvSpPr>
            <a:spLocks noChangeAspect="1"/>
          </p:cNvSpPr>
          <p:nvPr/>
        </p:nvSpPr>
        <p:spPr>
          <a:xfrm>
            <a:off x="508000" y="2107334"/>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魂不守舍　失魂落魄</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手机持有者哪怕只是半天时间不见手机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都会</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这种现象被称为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手机依赖症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508000" y="4193217"/>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都可形容精神恍惚的样子。不同点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前者可形容精神不集中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词义轻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后者重在形容惊慌异常或因受强烈刺激而行为失常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词义较重。选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魂不守舍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角度一</a:t>
            </a:r>
            <a:endParaRPr lang="zh-CN" altLang="en-US" sz="1400" dirty="0">
              <a:solidFill>
                <a:srgbClr val="E75E22"/>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317158380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3" name="矩形 2"/>
          <p:cNvSpPr>
            <a:spLocks noChangeAspect="1"/>
          </p:cNvSpPr>
          <p:nvPr/>
        </p:nvSpPr>
        <p:spPr>
          <a:xfrm>
            <a:off x="508000" y="1988840"/>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妄自菲薄　自暴自弃</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人怕的不是厄运和灾难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。人有理想很重要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但不要太理想化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及时变通、及时调整很重要。</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sp>
        <p:nvSpPr>
          <p:cNvPr id="4" name="矩形 3"/>
          <p:cNvSpPr>
            <a:spLocks noChangeAspect="1"/>
          </p:cNvSpPr>
          <p:nvPr/>
        </p:nvSpPr>
        <p:spPr>
          <a:xfrm>
            <a:off x="508000" y="4073887"/>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看轻自己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前者侧重过分地看轻自己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形容自卑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词义轻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后者侧重甘于落后或堕落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词义重。选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自暴自弃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角度一</a:t>
            </a:r>
            <a:endParaRPr lang="zh-CN" altLang="en-US" sz="1400" dirty="0">
              <a:solidFill>
                <a:srgbClr val="E75E22"/>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421115388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 name="矩形 2"/>
          <p:cNvSpPr>
            <a:spLocks noChangeAspect="1"/>
          </p:cNvSpPr>
          <p:nvPr/>
        </p:nvSpPr>
        <p:spPr>
          <a:xfrm>
            <a:off x="508000" y="1844824"/>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无可非议　无可厚非</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地铁作为公共服务场所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市民前来纳凉</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地铁工作人员只需对有不文明举动的纳凉者做善意提醒。</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sp>
        <p:nvSpPr>
          <p:cNvPr id="4" name="矩形 3"/>
          <p:cNvSpPr>
            <a:spLocks noChangeAspect="1"/>
          </p:cNvSpPr>
          <p:nvPr/>
        </p:nvSpPr>
        <p:spPr>
          <a:xfrm>
            <a:off x="508000" y="4329600"/>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都表示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不能多加指责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前者指没有什么可以指摘的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表示言行合乎情理。后者表示虽有缺点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但是可以理解或原谅。选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无可厚非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E75E22"/>
                </a:solidFill>
                <a:latin typeface="+mj-ea"/>
                <a:ea typeface="+mj-ea"/>
              </a:rPr>
              <a:t>角度一</a:t>
            </a:r>
            <a:endParaRPr lang="zh-CN" altLang="en-US" sz="1400" dirty="0">
              <a:solidFill>
                <a:srgbClr val="E75E22"/>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130743615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 name="矩形 2"/>
          <p:cNvSpPr>
            <a:spLocks noChangeAspect="1"/>
          </p:cNvSpPr>
          <p:nvPr/>
        </p:nvSpPr>
        <p:spPr>
          <a:xfrm>
            <a:off x="508000" y="1497936"/>
            <a:ext cx="8128000" cy="334245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en-US"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角度二</a:t>
            </a:r>
            <a:r>
              <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en-US"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从词义侧重点的角度</a:t>
            </a:r>
            <a:r>
              <a:rPr lang="zh-CN" altLang="en-US"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辨析</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写出下列词语的相同点和不同点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并选择恰当的词语填到例句中的空白处。</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从而　进而</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近年来交通事业迅速发展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为城乡物资交流提供了更为有利的条件。</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508000" y="4840389"/>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都是连词。不同点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重在表目的关系和因果关系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重在表递进关系。选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390663421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3" name="矩形 2"/>
          <p:cNvSpPr>
            <a:spLocks noChangeAspect="1"/>
          </p:cNvSpPr>
          <p:nvPr/>
        </p:nvSpPr>
        <p:spPr>
          <a:xfrm>
            <a:off x="508000" y="2107334"/>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柔韧　柔顺</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看看驮着雪的墨绿勃发的常青树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看看杨柳</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而不干枯的枝条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你一定不会否认冬天绝不是一片死寂。</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508000" y="4230992"/>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两者都有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柔韧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柔软而有韧性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柔顺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温柔和顺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多指人的性情。根据语境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应选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柔韧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179523551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2" name="矩形 1"/>
          <p:cNvSpPr>
            <a:spLocks noChangeAspect="1"/>
          </p:cNvSpPr>
          <p:nvPr/>
        </p:nvSpPr>
        <p:spPr>
          <a:xfrm>
            <a:off x="508000" y="2060848"/>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含糊其词　闪烁其词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在海上通道安全分组会议中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美国是否会在南海岛礁</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海里内巡逻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的提问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美国代表则</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508000" y="4115485"/>
            <a:ext cx="8128000" cy="131112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en-US"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相同</a:t>
            </a:r>
            <a:r>
              <a:rPr lang="zh-CN" altLang="zh-CN" sz="2200">
                <a:solidFill>
                  <a:srgbClr val="000000"/>
                </a:solidFill>
                <a:latin typeface="Times New Roman" panose="02020603050405020304" pitchFamily="18" charset="0"/>
                <a:cs typeface="Times New Roman" panose="02020603050405020304" pitchFamily="18" charset="0"/>
              </a:rPr>
              <a:t>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说话不清楚、不明确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之意。不同点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前者重在说得含混不清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后者重在说话遮遮掩掩、躲躲闪闪。选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闪烁其词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圆角矩形 5">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8" name="圆角矩形 7">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9" name="圆角矩形 8">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3" name="圆角矩形 12">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271742990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 name="矩形 2"/>
          <p:cNvSpPr>
            <a:spLocks noChangeAspect="1"/>
          </p:cNvSpPr>
          <p:nvPr/>
        </p:nvSpPr>
        <p:spPr>
          <a:xfrm>
            <a:off x="508000" y="2107334"/>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含糊其词　闪烁其词</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在海上通道安全分组会议中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美国是否会在南海岛礁</a:t>
            </a:r>
            <a:r>
              <a:rPr lang="en-US" altLang="zh-CN" sz="2200">
                <a:solidFill>
                  <a:srgbClr val="000000"/>
                </a:solidFill>
                <a:latin typeface="Times New Roman" panose="02020603050405020304" pitchFamily="18" charset="0"/>
                <a:cs typeface="Times New Roman" panose="02020603050405020304" pitchFamily="18" charset="0"/>
              </a:rPr>
              <a:t>12</a:t>
            </a:r>
            <a:r>
              <a:rPr lang="zh-CN" altLang="zh-CN" sz="2200">
                <a:solidFill>
                  <a:srgbClr val="000000"/>
                </a:solidFill>
                <a:latin typeface="Times New Roman" panose="02020603050405020304" pitchFamily="18" charset="0"/>
                <a:cs typeface="Times New Roman" panose="02020603050405020304" pitchFamily="18" charset="0"/>
              </a:rPr>
              <a:t>海里内巡逻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的提问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美国代表则</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508000" y="4230992"/>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说话不清楚、不明确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之意。不同点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前者重在说得含混不清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后者重在说话遮遮掩掩、躲躲闪闪。选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闪烁其词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370133184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3" name="矩形 2"/>
          <p:cNvSpPr>
            <a:spLocks noChangeAspect="1"/>
          </p:cNvSpPr>
          <p:nvPr/>
        </p:nvSpPr>
        <p:spPr>
          <a:xfrm>
            <a:off x="508000" y="1497936"/>
            <a:ext cx="8128000" cy="334245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en-US" sz="2200">
                <a:solidFill>
                  <a:srgbClr val="000000"/>
                </a:solidFill>
                <a:latin typeface="Arial" panose="020B0604020202020204" pitchFamily="34" charset="0"/>
                <a:ea typeface="黑体" panose="02010609060101010101" pitchFamily="49" charset="-122"/>
                <a:cs typeface="Times New Roman" panose="02020603050405020304" pitchFamily="18" charset="0"/>
              </a:rPr>
              <a:t>角度三</a:t>
            </a:r>
            <a:r>
              <a:rPr lang="en-US"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en-US" sz="2200">
                <a:solidFill>
                  <a:srgbClr val="000000"/>
                </a:solidFill>
                <a:latin typeface="Arial" panose="020B0604020202020204" pitchFamily="34" charset="0"/>
                <a:ea typeface="黑体" panose="02010609060101010101" pitchFamily="49" charset="-122"/>
                <a:cs typeface="Times New Roman" panose="02020603050405020304" pitchFamily="18" charset="0"/>
              </a:rPr>
              <a:t>从使用范围大小的角度辨析</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写出下列词语的相同点和不同点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并选择恰当的词语填到例句中的空白处。</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抚养　扶养</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我国《婚姻法》第</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条规定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夫妻有互相</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的义务。这是法定义务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不因双方约定而免除。</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508000" y="4816561"/>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两词都有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供养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抚养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指保护并教养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多用于长辈对晚辈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范围小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扶养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一词有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帮扶、供养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范围大。选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扶养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9843938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sp>
        <p:nvSpPr>
          <p:cNvPr id="3" name="矩形 2"/>
          <p:cNvSpPr>
            <a:spLocks noChangeAspect="1"/>
          </p:cNvSpPr>
          <p:nvPr/>
        </p:nvSpPr>
        <p:spPr>
          <a:xfrm>
            <a:off x="508000" y="2087906"/>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从来　向来</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在中国反抗外来侵略的历史上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没有像抗日战争这样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动员范围如此广泛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民族觉醒如此深刻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民族精神如此振奋。</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2115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两者都有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从过去到现在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向来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运用范围较广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后面跟肯定式和否定式都可以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后面多跟否定词。选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299676847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980728"/>
            <a:ext cx="8128000" cy="574753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a:solidFill>
                  <a:srgbClr val="000000"/>
                </a:solidFill>
                <a:latin typeface="Arial" panose="020B0604020202020204" pitchFamily="34" charset="0"/>
                <a:ea typeface="黑体" panose="02010609060101010101" pitchFamily="49" charset="-122"/>
                <a:cs typeface="Times New Roman" panose="02020603050405020304" pitchFamily="18" charset="0"/>
              </a:rPr>
              <a:t>真题试做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Ⅰ</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大洋一号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是中国第一艘现代化的综合性远洋科学考察船。自</a:t>
            </a:r>
            <a:r>
              <a:rPr lang="en-US" altLang="zh-CN" sz="2200">
                <a:solidFill>
                  <a:srgbClr val="000000"/>
                </a:solidFill>
                <a:latin typeface="Times New Roman" panose="02020603050405020304" pitchFamily="18" charset="0"/>
                <a:cs typeface="Times New Roman" panose="02020603050405020304" pitchFamily="18" charset="0"/>
              </a:rPr>
              <a:t>1995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年以来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这艘船经历了大洋矿产资源研究开发专项的多个远洋调查航次和大陆架勘查多个航次的任务。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它又完成了历时</a:t>
            </a:r>
            <a:r>
              <a:rPr lang="en-US" altLang="zh-CN" sz="2200">
                <a:solidFill>
                  <a:srgbClr val="000000"/>
                </a:solidFill>
                <a:latin typeface="Times New Roman" panose="02020603050405020304" pitchFamily="18" charset="0"/>
                <a:cs typeface="Times New Roman" panose="02020603050405020304" pitchFamily="18" charset="0"/>
              </a:rPr>
              <a:t>45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天、航程</a:t>
            </a:r>
            <a:r>
              <a:rPr lang="en-US" altLang="zh-CN" sz="2200">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海里的综合海试任务。对不熟悉的人而言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重力和</a:t>
            </a:r>
            <a:r>
              <a:rPr lang="en-US" altLang="zh-CN" sz="2200">
                <a:solidFill>
                  <a:srgbClr val="000000"/>
                </a:solidFill>
                <a:latin typeface="Times New Roman" panose="02020603050405020304" pitchFamily="18" charset="0"/>
                <a:cs typeface="Times New Roman" panose="02020603050405020304" pitchFamily="18" charset="0"/>
              </a:rPr>
              <a:t>ADCP</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实验室、磁力实验室、地震实验室、综合电子实验室、地质实验室、生物基因实验室、深拖和超短基线实验室等各种实验室</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分布在第三、四层船舱。由于船上配备了很多先进设备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人不用下水就能进行海底勘探。比如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深海可视采样系统可以将海底微地形地貌图像传到科学考察船上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犹如有了千里眼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海底世界可以</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并可根据需要</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地抓取矿物样品和采集海底水样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深海浅层岩芯取样钻机可以在深海底比较坚硬的岩石上钻取岩芯。</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5537126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sp>
        <p:nvSpPr>
          <p:cNvPr id="3" name="矩形 2"/>
          <p:cNvSpPr>
            <a:spLocks noChangeAspect="1"/>
          </p:cNvSpPr>
          <p:nvPr/>
        </p:nvSpPr>
        <p:spPr>
          <a:xfrm>
            <a:off x="508000" y="1844824"/>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别具一格　别开生面</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27</a:t>
            </a:r>
            <a:r>
              <a:rPr lang="zh-CN" altLang="zh-CN" sz="2200">
                <a:solidFill>
                  <a:srgbClr val="000000"/>
                </a:solidFill>
                <a:latin typeface="Times New Roman" panose="02020603050405020304" pitchFamily="18" charset="0"/>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一场</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农业知识竞赛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在中国农科院果树研究所举行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现场气氛十分活跃。</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sp>
        <p:nvSpPr>
          <p:cNvPr id="4" name="矩形 3"/>
          <p:cNvSpPr>
            <a:spLocks noChangeAspect="1"/>
          </p:cNvSpPr>
          <p:nvPr/>
        </p:nvSpPr>
        <p:spPr>
          <a:xfrm>
            <a:off x="508000" y="396848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与众不同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给人一种新的印象、新的感觉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之意。不同点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前者重在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表示风格、样子与众不同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一般用于文艺创作和某些事物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后者偏重在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表示新的局面或形式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适用范围较广。选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别开生面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353919737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sp>
        <p:nvSpPr>
          <p:cNvPr id="3" name="矩形 2"/>
          <p:cNvSpPr>
            <a:spLocks noChangeAspect="1"/>
          </p:cNvSpPr>
          <p:nvPr/>
        </p:nvSpPr>
        <p:spPr>
          <a:xfrm>
            <a:off x="508000" y="2107334"/>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大吹大擂　自吹自擂</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印度的首艘国产航母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维克兰特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号于</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月成功下水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这让一向视印度为盟友的美国为之</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了一番。</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248616"/>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吹嘘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之意。不同点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前者吹嘘的可以是别人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也可以是自己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后者只能是自己。选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大吹大擂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197324754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3" name="矩形 2"/>
          <p:cNvSpPr>
            <a:spLocks noChangeAspect="1"/>
          </p:cNvSpPr>
          <p:nvPr/>
        </p:nvSpPr>
        <p:spPr>
          <a:xfrm>
            <a:off x="508000" y="1351159"/>
            <a:ext cx="8128000" cy="374871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角度四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从适用</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对象的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角度辨析</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写出下列词语的相同点和不同点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并选择恰当的词语填到例句中的空白处。</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灌注　贯注</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以纪念中国人民抗日战争胜利为主题的革命历史展更多地</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了爱国热情和民族复兴的梦想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这必将掀起新一轮主题性美术创作的热潮。</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508000" y="4982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两个词语都有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融入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投入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贯注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指精神、精力等集中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把精力贯注到学习上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灌注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指浇进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多用于具体的事物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也用于心血、感情等抽象事物。如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这些成绩的取得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灌注着老师的心血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灌注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角度四</a:t>
            </a:r>
            <a:endParaRPr lang="zh-CN" altLang="en-US" sz="1400" dirty="0">
              <a:solidFill>
                <a:srgbClr val="E75E22"/>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364085487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33</a:t>
            </a:fld>
            <a:r>
              <a:rPr lang="en-US" altLang="zh-CN" dirty="0" smtClean="0"/>
              <a:t>-</a:t>
            </a:r>
            <a:endParaRPr lang="zh-CN" altLang="en-US" dirty="0"/>
          </a:p>
        </p:txBody>
      </p:sp>
      <p:sp>
        <p:nvSpPr>
          <p:cNvPr id="3" name="矩形 2"/>
          <p:cNvSpPr>
            <a:spLocks noChangeAspect="1"/>
          </p:cNvSpPr>
          <p:nvPr/>
        </p:nvSpPr>
        <p:spPr>
          <a:xfrm>
            <a:off x="508000" y="1556792"/>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对于　关于</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有人读了几本</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政治经济学的书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便自诩是经济领域的专家。</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508000" y="3680450"/>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两者都是介词。不同点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引进对象或事物的关系者。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引进某种行为的关系者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组成介词结构做全句修饰语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或引进某种事物的关系者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组成介词结构做定语。表示关涉或范围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。指出对象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角度四</a:t>
            </a:r>
            <a:endParaRPr lang="zh-CN" altLang="en-US" sz="1400" dirty="0">
              <a:solidFill>
                <a:srgbClr val="E75E22"/>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283060809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34</a:t>
            </a:fld>
            <a:r>
              <a:rPr lang="en-US" altLang="zh-CN" dirty="0" smtClean="0"/>
              <a:t>-</a:t>
            </a:r>
            <a:endParaRPr lang="zh-CN" altLang="en-US" dirty="0"/>
          </a:p>
        </p:txBody>
      </p:sp>
      <p:sp>
        <p:nvSpPr>
          <p:cNvPr id="3" name="矩形 2"/>
          <p:cNvSpPr>
            <a:spLocks noChangeAspect="1"/>
          </p:cNvSpPr>
          <p:nvPr/>
        </p:nvSpPr>
        <p:spPr>
          <a:xfrm>
            <a:off x="508000" y="2107334"/>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青云直上　扶摇直上</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如果下半年铜需求正如我们所预期的那样回暖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那么铜价就会</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508000" y="4230992"/>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两者都表示上升得高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上升得快。不同点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前者侧重地位迅速升得很高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后者侧重事物上升得快。选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扶摇直上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角度四</a:t>
            </a:r>
            <a:endParaRPr lang="zh-CN" altLang="en-US" sz="1400" dirty="0">
              <a:solidFill>
                <a:srgbClr val="E75E22"/>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415524564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35</a:t>
            </a:fld>
            <a:r>
              <a:rPr lang="en-US" altLang="zh-CN" dirty="0" smtClean="0"/>
              <a:t>-</a:t>
            </a:r>
            <a:endParaRPr lang="zh-CN" altLang="en-US" dirty="0"/>
          </a:p>
        </p:txBody>
      </p:sp>
      <p:sp>
        <p:nvSpPr>
          <p:cNvPr id="3" name="矩形 2"/>
          <p:cNvSpPr>
            <a:spLocks noChangeAspect="1"/>
          </p:cNvSpPr>
          <p:nvPr/>
        </p:nvSpPr>
        <p:spPr>
          <a:xfrm>
            <a:off x="508000" y="1700808"/>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鱼龙混杂　鱼目混珠</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en-US"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en-US" sz="2200" dirty="0">
                <a:solidFill>
                  <a:srgbClr val="000000"/>
                </a:solidFill>
                <a:latin typeface="Times New Roman" panose="02020603050405020304" pitchFamily="18" charset="0"/>
                <a:cs typeface="Times New Roman" panose="02020603050405020304" pitchFamily="18" charset="0"/>
              </a:rPr>
              <a:t>近年来</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en-US" sz="2200" dirty="0" smtClean="0">
                <a:solidFill>
                  <a:srgbClr val="000000"/>
                </a:solidFill>
                <a:latin typeface="Times New Roman" panose="02020603050405020304" pitchFamily="18" charset="0"/>
                <a:cs typeface="Times New Roman" panose="02020603050405020304" pitchFamily="18" charset="0"/>
              </a:rPr>
              <a:t>缘于</a:t>
            </a:r>
            <a:r>
              <a:rPr lang="zh-CN" altLang="zh-CN" sz="2200" dirty="0" smtClean="0">
                <a:solidFill>
                  <a:srgbClr val="000000"/>
                </a:solidFill>
                <a:latin typeface="Times New Roman" panose="02020603050405020304" pitchFamily="18" charset="0"/>
                <a:cs typeface="Times New Roman" panose="02020603050405020304" pitchFamily="18" charset="0"/>
              </a:rPr>
              <a:t>缘</a:t>
            </a:r>
            <a:r>
              <a:rPr lang="zh-CN" altLang="zh-CN" sz="2200" dirty="0">
                <a:solidFill>
                  <a:srgbClr val="000000"/>
                </a:solidFill>
                <a:latin typeface="Times New Roman" panose="02020603050405020304" pitchFamily="18" charset="0"/>
                <a:cs typeface="Times New Roman" panose="02020603050405020304" pitchFamily="18" charset="0"/>
              </a:rPr>
              <a:t>于对母婴消费的重视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我国婴幼儿家电市场得到了快速发展。不过有关调查发现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由于相关标准缺失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市场准入门槛低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导致有些产品</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质量参差不齐。</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508000" y="4230731"/>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都有两种东西混在一起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难以分辨的意思。不同点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前者适用的对象是人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指好人和坏人混在一起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后者适用的对象是物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指拿假的事物冒充真的事物。选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鱼目混珠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角度四</a:t>
            </a:r>
            <a:endParaRPr lang="zh-CN" altLang="en-US" sz="1400" dirty="0">
              <a:solidFill>
                <a:srgbClr val="E75E22"/>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334344639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36</a:t>
            </a:fld>
            <a:r>
              <a:rPr lang="en-US" altLang="zh-CN" dirty="0" smtClean="0"/>
              <a:t>-</a:t>
            </a:r>
            <a:endParaRPr lang="zh-CN" altLang="en-US" dirty="0"/>
          </a:p>
        </p:txBody>
      </p:sp>
      <p:sp>
        <p:nvSpPr>
          <p:cNvPr id="3" name="矩形 2"/>
          <p:cNvSpPr>
            <a:spLocks noChangeAspect="1"/>
          </p:cNvSpPr>
          <p:nvPr/>
        </p:nvSpPr>
        <p:spPr>
          <a:xfrm>
            <a:off x="508000" y="1701069"/>
            <a:ext cx="8128000" cy="293618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角度五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从感情</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色彩的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角度辨析</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写出下列词语的相同点和不同点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并选择恰当的词语填到例句中的空白处。</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大事　大肆</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邻近节日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商场</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促销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引导消费者购买。</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508000" y="4637257"/>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两个词的意义相近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大力从事某件事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是中性词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指大力从事。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是贬义词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指毫无顾忌地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做坏事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角度五</a:t>
            </a:r>
            <a:endParaRPr lang="zh-CN" altLang="en-US" sz="1400" dirty="0">
              <a:solidFill>
                <a:srgbClr val="E75E22"/>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156828673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37</a:t>
            </a:fld>
            <a:r>
              <a:rPr lang="en-US" altLang="zh-CN" dirty="0" smtClean="0"/>
              <a:t>-</a:t>
            </a:r>
            <a:endParaRPr lang="zh-CN" altLang="en-US" dirty="0"/>
          </a:p>
        </p:txBody>
      </p:sp>
      <p:sp>
        <p:nvSpPr>
          <p:cNvPr id="3" name="矩形 2"/>
          <p:cNvSpPr>
            <a:spLocks noChangeAspect="1"/>
          </p:cNvSpPr>
          <p:nvPr/>
        </p:nvSpPr>
        <p:spPr>
          <a:xfrm>
            <a:off x="508000" y="1916832"/>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如虎添翼　为虎添翼</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泰格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伍兹担任莱德杯美国队的副队长将让美国队</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有利于他们夺得这次比赛的胜利。</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508000" y="4020451"/>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两者都表示增添了力量。不同点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前者指使强的更强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一般用于人或组织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带褒义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后者则比喻给恶人做帮凶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助长恶人的势力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带贬义。选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如虎添翼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角度五</a:t>
            </a:r>
            <a:endParaRPr lang="zh-CN" altLang="en-US" sz="1400" dirty="0">
              <a:solidFill>
                <a:srgbClr val="E75E22"/>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241284829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38</a:t>
            </a:fld>
            <a:r>
              <a:rPr lang="en-US" altLang="zh-CN" dirty="0" smtClean="0"/>
              <a:t>-</a:t>
            </a:r>
            <a:endParaRPr lang="zh-CN" altLang="en-US" dirty="0"/>
          </a:p>
        </p:txBody>
      </p:sp>
      <p:sp>
        <p:nvSpPr>
          <p:cNvPr id="3" name="矩形 2"/>
          <p:cNvSpPr>
            <a:spLocks noChangeAspect="1"/>
          </p:cNvSpPr>
          <p:nvPr/>
        </p:nvSpPr>
        <p:spPr>
          <a:xfrm>
            <a:off x="508000" y="1844824"/>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无微不至　无所不至</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互联网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我市国税局在生活工作的每一个细节中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把廉政提醒做到了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508000" y="3958689"/>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都含有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没有一处不到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之意。不同点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前者形容关怀、照顾得细致周密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含褒义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后者多指什么坏事都干得出来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含贬义。选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无微不至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角度五</a:t>
            </a:r>
            <a:endParaRPr lang="zh-CN" altLang="en-US" sz="1400" dirty="0">
              <a:solidFill>
                <a:srgbClr val="E75E22"/>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152708276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39</a:t>
            </a:fld>
            <a:r>
              <a:rPr lang="en-US" altLang="zh-CN" dirty="0" smtClean="0"/>
              <a:t>-</a:t>
            </a:r>
            <a:endParaRPr lang="zh-CN" altLang="en-US" dirty="0"/>
          </a:p>
        </p:txBody>
      </p:sp>
      <p:sp>
        <p:nvSpPr>
          <p:cNvPr id="3" name="矩形 2"/>
          <p:cNvSpPr>
            <a:spLocks noChangeAspect="1"/>
          </p:cNvSpPr>
          <p:nvPr/>
        </p:nvSpPr>
        <p:spPr>
          <a:xfrm>
            <a:off x="508000" y="1772816"/>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孤注一掷　破釜沉舟</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希腊全民公决再次否决国际债权人提出的救助条件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希腊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退欧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似乎已经命悬一线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但也有人分析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希腊不会</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508000" y="4221088"/>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都有最后拼一下以求胜利的意思。不同点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前者偏重在尽所有力量作最后一次冒险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贬义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后者偏重在下决心决一胜负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褒义。选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孤注一掷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角度五</a:t>
            </a:r>
            <a:endParaRPr lang="zh-CN" altLang="en-US" sz="1400" dirty="0">
              <a:solidFill>
                <a:srgbClr val="E75E22"/>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335813293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0425"/>
            <a:ext cx="8128000" cy="209115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大洋一号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的远航活动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与郑和下西洋相呼应。</a:t>
            </a:r>
            <a:r>
              <a:rPr lang="en-US" altLang="zh-CN" sz="2200">
                <a:solidFill>
                  <a:srgbClr val="000000"/>
                </a:solidFill>
                <a:latin typeface="Times New Roman" panose="02020603050405020304" pitchFamily="18" charset="0"/>
                <a:cs typeface="Times New Roman" panose="02020603050405020304" pitchFamily="18" charset="0"/>
              </a:rPr>
              <a:t>600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伟大的航海家郑和七下西洋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在世界航海史上留下了光辉的一页。</a:t>
            </a:r>
            <a:r>
              <a:rPr lang="en-US" altLang="zh-CN" sz="2200">
                <a:solidFill>
                  <a:srgbClr val="000000"/>
                </a:solidFill>
                <a:latin typeface="Times New Roman" panose="02020603050405020304" pitchFamily="18" charset="0"/>
                <a:cs typeface="Times New Roman" panose="02020603050405020304" pitchFamily="18" charset="0"/>
              </a:rPr>
              <a:t>600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大洋一号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不断进步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在《联合国海洋法公约》的法律框架下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探索海洋奥秘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开发海洋资源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以实际行动为人类和平利用海洋作出了中国人民的贡献。</a:t>
            </a:r>
            <a:r>
              <a:rPr lang="en-US" altLang="zh-CN" sz="220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7516180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40</a:t>
            </a:fld>
            <a:r>
              <a:rPr lang="en-US" altLang="zh-CN" dirty="0" smtClean="0"/>
              <a:t>-</a:t>
            </a:r>
            <a:endParaRPr lang="zh-CN" altLang="en-US" dirty="0"/>
          </a:p>
        </p:txBody>
      </p:sp>
      <p:sp>
        <p:nvSpPr>
          <p:cNvPr id="3" name="矩形 2"/>
          <p:cNvSpPr>
            <a:spLocks noChangeAspect="1"/>
          </p:cNvSpPr>
          <p:nvPr/>
        </p:nvSpPr>
        <p:spPr>
          <a:xfrm>
            <a:off x="508000" y="1497936"/>
            <a:ext cx="8128000" cy="334245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角度六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从语体</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色彩的</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角度辨析</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写出下列词语的相同点和不同点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并选择恰当的词语填到例句中的空白处。</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表彰　表扬</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市政府下发了《关于</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cs typeface="Times New Roman" panose="02020603050405020304" pitchFamily="18" charset="0"/>
              </a:rPr>
              <a:t>年度全市工作先进集体和先进个人的通报》。</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749017"/>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两者都有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赞扬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对象一般为好人好事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对象是伟大功绩或壮烈事迹。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方式较方便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可书面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可口头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方式较严肃、庄重。选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409002050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41</a:t>
            </a:fld>
            <a:r>
              <a:rPr lang="en-US" altLang="zh-CN" dirty="0" smtClean="0"/>
              <a:t>-</a:t>
            </a:r>
            <a:endParaRPr lang="zh-CN" altLang="en-US" dirty="0"/>
          </a:p>
        </p:txBody>
      </p:sp>
      <p:sp>
        <p:nvSpPr>
          <p:cNvPr id="3" name="矩形 2"/>
          <p:cNvSpPr>
            <a:spLocks noChangeAspect="1"/>
          </p:cNvSpPr>
          <p:nvPr/>
        </p:nvSpPr>
        <p:spPr>
          <a:xfrm>
            <a:off x="508000" y="1904201"/>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万马齐喑　死气沉沉</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高考改革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不拘一格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才能避免</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建立健全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多元考录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机制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才能更好地适应社会经济建设对人才多样化、多元化的需求。</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508000" y="4434124"/>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都形容没有一点生气。不同点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前者是书面语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后者是口语。选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万马齐喑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379217762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42</a:t>
            </a:fld>
            <a:r>
              <a:rPr lang="en-US" altLang="zh-CN" dirty="0" smtClean="0"/>
              <a:t>-</a:t>
            </a:r>
            <a:endParaRPr lang="zh-CN" altLang="en-US" dirty="0"/>
          </a:p>
        </p:txBody>
      </p:sp>
      <p:sp>
        <p:nvSpPr>
          <p:cNvPr id="3" name="矩形 2"/>
          <p:cNvSpPr>
            <a:spLocks noChangeAspect="1"/>
          </p:cNvSpPr>
          <p:nvPr/>
        </p:nvSpPr>
        <p:spPr>
          <a:xfrm>
            <a:off x="508000" y="1497936"/>
            <a:ext cx="8128000" cy="334245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角度七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从语法</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功能的</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角度辨析</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写出下列词语的相同点和不同点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并选择恰当的词语填到例句中的空白处。</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满足　满意</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释放改革红利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群众期许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是一段时间来比较流行的口号。</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508000" y="4797152"/>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两者都表示达成了某种愿望。不同点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是从需求角度来说的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则从心愿角度来说。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使动用法比较常见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满足人民需要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不能这样用。选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满足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角度七</a:t>
            </a:r>
            <a:endParaRPr lang="zh-CN" altLang="en-US" sz="1400" dirty="0">
              <a:solidFill>
                <a:srgbClr val="E75E22"/>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105371876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43</a:t>
            </a:fld>
            <a:r>
              <a:rPr lang="en-US" altLang="zh-CN" dirty="0" smtClean="0"/>
              <a:t>-</a:t>
            </a:r>
            <a:endParaRPr lang="zh-CN" altLang="en-US" dirty="0"/>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角度七</a:t>
            </a:r>
            <a:endParaRPr lang="zh-CN" altLang="en-US" sz="1400" dirty="0">
              <a:solidFill>
                <a:srgbClr val="E75E22"/>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
        <p:nvSpPr>
          <p:cNvPr id="2" name="矩形 1"/>
          <p:cNvSpPr>
            <a:spLocks noChangeAspect="1"/>
          </p:cNvSpPr>
          <p:nvPr/>
        </p:nvSpPr>
        <p:spPr>
          <a:xfrm>
            <a:off x="508000" y="1844824"/>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燃眉之急　迫在眉睫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印度学者抱怨国家落后的军事力量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称巴基斯坦和中国在海上和陆上带来的压力不断增加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使印度军事升级</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a:spLocks noChangeAspect="1"/>
          </p:cNvSpPr>
          <p:nvPr/>
        </p:nvSpPr>
        <p:spPr>
          <a:xfrm>
            <a:off x="508000" y="3968482"/>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都表示紧急。不同点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前者比喻非常紧迫的情况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名词性短语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后者比喻事情已经到了十分紧急的关头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形容词性短语。选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迫在眉睫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5064512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44</a:t>
            </a:fld>
            <a:r>
              <a:rPr lang="en-US" altLang="zh-CN" dirty="0" smtClean="0"/>
              <a:t>-</a:t>
            </a:r>
            <a:endParaRPr lang="zh-CN" altLang="en-US" dirty="0"/>
          </a:p>
        </p:txBody>
      </p:sp>
      <p:sp>
        <p:nvSpPr>
          <p:cNvPr id="3" name="矩形 2"/>
          <p:cNvSpPr>
            <a:spLocks noChangeAspect="1"/>
          </p:cNvSpPr>
          <p:nvPr/>
        </p:nvSpPr>
        <p:spPr>
          <a:xfrm>
            <a:off x="508000" y="1719418"/>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不约而同　不谋而合</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两国领导人进行了一个多小时的会谈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双方不仅深入讨论双方政治、经贸领域共同关心的话题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a:t>
            </a:r>
            <a:r>
              <a:rPr lang="zh-CN" altLang="zh-CN" sz="2200" u="dotted"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地提到享誉世界的音乐大师肖邦。</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4252329"/>
            <a:ext cx="8128000" cy="90486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都表示不用商量而想法一致。不同点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前者只能作状语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后者是动词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可以作谓语、定语、宾语。选“不约而同”。</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角度七</a:t>
            </a:r>
            <a:endParaRPr lang="zh-CN" altLang="en-US" sz="1400" dirty="0">
              <a:solidFill>
                <a:srgbClr val="E75E22"/>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角度八</a:t>
            </a:r>
            <a:endParaRPr lang="zh-CN" altLang="en-US" sz="1400">
              <a:solidFill>
                <a:schemeClr val="bg1">
                  <a:lumMod val="65000"/>
                </a:schemeClr>
              </a:solidFill>
              <a:latin typeface="+mj-ea"/>
              <a:ea typeface="+mj-ea"/>
            </a:endParaRPr>
          </a:p>
        </p:txBody>
      </p:sp>
    </p:spTree>
    <p:extLst>
      <p:ext uri="{BB962C8B-B14F-4D97-AF65-F5344CB8AC3E}">
        <p14:creationId xmlns:p14="http://schemas.microsoft.com/office/powerpoint/2010/main" xmlns="" val="27314366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45</a:t>
            </a:fld>
            <a:r>
              <a:rPr lang="en-US" altLang="zh-CN" dirty="0" smtClean="0"/>
              <a:t>-</a:t>
            </a:r>
            <a:endParaRPr lang="zh-CN" altLang="en-US" dirty="0"/>
          </a:p>
        </p:txBody>
      </p:sp>
      <p:sp>
        <p:nvSpPr>
          <p:cNvPr id="3" name="矩形 2"/>
          <p:cNvSpPr>
            <a:spLocks noChangeAspect="1"/>
          </p:cNvSpPr>
          <p:nvPr/>
        </p:nvSpPr>
        <p:spPr>
          <a:xfrm>
            <a:off x="508000" y="1497936"/>
            <a:ext cx="8128000" cy="334245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角度八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从构词</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要素的</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角度辨析</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写出下列词语的相同点和不同点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并选择恰当的词语填到例句中的空白处。</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化装　化妆</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报纸报道了一女民警</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成白领在医院擒扒手的故事。</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508000" y="4797152"/>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都是动宾式的动词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改变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化装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指改变装束、身份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他化装成算卦先生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化妆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专指用化妆品修饰容貌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使美丽。选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化装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Tree>
    <p:extLst>
      <p:ext uri="{BB962C8B-B14F-4D97-AF65-F5344CB8AC3E}">
        <p14:creationId xmlns:p14="http://schemas.microsoft.com/office/powerpoint/2010/main" xmlns="" val="270120545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46</a:t>
            </a:fld>
            <a:r>
              <a:rPr lang="en-US" altLang="zh-CN" dirty="0" smtClean="0"/>
              <a:t>-</a:t>
            </a:r>
            <a:endParaRPr lang="zh-CN" altLang="en-US" dirty="0"/>
          </a:p>
        </p:txBody>
      </p:sp>
      <p:sp>
        <p:nvSpPr>
          <p:cNvPr id="3" name="矩形 2"/>
          <p:cNvSpPr>
            <a:spLocks noChangeAspect="1"/>
          </p:cNvSpPr>
          <p:nvPr/>
        </p:nvSpPr>
        <p:spPr>
          <a:xfrm>
            <a:off x="508000" y="1904201"/>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不孚众望　不负众望</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作为公益型国企的石油、石化、电网、通信服务行业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一定要心系国家利益和人民利益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为民谋利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为国争光。</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508000" y="4410296"/>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都包含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大家的期望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的意思。不同点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前者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不信服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不能使大家信服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不辜负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没有辜负大家的期望。选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不负众望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Tree>
    <p:extLst>
      <p:ext uri="{BB962C8B-B14F-4D97-AF65-F5344CB8AC3E}">
        <p14:creationId xmlns:p14="http://schemas.microsoft.com/office/powerpoint/2010/main" xmlns="" val="157426463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47</a:t>
            </a:fld>
            <a:r>
              <a:rPr lang="en-US" altLang="zh-CN" dirty="0" smtClean="0"/>
              <a:t>-</a:t>
            </a:r>
            <a:endParaRPr lang="zh-CN" altLang="en-US" dirty="0"/>
          </a:p>
        </p:txBody>
      </p:sp>
      <p:sp>
        <p:nvSpPr>
          <p:cNvPr id="7" name="矩形 6"/>
          <p:cNvSpPr>
            <a:spLocks noChangeAspect="1"/>
          </p:cNvSpPr>
          <p:nvPr/>
        </p:nvSpPr>
        <p:spPr>
          <a:xfrm>
            <a:off x="508000" y="2107334"/>
            <a:ext cx="8128000" cy="212365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一文不名　一文不值</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相同点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不同点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收藏爱好者们经过一番仔细研究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最后认为这种所谓的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长江奇石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实际上</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a:cs typeface="Times New Roman" panose="02020603050405020304" pitchFamily="18" charset="0"/>
            </a:endParaRPr>
          </a:p>
        </p:txBody>
      </p:sp>
      <p:sp>
        <p:nvSpPr>
          <p:cNvPr id="8" name="矩形 7"/>
          <p:cNvSpPr>
            <a:spLocks noChangeAspect="1"/>
          </p:cNvSpPr>
          <p:nvPr/>
        </p:nvSpPr>
        <p:spPr>
          <a:xfrm>
            <a:off x="508000" y="4228068"/>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NEU-BZ-S92"/>
                <a:ea typeface="Arial" panose="020B0604020202020204" pitchFamily="34" charset="0"/>
                <a:cs typeface="Times New Roman" panose="02020603050405020304" pitchFamily="18" charset="0"/>
              </a:rPr>
              <a:t> </a:t>
            </a: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都指很少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一点都没有。不同点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占有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一个钱都没有。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一文钱都不值。选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一文不值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5" name="圆角矩形 4">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9" name="圆角矩形 8">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4" name="圆角矩形 13">
            <a:hlinkClick r:id="rId10"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Tree>
    <p:extLst>
      <p:ext uri="{BB962C8B-B14F-4D97-AF65-F5344CB8AC3E}">
        <p14:creationId xmlns:p14="http://schemas.microsoft.com/office/powerpoint/2010/main" xmlns="" val="82159530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48</a:t>
            </a:fld>
            <a:r>
              <a:rPr lang="en-US" altLang="zh-CN" dirty="0" smtClean="0"/>
              <a:t>-</a:t>
            </a:r>
            <a:endParaRPr lang="zh-CN" altLang="en-US" dirty="0"/>
          </a:p>
        </p:txBody>
      </p:sp>
      <p:sp>
        <p:nvSpPr>
          <p:cNvPr id="5" name="矩形 4"/>
          <p:cNvSpPr>
            <a:spLocks noChangeAspect="1"/>
          </p:cNvSpPr>
          <p:nvPr/>
        </p:nvSpPr>
        <p:spPr>
          <a:xfrm>
            <a:off x="508000" y="2107334"/>
            <a:ext cx="8128000" cy="252992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见危授命　临危受命</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不同点</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例句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成人应该具备智慧、德性、意志、才艺等多方面素质。孔子认为其中德性最为重要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见利思义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dotted">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久要不忘平生之言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亦可以为成人矣。</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矩形 5"/>
          <p:cNvSpPr>
            <a:spLocks noChangeAspect="1"/>
          </p:cNvSpPr>
          <p:nvPr/>
        </p:nvSpPr>
        <p:spPr>
          <a:xfrm>
            <a:off x="508000" y="4581128"/>
            <a:ext cx="8128000" cy="90486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相同点</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都是在危难之际的行为。不同点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授命”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献出生命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受命”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接受任命。选“见危授命”。</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圆角矩形 6">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8" name="圆角矩形 7">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9" name="圆角矩形 8">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0" name="圆角矩形 9">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1" name="圆角矩形 10">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2" name="圆角矩形 11">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3" name="圆角矩形 12">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4" name="圆角矩形 13">
            <a:hlinkClick r:id="rId10"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Tree>
    <p:extLst>
      <p:ext uri="{BB962C8B-B14F-4D97-AF65-F5344CB8AC3E}">
        <p14:creationId xmlns:p14="http://schemas.microsoft.com/office/powerpoint/2010/main" xmlns="" val="290244438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49</a:t>
            </a:fld>
            <a:r>
              <a:rPr lang="en-US" altLang="zh-CN" dirty="0" smtClean="0"/>
              <a:t>-</a:t>
            </a:r>
            <a:endParaRPr lang="zh-CN" altLang="en-US" dirty="0"/>
          </a:p>
        </p:txBody>
      </p:sp>
      <p:sp>
        <p:nvSpPr>
          <p:cNvPr id="2" name="矩形 1"/>
          <p:cNvSpPr>
            <a:spLocks noChangeAspect="1"/>
          </p:cNvSpPr>
          <p:nvPr/>
        </p:nvSpPr>
        <p:spPr>
          <a:xfrm>
            <a:off x="508000" y="1354698"/>
            <a:ext cx="8128000" cy="5170646"/>
          </a:xfrm>
          <a:prstGeom prst="rect">
            <a:avLst/>
          </a:prstGeom>
        </p:spPr>
        <p:txBody>
          <a:bodyPr>
            <a:spAutoFit/>
          </a:bodyPr>
          <a:lstStyle/>
          <a:p>
            <a:pPr>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即学即练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依次填入下面文段中横线上的成语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全都恰当的一项是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从珠海景色最美的滨海道路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情侣路上向东远眺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全长</a:t>
            </a:r>
            <a:r>
              <a:rPr lang="en-US" altLang="zh-CN" sz="2200" dirty="0">
                <a:solidFill>
                  <a:srgbClr val="000000"/>
                </a:solidFill>
                <a:latin typeface="Times New Roman" panose="02020603050405020304" pitchFamily="18" charset="0"/>
                <a:cs typeface="Times New Roman" panose="02020603050405020304" pitchFamily="18" charset="0"/>
              </a:rPr>
              <a:t>55</a:t>
            </a:r>
            <a:r>
              <a:rPr lang="zh-CN" altLang="zh-CN" sz="2200" dirty="0">
                <a:solidFill>
                  <a:srgbClr val="000000"/>
                </a:solidFill>
                <a:latin typeface="Times New Roman" panose="02020603050405020304" pitchFamily="18" charset="0"/>
                <a:cs typeface="Times New Roman" panose="02020603050405020304" pitchFamily="18" charset="0"/>
              </a:rPr>
              <a:t>公里的港珠澳大桥宛若蛟龙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蜿蜒腾越于</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的海面上。这是世界上最长的跨海桥梁工程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也是综合建设难度最大、最具挑战性的超级工程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的外海搭建使用寿命</a:t>
            </a:r>
            <a:r>
              <a:rPr lang="en-US" altLang="zh-CN" sz="2200" dirty="0">
                <a:solidFill>
                  <a:srgbClr val="000000"/>
                </a:solidFill>
                <a:latin typeface="Times New Roman" panose="02020603050405020304" pitchFamily="18" charset="0"/>
                <a:cs typeface="Times New Roman" panose="02020603050405020304" pitchFamily="18" charset="0"/>
              </a:rPr>
              <a:t>120</a:t>
            </a:r>
            <a:r>
              <a:rPr lang="zh-CN" altLang="zh-CN" sz="2200" dirty="0">
                <a:solidFill>
                  <a:srgbClr val="000000"/>
                </a:solidFill>
                <a:latin typeface="Times New Roman" panose="02020603050405020304" pitchFamily="18" charset="0"/>
                <a:cs typeface="Times New Roman" panose="02020603050405020304" pitchFamily="18" charset="0"/>
              </a:rPr>
              <a:t>年的钢铁巨桥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在海底</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多米深处建造最长的沉管隧道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穿越</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万吨级航道和白海豚保护区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每一项挑战都</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港珠澳大桥是一座</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的科技大桥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在这些世界级挑战的背后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是一系列创新攻坚和科技支撑的强力驱动。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港珠澳大桥管理局总工程师苏权科表示。</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一碧万顷　风大浪急　前所未有　名副其实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一望无际　风大浪急　前所未有　名不虚传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一碧万顷　惊涛骇浪　空前绝后　名副其实</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一望无际　惊涛骇浪　空前绝后　名不虚传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0" name="圆角矩形 9">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1" name="圆角矩形 10">
            <a:hlinkClick r:id="rId10"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
        <p:nvSpPr>
          <p:cNvPr id="12" name="矩形 11"/>
          <p:cNvSpPr/>
          <p:nvPr/>
        </p:nvSpPr>
        <p:spPr>
          <a:xfrm>
            <a:off x="7665411" y="1700808"/>
            <a:ext cx="360040" cy="430887"/>
          </a:xfrm>
          <a:prstGeom prst="rect">
            <a:avLst/>
          </a:prstGeom>
        </p:spPr>
        <p:txBody>
          <a:bodyPr wrap="square">
            <a:spAutoFit/>
          </a:bodyPr>
          <a:lstStyle/>
          <a:p>
            <a:r>
              <a:rPr lang="en-US" altLang="zh-CN" sz="2200">
                <a:solidFill>
                  <a:srgbClr val="FF0000"/>
                </a:solidFill>
                <a:latin typeface="Times New Roman" panose="02020603050405020304" pitchFamily="18" charset="0"/>
              </a:rPr>
              <a:t>A</a:t>
            </a:r>
            <a:r>
              <a:rPr lang="zh-CN" altLang="zh-CN" sz="2200" i="1">
                <a:solidFill>
                  <a:srgbClr val="000000"/>
                </a:solidFill>
                <a:latin typeface="Times New Roman" panose="02020603050405020304" pitchFamily="18" charset="0"/>
                <a:cs typeface="Times New Roman" panose="02020603050405020304" pitchFamily="18" charset="0"/>
              </a:rPr>
              <a:t>　</a:t>
            </a:r>
            <a:endParaRPr lang="zh-CN" altLang="en-US" sz="2200"/>
          </a:p>
        </p:txBody>
      </p:sp>
    </p:spTree>
    <p:extLst>
      <p:ext uri="{BB962C8B-B14F-4D97-AF65-F5344CB8AC3E}">
        <p14:creationId xmlns:p14="http://schemas.microsoft.com/office/powerpoint/2010/main" xmlns="" val="224555976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369479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文中画横线的句子有语病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下列修改最恰当的一项是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这艘船经历了大洋矿产资源研究开发专项的多个远洋调查航次和大陆架勘查多个航次的调查。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这艘船执行了大洋矿产资源研究开发专项的多个远洋调查航次和多个大陆架勘查航次的任务。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这艘船经历了大洋矿产资源研究开发专项的多个远洋调查航次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完成了多个航次大陆架勘查任务。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这艘船执行了大洋矿产资源研究开发专项的多个远洋调查航次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完成了多个大陆架勘查航次的任务。</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236296" y="1130049"/>
            <a:ext cx="372218" cy="430887"/>
          </a:xfrm>
          <a:prstGeom prst="rect">
            <a:avLst/>
          </a:prstGeom>
        </p:spPr>
        <p:txBody>
          <a:bodyPr wrap="none">
            <a:spAutoFit/>
          </a:bodyPr>
          <a:lstStyle/>
          <a:p>
            <a:r>
              <a:rPr lang="en-US" altLang="zh-CN" sz="2200">
                <a:solidFill>
                  <a:srgbClr val="FF0000"/>
                </a:solidFill>
                <a:latin typeface="Times New Roman" panose="02020603050405020304" pitchFamily="18" charset="0"/>
              </a:rPr>
              <a:t>B</a:t>
            </a:r>
            <a:endParaRPr lang="zh-CN" altLang="en-US" sz="2200"/>
          </a:p>
        </p:txBody>
      </p:sp>
      <p:sp>
        <p:nvSpPr>
          <p:cNvPr id="4" name="矩形 3"/>
          <p:cNvSpPr>
            <a:spLocks noChangeAspect="1"/>
          </p:cNvSpPr>
          <p:nvPr/>
        </p:nvSpPr>
        <p:spPr>
          <a:xfrm>
            <a:off x="508000" y="4819538"/>
            <a:ext cx="8128000" cy="1272271"/>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ea typeface="Times New Roman" panose="02020603050405020304" pitchFamily="18" charset="0"/>
              </a:rPr>
              <a:t> </a:t>
            </a:r>
            <a:r>
              <a:rPr lang="en-US" altLang="zh-CN" sz="2200">
                <a:solidFill>
                  <a:srgbClr val="000000"/>
                </a:solidFill>
                <a:latin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经历了</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的航次和</a:t>
            </a:r>
            <a:r>
              <a:rPr lang="en-US"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的调查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调查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经历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航次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搭配不当。</a:t>
            </a:r>
            <a:r>
              <a:rPr lang="en-US" altLang="zh-CN" sz="2200">
                <a:solidFill>
                  <a:srgbClr val="000000"/>
                </a:solidFill>
                <a:latin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执行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航次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搭配不当。</a:t>
            </a:r>
            <a:endParaRPr lang="zh-CN" altLang="en-US" sz="2200"/>
          </a:p>
        </p:txBody>
      </p:sp>
    </p:spTree>
    <p:extLst>
      <p:ext uri="{BB962C8B-B14F-4D97-AF65-F5344CB8AC3E}">
        <p14:creationId xmlns:p14="http://schemas.microsoft.com/office/powerpoint/2010/main" xmlns="" val="356232278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50</a:t>
            </a:fld>
            <a:r>
              <a:rPr lang="en-US" altLang="zh-CN" dirty="0" smtClean="0"/>
              <a:t>-</a:t>
            </a:r>
            <a:endParaRPr lang="zh-CN" altLang="en-US" dirty="0"/>
          </a:p>
        </p:txBody>
      </p:sp>
      <p:sp>
        <p:nvSpPr>
          <p:cNvPr id="4" name="圆角矩形 3">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0" name="圆角矩形 9">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1" name="圆角矩形 10">
            <a:hlinkClick r:id="rId10"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
        <p:nvSpPr>
          <p:cNvPr id="3" name="矩形 2"/>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dirty="0">
                <a:solidFill>
                  <a:srgbClr val="FF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一望无际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一眼看不到边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形容辽阔。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一碧万顷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形容青绿无际。侧重点不同。文中用来形容海面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一碧万顷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恰当。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风大浪急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指风浪很大。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惊涛骇浪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凶猛而使人害怕的波涛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比喻险恶的环境或尖锐激烈的斗争。适用对象不同。文中指外海海面的情况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风大浪急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恰当。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前所未有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历史上从来没有过。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空前绝后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从前没有过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此后也不会有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多用来形容某种成就或盛况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带有夸张赞叹的意味。词义的程度不同。文中说的是港珠澳大桥建设中遇到的挑战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前所未有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恰当。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名不虚传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确实很好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不是空有虚名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多用于人。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名副其实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名称或名声与实际相符合。文中说港珠澳大桥是一座真正的科技大桥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名副其实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更恰当。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3221489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51</a:t>
            </a:fld>
            <a:r>
              <a:rPr lang="en-US" altLang="zh-CN" dirty="0" smtClean="0"/>
              <a:t>-</a:t>
            </a:r>
            <a:endParaRPr lang="zh-CN" altLang="en-US" dirty="0"/>
          </a:p>
        </p:txBody>
      </p:sp>
      <p:sp>
        <p:nvSpPr>
          <p:cNvPr id="2" name="矩形 1"/>
          <p:cNvSpPr>
            <a:spLocks noChangeAspect="1"/>
          </p:cNvSpPr>
          <p:nvPr/>
        </p:nvSpPr>
        <p:spPr>
          <a:xfrm>
            <a:off x="508000" y="1520442"/>
            <a:ext cx="8128000" cy="4493538"/>
          </a:xfrm>
          <a:prstGeom prst="rect">
            <a:avLst/>
          </a:prstGeom>
        </p:spPr>
        <p:txBody>
          <a:bodyPr>
            <a:spAutoFit/>
          </a:bodyPr>
          <a:lstStyle/>
          <a:p>
            <a:pPr>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依次填入下面文段中横线上的成语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全都恰当的一项是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最为动人的当然是极光运动所造成的</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的奇妙景象。我们形容事物变得快时常说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眼睛一眨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老母鸡变鸭。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极光可真是这样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而这一切又往往发生在几秒钟或数分钟之内。更令人叹为观止的则是极光的色彩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早已不能用</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去描绘。说到底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其本色不外乎是红、绿、紫、蓝、白、黄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可是大自然这一超级画家用</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将深浅浓淡、隐显明暗一搭配、一组合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好家伙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一下子变成了万花筒啦。根据不完全的统计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目前能分辨清楚的极光色调已达一百六十余种。</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瞬息万变　变幻莫测　五光十色　入木三分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瞬息万变　变幻莫测　五颜六色　出神入化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千变万化　高深莫测　五光十色　入木三分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千变万化　高深莫测　五颜六色　出神入化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0" name="圆角矩形 9">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1" name="圆角矩形 10">
            <a:hlinkClick r:id="rId10"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
        <p:nvSpPr>
          <p:cNvPr id="12" name="矩形 11"/>
          <p:cNvSpPr/>
          <p:nvPr/>
        </p:nvSpPr>
        <p:spPr>
          <a:xfrm>
            <a:off x="7665411" y="1558380"/>
            <a:ext cx="360040" cy="430887"/>
          </a:xfrm>
          <a:prstGeom prst="rect">
            <a:avLst/>
          </a:prstGeom>
        </p:spPr>
        <p:txBody>
          <a:bodyPr wrap="square">
            <a:spAutoFit/>
          </a:bodyPr>
          <a:lstStyle/>
          <a:p>
            <a:r>
              <a:rPr lang="en-US" altLang="zh-CN" sz="2200" smtClean="0">
                <a:solidFill>
                  <a:srgbClr val="FF0000"/>
                </a:solidFill>
                <a:latin typeface="Times New Roman" panose="02020603050405020304" pitchFamily="18" charset="0"/>
              </a:rPr>
              <a:t>B</a:t>
            </a:r>
            <a:endParaRPr lang="zh-CN" altLang="en-US" sz="2200"/>
          </a:p>
        </p:txBody>
      </p:sp>
    </p:spTree>
    <p:extLst>
      <p:ext uri="{BB962C8B-B14F-4D97-AF65-F5344CB8AC3E}">
        <p14:creationId xmlns:p14="http://schemas.microsoft.com/office/powerpoint/2010/main" xmlns="" val="74185387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52</a:t>
            </a:fld>
            <a:r>
              <a:rPr lang="en-US" altLang="zh-CN" dirty="0" smtClean="0"/>
              <a:t>-</a:t>
            </a:r>
            <a:endParaRPr lang="zh-CN" altLang="en-US" dirty="0"/>
          </a:p>
        </p:txBody>
      </p:sp>
      <p:sp>
        <p:nvSpPr>
          <p:cNvPr id="4" name="圆角矩形 3">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0" name="圆角矩形 9">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1" name="圆角矩形 10">
            <a:hlinkClick r:id="rId10"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
        <p:nvSpPr>
          <p:cNvPr id="3" name="矩形 2"/>
          <p:cNvSpPr>
            <a:spLocks noChangeAspect="1"/>
          </p:cNvSpPr>
          <p:nvPr/>
        </p:nvSpPr>
        <p:spPr>
          <a:xfrm>
            <a:off x="508000" y="1412776"/>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dirty="0">
                <a:solidFill>
                  <a:srgbClr val="FF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瞬息万变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在极短的时间内发生了千变万化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形容变化很快、很多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千变万化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形容变化极多。语段中是说变化快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应选用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瞬息万变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变幻莫测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变化多端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难以揣测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高深莫测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高深的程度无法揣测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形容使人难以理解。适用对象不同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文中说极光的变化多端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变幻莫测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五光十色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形容色彩鲜艳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花样繁多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颜色光彩鲜艳而且颜色种类很多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五颜六色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形容色彩复杂或花样繁多。引申为各色各样。词义的侧重点不同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这里是说色彩的复杂多样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五颜六色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入木三分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形容书法笔力刚劲有力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也比喻对文章或事物见解深刻、透彻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出神入化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形容技艺高超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达到了绝妙的境界。这里是说大自然的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绘画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手艺之高超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应使用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出神入化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4700355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53</a:t>
            </a:fld>
            <a:r>
              <a:rPr lang="en-US" altLang="zh-CN" dirty="0" smtClean="0"/>
              <a:t>-</a:t>
            </a:r>
            <a:endParaRPr lang="zh-CN" altLang="en-US" dirty="0"/>
          </a:p>
        </p:txBody>
      </p:sp>
      <p:sp>
        <p:nvSpPr>
          <p:cNvPr id="2" name="矩形 1"/>
          <p:cNvSpPr>
            <a:spLocks noChangeAspect="1"/>
          </p:cNvSpPr>
          <p:nvPr/>
        </p:nvSpPr>
        <p:spPr>
          <a:xfrm>
            <a:off x="508000" y="1520442"/>
            <a:ext cx="8128000" cy="4493538"/>
          </a:xfrm>
          <a:prstGeom prst="rect">
            <a:avLst/>
          </a:prstGeom>
        </p:spPr>
        <p:txBody>
          <a:bodyPr>
            <a:spAutoFit/>
          </a:bodyPr>
          <a:lstStyle/>
          <a:p>
            <a:pPr>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依次填入下面文段中横线上的成语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全都恰当的一项是</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NEU-BZ-S92"/>
                <a:ea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这是古城里的一条小街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过去这里显然驻扎过守城的军队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有一排排的营房为证。现在这里正在建筑仿古的街市和民居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已颇成气候了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秦砖汉瓦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虽没有皇家气象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却也称得上是</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。在最前面靠近巷口的地方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还立有一个牌坊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上书一副对联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市井里巷尽染六朝烟水气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布衣将相共写千古大文章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。此联内容很好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之效。但对得不甚工整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以我之见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不如将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大文章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风情画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尚可</a:t>
            </a:r>
            <a:r>
              <a:rPr lang="zh-CN" altLang="zh-CN" sz="2200" u="sng" dirty="0">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金碧辉煌　富丽堂皇　巧夺天工　差强人意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雕梁画栋　美轮美奂　妙笔生花　差强人意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金碧辉煌　美轮美奂　巧夺天工　心满意足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雕梁画栋　富丽堂皇　妙笔生花　心满意足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圆角矩形 3">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0" name="圆角矩形 9">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1" name="圆角矩形 10">
            <a:hlinkClick r:id="rId10"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
        <p:nvSpPr>
          <p:cNvPr id="12" name="矩形 11"/>
          <p:cNvSpPr/>
          <p:nvPr/>
        </p:nvSpPr>
        <p:spPr>
          <a:xfrm>
            <a:off x="7665411" y="1558380"/>
            <a:ext cx="360040" cy="430887"/>
          </a:xfrm>
          <a:prstGeom prst="rect">
            <a:avLst/>
          </a:prstGeom>
        </p:spPr>
        <p:txBody>
          <a:bodyPr wrap="square">
            <a:spAutoFit/>
          </a:bodyPr>
          <a:lstStyle/>
          <a:p>
            <a:r>
              <a:rPr lang="en-US" altLang="zh-CN" sz="2200" smtClean="0">
                <a:solidFill>
                  <a:srgbClr val="FF0000"/>
                </a:solidFill>
                <a:latin typeface="Times New Roman" panose="02020603050405020304" pitchFamily="18" charset="0"/>
              </a:rPr>
              <a:t>B</a:t>
            </a:r>
            <a:endParaRPr lang="zh-CN" altLang="en-US" sz="2200"/>
          </a:p>
        </p:txBody>
      </p:sp>
    </p:spTree>
    <p:extLst>
      <p:ext uri="{BB962C8B-B14F-4D97-AF65-F5344CB8AC3E}">
        <p14:creationId xmlns:p14="http://schemas.microsoft.com/office/powerpoint/2010/main" xmlns="" val="58258327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54</a:t>
            </a:fld>
            <a:r>
              <a:rPr lang="en-US" altLang="zh-CN" dirty="0" smtClean="0"/>
              <a:t>-</a:t>
            </a:r>
            <a:endParaRPr lang="zh-CN" altLang="en-US" dirty="0"/>
          </a:p>
        </p:txBody>
      </p:sp>
      <p:sp>
        <p:nvSpPr>
          <p:cNvPr id="4" name="圆角矩形 3">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0" name="圆角矩形 9">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1" name="圆角矩形 10">
            <a:hlinkClick r:id="rId10"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
        <p:nvSpPr>
          <p:cNvPr id="3" name="矩形 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雕梁画栋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指房屋的华丽的彩绘装饰。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金碧辉煌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形容建筑物装饰华丽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光彩夺目。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美轮美奂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原本多形容建筑物雄伟壮观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现在也用来形容雕刻或建筑艺术的精美效果。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富丽堂皇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形容房屋宏伟豪华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也形容诗文辞藻华丽。根据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虽没有皇家气象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此处应选用成语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美轮美奂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妙笔生花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比喻笔法高超的人写出动人的文章。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巧夺天工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指精巧的人工胜过天然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形容技艺极其精巧。此处根据前文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此联内容很好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应选用成语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妙笔生花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差强人意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形容大体上尚能令人满意。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心满意足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形容心中非常满意。两词在词义的程度上不同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此处应选用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差强人意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9591105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55</a:t>
            </a:fld>
            <a:r>
              <a:rPr lang="en-US" altLang="zh-CN" dirty="0" smtClean="0"/>
              <a:t>-</a:t>
            </a:r>
            <a:endParaRPr lang="zh-CN" altLang="en-US" dirty="0"/>
          </a:p>
        </p:txBody>
      </p:sp>
      <p:sp>
        <p:nvSpPr>
          <p:cNvPr id="2" name="矩形 1"/>
          <p:cNvSpPr>
            <a:spLocks noChangeAspect="1"/>
          </p:cNvSpPr>
          <p:nvPr/>
        </p:nvSpPr>
        <p:spPr>
          <a:xfrm>
            <a:off x="508000" y="1505732"/>
            <a:ext cx="8128000" cy="4832092"/>
          </a:xfrm>
          <a:prstGeom prst="rect">
            <a:avLst/>
          </a:prstGeom>
        </p:spPr>
        <p:txBody>
          <a:bodyPr>
            <a:spAutoFit/>
          </a:bodyPr>
          <a:lstStyle/>
          <a:p>
            <a:pPr>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依次填入下面文段中横线上的成语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全都恰当的一项是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同属唐人古体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五言和七言又有所差别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这个问题比较微妙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须细心体察。我们看五七言的区分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虽只在每句相差两个字上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但造成的节奏感和韵调感却</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。五言字少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念起来有一种</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的气度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近乎平时的语调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七言音促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上口时会给人以</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的感觉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类似于朗诵或歌唱表演的声腔。试读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暮投石壕村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有吏夜捉人。老翁逾墙走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老吏出门看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这样的句子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口气何等自然平实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不带任何拖腔。但如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少陵野老吞声哭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春日潜行曲江曲。江头宫殿锁千门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细柳新蒲为谁绿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念起来则有一种异乎寻常说话的调门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00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铿锵成韵。</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泾渭分明　安详舒缓　发扬蹈厉　轻重缓急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大相径庭　安常处顺　厉兵秣马　抑扬顿挫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泾渭分明　安常处顺　厉兵秣马　轻重缓急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大相径庭　安详舒缓　发扬蹈厉　抑扬顿挫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圆角矩形 3">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0" name="圆角矩形 9">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1" name="圆角矩形 10">
            <a:hlinkClick r:id="rId10"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
        <p:nvSpPr>
          <p:cNvPr id="12" name="矩形 11"/>
          <p:cNvSpPr/>
          <p:nvPr/>
        </p:nvSpPr>
        <p:spPr>
          <a:xfrm>
            <a:off x="7665411" y="1558380"/>
            <a:ext cx="360040" cy="430887"/>
          </a:xfrm>
          <a:prstGeom prst="rect">
            <a:avLst/>
          </a:prstGeom>
        </p:spPr>
        <p:txBody>
          <a:bodyPr wrap="square">
            <a:spAutoFit/>
          </a:bodyPr>
          <a:lstStyle/>
          <a:p>
            <a:r>
              <a:rPr lang="en-US" altLang="zh-CN" sz="2200" smtClean="0">
                <a:solidFill>
                  <a:srgbClr val="FF0000"/>
                </a:solidFill>
                <a:latin typeface="Times New Roman" panose="02020603050405020304" pitchFamily="18" charset="0"/>
              </a:rPr>
              <a:t>D</a:t>
            </a:r>
            <a:endParaRPr lang="zh-CN" altLang="en-US" sz="2200"/>
          </a:p>
        </p:txBody>
      </p:sp>
    </p:spTree>
    <p:extLst>
      <p:ext uri="{BB962C8B-B14F-4D97-AF65-F5344CB8AC3E}">
        <p14:creationId xmlns:p14="http://schemas.microsoft.com/office/powerpoint/2010/main" xmlns="" val="90455680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56</a:t>
            </a:fld>
            <a:r>
              <a:rPr lang="en-US" altLang="zh-CN" dirty="0" smtClean="0"/>
              <a:t>-</a:t>
            </a:r>
            <a:endParaRPr lang="zh-CN" altLang="en-US" dirty="0"/>
          </a:p>
        </p:txBody>
      </p:sp>
      <p:sp>
        <p:nvSpPr>
          <p:cNvPr id="4" name="圆角矩形 3">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5" name="圆角矩形 4">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0" name="圆角矩形 9">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1" name="圆角矩形 10">
            <a:hlinkClick r:id="rId10"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
        <p:nvSpPr>
          <p:cNvPr id="3" name="矩形 2"/>
          <p:cNvSpPr>
            <a:spLocks noChangeAspect="1"/>
          </p:cNvSpPr>
          <p:nvPr/>
        </p:nvSpPr>
        <p:spPr>
          <a:xfrm>
            <a:off x="508000" y="2114868"/>
            <a:ext cx="8128000" cy="28822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大相径庭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比喻相差很远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大不相同。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泾渭分明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比喻界限清楚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是非、好坏分明。两词在词义的侧重点上有不同。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安详舒缓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不徐不疾。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安常处顺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习惯于平稳的日子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处于顺利的境遇中。适用对象不同。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发扬蹈厉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形容奋发有为、意气昂扬的样子。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厉兵秣马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指准备战斗。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抑扬顿挫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声音和谐起伏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和谐而有节奏。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轻重缓急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指各种事情中有主要的和次要的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有急于要办的和可以慢一点办的。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7557313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57</a:t>
            </a:fld>
            <a:r>
              <a:rPr lang="en-US" altLang="zh-CN" smtClean="0"/>
              <a:t>-</a:t>
            </a:r>
            <a:endParaRPr lang="zh-CN" altLang="en-US" dirty="0"/>
          </a:p>
        </p:txBody>
      </p:sp>
      <p:sp>
        <p:nvSpPr>
          <p:cNvPr id="11" name="矩形 10"/>
          <p:cNvSpPr>
            <a:spLocks noChangeAspect="1"/>
          </p:cNvSpPr>
          <p:nvPr/>
        </p:nvSpPr>
        <p:spPr>
          <a:xfrm>
            <a:off x="508000" y="2114868"/>
            <a:ext cx="8128000" cy="288226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中黑简体"/>
                <a:cs typeface="Times New Roman" panose="02020603050405020304" pitchFamily="18" charset="0"/>
              </a:rPr>
              <a:t>从八个角度辨析成语误用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成语有固定的结构形式和固定的说法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意义相对固定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在语句中是作为一个整体使用的。要准确、快速地解答成语题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一方面要注意多积累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正确理解成语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另一方面要掌握高考成语题的常见命题设误角度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掌握辨析技巧。高考成语题一般从望文生义、张冠李戴、褒贬误用、谦敬错位、重复累赘、搭配不当等角度设置错误项。备考时应关注以下几个方面。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5" name="圆角矩形 4">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0" name="圆角矩形 9">
            <a:hlinkClick r:id="rId8"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9"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238045156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58</a:t>
            </a:fld>
            <a:r>
              <a:rPr lang="en-US" altLang="zh-CN" smtClean="0"/>
              <a:t>-</a:t>
            </a:r>
            <a:endParaRPr lang="zh-CN" altLang="en-US" dirty="0"/>
          </a:p>
        </p:txBody>
      </p:sp>
      <p:sp>
        <p:nvSpPr>
          <p:cNvPr id="3" name="矩形 2"/>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角度一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弄清语境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切忌望文生义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成语是形式和内容都非常固定的词组或短句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有其整体意义。理解成语时要注意其意义的整体性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不要将组成成语的每个语素简单相加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尤其是一些特殊语素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更要注意其古义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不要想当然地按现代汉语的意义去理解。</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2"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5" name="圆角矩形 4">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0" name="圆角矩形 9">
            <a:hlinkClick r:id="rId8"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1" name="圆角矩形 10">
            <a:hlinkClick r:id="rId9"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402660929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59</a:t>
            </a:fld>
            <a:r>
              <a:rPr lang="en-US" altLang="zh-CN" smtClean="0"/>
              <a:t>-</a:t>
            </a:r>
            <a:endParaRPr lang="zh-CN" altLang="en-US" dirty="0"/>
          </a:p>
        </p:txBody>
      </p:sp>
      <p:sp>
        <p:nvSpPr>
          <p:cNvPr id="3" name="矩形 2"/>
          <p:cNvSpPr>
            <a:spLocks noChangeAspect="1"/>
          </p:cNvSpPr>
          <p:nvPr/>
        </p:nvSpPr>
        <p:spPr>
          <a:xfrm>
            <a:off x="508000" y="1330584"/>
            <a:ext cx="8384480" cy="456124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1</a:t>
            </a:r>
            <a:r>
              <a:rPr lang="zh-CN" altLang="en-US" sz="2200">
                <a:solidFill>
                  <a:srgbClr val="000000"/>
                </a:solidFill>
                <a:latin typeface="Times New Roman" panose="02020603050405020304" pitchFamily="18" charset="0"/>
                <a:cs typeface="Times New Roman" panose="02020603050405020304" pitchFamily="18" charset="0"/>
              </a:rPr>
              <a:t>下面都是近年高考试题中错用成语的句子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请指出它们错在哪里</a:t>
            </a:r>
            <a:r>
              <a:rPr lang="zh-CN" altLang="en-US"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①</a:t>
            </a:r>
            <a:r>
              <a:rPr lang="zh-CN" altLang="zh-CN" sz="2200">
                <a:solidFill>
                  <a:srgbClr val="000000"/>
                </a:solidFill>
                <a:latin typeface="Times New Roman" panose="02020603050405020304" pitchFamily="18" charset="0"/>
                <a:cs typeface="Times New Roman" panose="02020603050405020304" pitchFamily="18" charset="0"/>
              </a:rPr>
              <a:t>比赛过后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教练希望大家重整旗鼓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继续以高昂的士气、振奋的精神、最佳的竞技状态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在下一届赛事中再创佳绩。</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cs typeface="Times New Roman" panose="02020603050405020304" pitchFamily="18" charset="0"/>
              </a:rPr>
              <a:t>全国Ⅰ卷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en-US" altLang="zh-CN" sz="2200" u="dotted" smtClean="0">
              <a:solidFill>
                <a:srgbClr val="000000"/>
              </a:solidFill>
              <a:uFill>
                <a:solidFill>
                  <a:srgbClr val="000000"/>
                </a:solidFill>
              </a:uFill>
              <a:latin typeface="宋体" panose="02010600030101010101" pitchFamily="2" charset="-12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②赵老师学的是冷门专业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当年毕业时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不少同学离开了该领域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而他守正不阿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坚持致力于该专业的教研工作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最后硕果累累。</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cs typeface="Times New Roman" panose="02020603050405020304" pitchFamily="18" charset="0"/>
              </a:rPr>
              <a:t>全国Ⅰ卷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975298" y="2369571"/>
            <a:ext cx="1158340" cy="493819"/>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837858" y="4760564"/>
            <a:ext cx="1158340" cy="493819"/>
          </a:xfrm>
          <a:prstGeom prst="rect">
            <a:avLst/>
          </a:prstGeom>
        </p:spPr>
      </p:pic>
      <p:sp>
        <p:nvSpPr>
          <p:cNvPr id="6" name="矩形 5"/>
          <p:cNvSpPr>
            <a:spLocks noChangeAspect="1"/>
          </p:cNvSpPr>
          <p:nvPr/>
        </p:nvSpPr>
        <p:spPr>
          <a:xfrm>
            <a:off x="508000" y="3326170"/>
            <a:ext cx="8128000" cy="904863"/>
          </a:xfrm>
          <a:prstGeom prst="rect">
            <a:avLst/>
          </a:prstGeom>
        </p:spPr>
        <p:txBody>
          <a:bodyPr>
            <a:spAutoFit/>
          </a:bodyPr>
          <a:lstStyle/>
          <a:p>
            <a:pPr>
              <a:lnSpc>
                <a:spcPct val="120000"/>
              </a:lnSpc>
            </a:pPr>
            <a:r>
              <a:rPr lang="en-US" altLang="zh-CN" sz="2200" smtClean="0">
                <a:solidFill>
                  <a:srgbClr val="FF0000"/>
                </a:solidFill>
                <a:latin typeface="Times New Roman" panose="02020603050405020304" pitchFamily="18" charset="0"/>
              </a:rPr>
              <a:t>    “</a:t>
            </a:r>
            <a:r>
              <a:rPr lang="zh-CN" altLang="zh-CN" sz="2200">
                <a:solidFill>
                  <a:srgbClr val="FF0000"/>
                </a:solidFill>
                <a:latin typeface="Times New Roman" panose="02020603050405020304" pitchFamily="18" charset="0"/>
                <a:cs typeface="Times New Roman" panose="02020603050405020304" pitchFamily="18" charset="0"/>
              </a:rPr>
              <a:t>重整旗鼓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指失败之后</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重新集合力量再干</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摇旗和击鼓是古代进军的号令</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。此处属望文生义。</a:t>
            </a:r>
            <a:endParaRPr lang="zh-CN" altLang="en-US" sz="2200"/>
          </a:p>
        </p:txBody>
      </p:sp>
      <p:sp>
        <p:nvSpPr>
          <p:cNvPr id="7" name="矩形 6"/>
          <p:cNvSpPr>
            <a:spLocks noChangeAspect="1"/>
          </p:cNvSpPr>
          <p:nvPr/>
        </p:nvSpPr>
        <p:spPr>
          <a:xfrm>
            <a:off x="508000" y="5785045"/>
            <a:ext cx="8128000" cy="90486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smtClean="0">
                <a:solidFill>
                  <a:srgbClr val="FF0000"/>
                </a:solidFill>
                <a:latin typeface="Times New Roman" panose="02020603050405020304" pitchFamily="18" charset="0"/>
                <a:cs typeface="Times New Roman" panose="02020603050405020304" pitchFamily="18" charset="0"/>
              </a:rPr>
              <a:t> “</a:t>
            </a:r>
            <a:r>
              <a:rPr lang="zh-CN" altLang="zh-CN" sz="2200">
                <a:solidFill>
                  <a:srgbClr val="FF0000"/>
                </a:solidFill>
                <a:latin typeface="Times New Roman" panose="02020603050405020304" pitchFamily="18" charset="0"/>
                <a:cs typeface="Times New Roman" panose="02020603050405020304" pitchFamily="18" charset="0"/>
              </a:rPr>
              <a:t>守正不阿</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指处理事情公平正直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不讲情面。成语中的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正</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公正</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的意思</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不是语境中的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该领域</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之意。此处属望文生义。</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圆角矩形 7">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9" name="圆角矩形 8">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10" name="圆角矩形 9">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2" name="圆角矩形 11">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3" name="圆角矩形 12">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4" name="圆角矩形 13">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5" name="圆角矩形 14">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202858294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5538"/>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下列在文中括号内补写的语句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大洋一号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的实验室很多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就像迷宫一样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大洋一号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有十几个像迷宫一样的实验室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走进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大洋一号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犹如进入了一座迷宫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进入迷宫一样的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大洋一号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会分辨不出方向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660232" y="1131193"/>
            <a:ext cx="37221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C</a:t>
            </a:r>
            <a:endParaRPr lang="zh-CN" altLang="en-US" sz="2200"/>
          </a:p>
        </p:txBody>
      </p:sp>
      <p:sp>
        <p:nvSpPr>
          <p:cNvPr id="5" name="矩形 4"/>
          <p:cNvSpPr>
            <a:spLocks noChangeAspect="1"/>
          </p:cNvSpPr>
          <p:nvPr/>
        </p:nvSpPr>
        <p:spPr>
          <a:xfrm>
            <a:off x="508000" y="3185266"/>
            <a:ext cx="8128000" cy="3303597"/>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ea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前文说</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对不熟悉的人而言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后面列举了大量的实验室名称。因此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横线处要填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大洋一号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像迷宫一样</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有许多实验室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让人迷路之类的内容。</a:t>
            </a:r>
            <a:r>
              <a:rPr lang="en-US" altLang="zh-CN" sz="2200">
                <a:solidFill>
                  <a:srgbClr val="000000"/>
                </a:solidFill>
                <a:latin typeface="Times New Roman" panose="02020603050405020304" pitchFamily="18" charset="0"/>
              </a:rPr>
              <a:t>A</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陈述的是实验室多</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像迷宫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陈述对象不对。</a:t>
            </a:r>
            <a:r>
              <a:rPr lang="en-US" altLang="zh-CN" sz="2200">
                <a:solidFill>
                  <a:srgbClr val="000000"/>
                </a:solidFill>
                <a:latin typeface="Times New Roman" panose="02020603050405020304" pitchFamily="18" charset="0"/>
              </a:rPr>
              <a:t>B</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像迷宫一样的实验室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跟前文衔接不畅。</a:t>
            </a:r>
            <a:r>
              <a:rPr lang="en-US" altLang="zh-CN" sz="2200">
                <a:solidFill>
                  <a:srgbClr val="000000"/>
                </a:solidFill>
                <a:latin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根据语境</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重力和</a:t>
            </a:r>
            <a:r>
              <a:rPr lang="en-US" altLang="zh-CN" sz="2200">
                <a:solidFill>
                  <a:srgbClr val="000000"/>
                </a:solidFill>
                <a:latin typeface="Times New Roman" panose="02020603050405020304" pitchFamily="18" charset="0"/>
              </a:rPr>
              <a:t>ADCP</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实验室、磁力实验室、地震实验室、综合电子实验室、地质实验室、生物基因实验室、深拖和超短基线实验室等各种实验室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迷宫</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相照应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对不熟悉的人而言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相互应和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a:t>
            </a:r>
            <a:r>
              <a:rPr lang="en-US" altLang="zh-CN" sz="2200">
                <a:solidFill>
                  <a:srgbClr val="000000"/>
                </a:solidFill>
                <a:latin typeface="Times New Roman" panose="02020603050405020304" pitchFamily="18" charset="0"/>
              </a:rPr>
              <a:t>C</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项正确。</a:t>
            </a:r>
            <a:r>
              <a:rPr lang="en-US" altLang="zh-CN" sz="2200">
                <a:solidFill>
                  <a:srgbClr val="000000"/>
                </a:solidFill>
                <a:latin typeface="Times New Roman" panose="02020603050405020304" pitchFamily="18" charset="0"/>
              </a:rPr>
              <a:t>D</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陈述的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分辨不出方向</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与后文不衔接。</a:t>
            </a:r>
            <a:endParaRPr lang="zh-CN" altLang="en-US" sz="2200"/>
          </a:p>
        </p:txBody>
      </p:sp>
    </p:spTree>
    <p:extLst>
      <p:ext uri="{BB962C8B-B14F-4D97-AF65-F5344CB8AC3E}">
        <p14:creationId xmlns:p14="http://schemas.microsoft.com/office/powerpoint/2010/main" xmlns="" val="4253273482"/>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60</a:t>
            </a:fld>
            <a:r>
              <a:rPr lang="en-US" altLang="zh-CN" smtClean="0"/>
              <a:t>-</a:t>
            </a:r>
            <a:endParaRPr lang="zh-CN" altLang="en-US" dirty="0"/>
          </a:p>
        </p:txBody>
      </p:sp>
      <p:sp>
        <p:nvSpPr>
          <p:cNvPr id="3" name="矩形 2"/>
          <p:cNvSpPr>
            <a:spLocks noChangeAspect="1"/>
          </p:cNvSpPr>
          <p:nvPr/>
        </p:nvSpPr>
        <p:spPr>
          <a:xfrm>
            <a:off x="508000" y="1696505"/>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③就对后世的影响来说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我们一致认为《封神演义》虽然比不上《西游记》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但和《聊斋志异》是可以并行不悖的。</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cs typeface="Times New Roman" panose="02020603050405020304" pitchFamily="18" charset="0"/>
              </a:rPr>
              <a:t>全国Ⅰ卷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en-US" altLang="zh-CN" sz="2200" u="dotted" smtClean="0">
              <a:solidFill>
                <a:srgbClr val="000000"/>
              </a:solidFill>
              <a:uFill>
                <a:solidFill>
                  <a:srgbClr val="000000"/>
                </a:solidFill>
              </a:uFill>
              <a:latin typeface="宋体" panose="02010600030101010101" pitchFamily="2" charset="-12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④舞台上的灯光时明时暗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快速变幻的布景令人目不交睫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随着歌手的狂歌劲舞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观众席上也一片沸腾。</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cs typeface="Times New Roman" panose="02020603050405020304" pitchFamily="18" charset="0"/>
              </a:rPr>
              <a:t>全国Ⅱ卷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en-US" altLang="zh-CN" sz="2200" u="dotted" smtClean="0">
              <a:solidFill>
                <a:srgbClr val="000000"/>
              </a:solidFill>
              <a:uFill>
                <a:solidFill>
                  <a:srgbClr val="000000"/>
                </a:solidFill>
              </a:uFill>
              <a:latin typeface="宋体" panose="02010600030101010101" pitchFamily="2" charset="-12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123364" y="2316501"/>
            <a:ext cx="1158340" cy="493819"/>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505942" y="4301003"/>
            <a:ext cx="1158340" cy="493819"/>
          </a:xfrm>
          <a:prstGeom prst="rect">
            <a:avLst/>
          </a:prstGeom>
        </p:spPr>
      </p:pic>
      <p:sp>
        <p:nvSpPr>
          <p:cNvPr id="6" name="矩形 5"/>
          <p:cNvSpPr>
            <a:spLocks noChangeAspect="1"/>
          </p:cNvSpPr>
          <p:nvPr/>
        </p:nvSpPr>
        <p:spPr>
          <a:xfrm>
            <a:off x="508000" y="3284820"/>
            <a:ext cx="8128000" cy="904863"/>
          </a:xfrm>
          <a:prstGeom prst="rect">
            <a:avLst/>
          </a:prstGeom>
        </p:spPr>
        <p:txBody>
          <a:bodyPr>
            <a:spAutoFit/>
          </a:bodyPr>
          <a:lstStyle/>
          <a:p>
            <a:pPr>
              <a:lnSpc>
                <a:spcPct val="120000"/>
              </a:lnSpc>
            </a:pPr>
            <a:r>
              <a:rPr lang="en-US" altLang="zh-CN" sz="2200" smtClean="0">
                <a:solidFill>
                  <a:srgbClr val="FF0000"/>
                </a:solidFill>
                <a:latin typeface="Times New Roman" panose="02020603050405020304" pitchFamily="18" charset="0"/>
              </a:rPr>
              <a:t>     “</a:t>
            </a:r>
            <a:r>
              <a:rPr lang="zh-CN" altLang="zh-CN" sz="2200">
                <a:solidFill>
                  <a:srgbClr val="FF0000"/>
                </a:solidFill>
                <a:latin typeface="Times New Roman" panose="02020603050405020304" pitchFamily="18" charset="0"/>
                <a:cs typeface="Times New Roman" panose="02020603050405020304" pitchFamily="18" charset="0"/>
              </a:rPr>
              <a:t>并行不悖</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指同时实行</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互不冲突。这里属于望文生义。比喻两本书水平相当</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不分高下</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可用</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并驾齐驱</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en-US" sz="2200"/>
          </a:p>
        </p:txBody>
      </p:sp>
      <p:sp>
        <p:nvSpPr>
          <p:cNvPr id="7" name="矩形 6"/>
          <p:cNvSpPr>
            <a:spLocks noChangeAspect="1"/>
          </p:cNvSpPr>
          <p:nvPr/>
        </p:nvSpPr>
        <p:spPr>
          <a:xfrm>
            <a:off x="508000" y="5373216"/>
            <a:ext cx="8128000" cy="49859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smtClean="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目不交睫</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形容夜间不睡觉或睡不着觉。这里属望文生义。</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圆角矩形 7">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9" name="圆角矩形 8">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10" name="圆角矩形 9">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2" name="圆角矩形 11">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3" name="圆角矩形 12">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4" name="圆角矩形 13">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5" name="圆角矩形 14">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226811374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61</a:t>
            </a:fld>
            <a:r>
              <a:rPr lang="en-US" altLang="zh-CN" smtClean="0"/>
              <a:t>-</a:t>
            </a:r>
            <a:endParaRPr lang="zh-CN" altLang="en-US" dirty="0"/>
          </a:p>
        </p:txBody>
      </p:sp>
      <p:sp>
        <p:nvSpPr>
          <p:cNvPr id="3" name="矩形 2"/>
          <p:cNvSpPr>
            <a:spLocks noChangeAspect="1"/>
          </p:cNvSpPr>
          <p:nvPr/>
        </p:nvSpPr>
        <p:spPr>
          <a:xfrm>
            <a:off x="508000" y="2361936"/>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⑤</a:t>
            </a:r>
            <a:r>
              <a:rPr lang="zh-CN" altLang="zh-CN" sz="2200">
                <a:solidFill>
                  <a:srgbClr val="000000"/>
                </a:solidFill>
                <a:latin typeface="Times New Roman" panose="02020603050405020304" pitchFamily="18" charset="0"/>
                <a:cs typeface="Times New Roman" panose="02020603050405020304" pitchFamily="18" charset="0"/>
              </a:rPr>
              <a:t>某些管理机构缺乏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大数据思维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以邻为壑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不与相关机构共享信息资源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公共数据中心的建设将有助于改变这种状况。</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086330" y="2560683"/>
            <a:ext cx="1158340" cy="493819"/>
          </a:xfrm>
          <a:prstGeom prst="rect">
            <a:avLst/>
          </a:prstGeom>
        </p:spPr>
      </p:pic>
      <p:sp>
        <p:nvSpPr>
          <p:cNvPr id="5" name="矩形 4"/>
          <p:cNvSpPr>
            <a:spLocks noChangeAspect="1"/>
          </p:cNvSpPr>
          <p:nvPr/>
        </p:nvSpPr>
        <p:spPr>
          <a:xfrm>
            <a:off x="508000" y="4005064"/>
            <a:ext cx="8128000" cy="90486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smtClean="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以邻为壑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拿邻国当作大水坑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把本国洪水排泄到那里去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比喻把灾祸推给别人。此处误认为机构之间有鸿沟</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显然是望文生义。</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403611" y="1052512"/>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角度一</a:t>
            </a:r>
            <a:endParaRPr lang="zh-CN" altLang="en-US" sz="1400" dirty="0">
              <a:solidFill>
                <a:srgbClr val="E75E22"/>
              </a:solidFill>
              <a:latin typeface="+mj-ea"/>
              <a:ea typeface="+mj-ea"/>
            </a:endParaRPr>
          </a:p>
        </p:txBody>
      </p:sp>
      <p:sp>
        <p:nvSpPr>
          <p:cNvPr id="7" name="圆角矩形 6">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9" name="圆角矩形 8">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3" name="圆角矩形 12">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123639615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62</a:t>
            </a:fld>
            <a:r>
              <a:rPr lang="en-US" altLang="zh-CN" smtClean="0"/>
              <a:t>-</a:t>
            </a:r>
            <a:endParaRPr lang="zh-CN" altLang="en-US" dirty="0"/>
          </a:p>
        </p:txBody>
      </p:sp>
      <p:sp>
        <p:nvSpPr>
          <p:cNvPr id="3" name="矩形 2"/>
          <p:cNvSpPr>
            <a:spLocks noChangeAspect="1"/>
          </p:cNvSpPr>
          <p:nvPr/>
        </p:nvSpPr>
        <p:spPr>
          <a:xfrm>
            <a:off x="508000" y="2724265"/>
            <a:ext cx="8128000" cy="166346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角度二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看清对象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切忌张冠李戴</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成语的适用对象有人和物之别。用于人方面的成语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还有主客、男女、尊卑、长幼之分。如果不了解成语的适用对象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就容易张冠李戴。</a:t>
            </a:r>
            <a:endParaRPr lang="zh-CN" altLang="zh-CN" sz="2200">
              <a:solidFill>
                <a:srgbClr val="000000"/>
              </a:solidFill>
              <a:effectLst/>
              <a:latin typeface="NEU-BZ-S92"/>
              <a:ea typeface="方正书宋_GBK"/>
              <a:cs typeface="Times New Roman" panose="02020603050405020304" pitchFamily="18" charset="0"/>
            </a:endParaRPr>
          </a:p>
        </p:txBody>
      </p:sp>
      <p:sp>
        <p:nvSpPr>
          <p:cNvPr id="4" name="圆角矩形 3">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5" name="圆角矩形 4">
            <a:hlinkClick r:id="rId3"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6" name="圆角矩形 5">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0" name="圆角矩形 9">
            <a:hlinkClick r:id="rId8"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1" name="圆角矩形 10">
            <a:hlinkClick r:id="rId9"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95530145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63</a:t>
            </a:fld>
            <a:r>
              <a:rPr lang="en-US" altLang="zh-CN" smtClean="0"/>
              <a:t>-</a:t>
            </a:r>
            <a:endParaRPr lang="zh-CN" altLang="en-US" dirty="0"/>
          </a:p>
        </p:txBody>
      </p:sp>
      <p:sp>
        <p:nvSpPr>
          <p:cNvPr id="3" name="矩形 2"/>
          <p:cNvSpPr>
            <a:spLocks noChangeAspect="1"/>
          </p:cNvSpPr>
          <p:nvPr/>
        </p:nvSpPr>
        <p:spPr>
          <a:xfrm>
            <a:off x="508000" y="1516025"/>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2</a:t>
            </a:r>
            <a:r>
              <a:rPr lang="zh-CN" altLang="en-US" sz="2200">
                <a:solidFill>
                  <a:srgbClr val="000000"/>
                </a:solidFill>
                <a:latin typeface="Times New Roman" panose="02020603050405020304" pitchFamily="18" charset="0"/>
                <a:cs typeface="Times New Roman" panose="02020603050405020304" pitchFamily="18" charset="0"/>
              </a:rPr>
              <a:t>下面都是近年高考试题中错用成语的句子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请指出它们错在哪里</a:t>
            </a:r>
            <a:r>
              <a:rPr lang="zh-CN" altLang="en-US"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①</a:t>
            </a:r>
            <a:r>
              <a:rPr lang="zh-CN" altLang="zh-CN" sz="2200">
                <a:solidFill>
                  <a:srgbClr val="000000"/>
                </a:solidFill>
                <a:latin typeface="Times New Roman" panose="02020603050405020304" pitchFamily="18" charset="0"/>
                <a:cs typeface="Times New Roman" panose="02020603050405020304" pitchFamily="18" charset="0"/>
              </a:rPr>
              <a:t>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一带一路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倡议的实施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给古丝绸之路的沿线城市带来了活力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很多城市对未来踌躇满志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跃跃欲试。</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cs typeface="Times New Roman" panose="02020603050405020304" pitchFamily="18" charset="0"/>
              </a:rPr>
              <a:t>全国Ⅰ卷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endParaRPr lang="en-US" altLang="zh-CN" sz="2200" u="dotted" smtClean="0">
              <a:solidFill>
                <a:srgbClr val="000000"/>
              </a:solidFill>
              <a:uFill>
                <a:solidFill>
                  <a:srgbClr val="000000"/>
                </a:solidFill>
              </a:uFill>
              <a:latin typeface="宋体" panose="02010600030101010101" pitchFamily="2" charset="-12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②这是一条经典的旅游路线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既能让你饱览大自然巧夺天工般的美景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又能让你领略多姿多彩的异国风情。</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cs typeface="Times New Roman" panose="02020603050405020304" pitchFamily="18" charset="0"/>
              </a:rPr>
              <a:t>全国Ⅱ卷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125628" y="2945911"/>
            <a:ext cx="1158340" cy="493819"/>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732240" y="4510421"/>
            <a:ext cx="1158340" cy="493819"/>
          </a:xfrm>
          <a:prstGeom prst="rect">
            <a:avLst/>
          </a:prstGeom>
        </p:spPr>
      </p:pic>
      <p:sp>
        <p:nvSpPr>
          <p:cNvPr id="6" name="矩形 5"/>
          <p:cNvSpPr>
            <a:spLocks noChangeAspect="1"/>
          </p:cNvSpPr>
          <p:nvPr/>
        </p:nvSpPr>
        <p:spPr>
          <a:xfrm>
            <a:off x="508000" y="3521008"/>
            <a:ext cx="8128000" cy="90486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smtClean="0">
                <a:solidFill>
                  <a:srgbClr val="FF0000"/>
                </a:solidFill>
                <a:latin typeface="Times New Roman" panose="02020603050405020304" pitchFamily="18" charset="0"/>
                <a:cs typeface="Times New Roman" panose="02020603050405020304" pitchFamily="18" charset="0"/>
              </a:rPr>
              <a:t> “</a:t>
            </a:r>
            <a:r>
              <a:rPr lang="zh-CN" altLang="zh-CN" sz="2200">
                <a:solidFill>
                  <a:srgbClr val="FF0000"/>
                </a:solidFill>
                <a:latin typeface="Times New Roman" panose="02020603050405020304" pitchFamily="18" charset="0"/>
                <a:cs typeface="Times New Roman" panose="02020603050405020304" pitchFamily="18" charset="0"/>
              </a:rPr>
              <a:t>踌躇满志</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形容对自己取得的成就非常得意。用在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对未来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错误。</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矩形 6"/>
          <p:cNvSpPr>
            <a:spLocks noChangeAspect="1"/>
          </p:cNvSpPr>
          <p:nvPr/>
        </p:nvSpPr>
        <p:spPr>
          <a:xfrm>
            <a:off x="508000" y="5548473"/>
            <a:ext cx="8128000" cy="90486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smtClean="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巧夺天工</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指人工的精巧胜过天然。形容技艺十分巧妙。适用对象错误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不能用来形容大自然的山水。</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圆角矩形 7">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9" name="圆角矩形 8">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10" name="圆角矩形 9">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2" name="圆角矩形 11">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3" name="圆角矩形 12">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4" name="圆角矩形 13">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5" name="圆角矩形 14">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146682751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64</a:t>
            </a:fld>
            <a:r>
              <a:rPr lang="en-US" altLang="zh-CN" smtClean="0"/>
              <a:t>-</a:t>
            </a:r>
            <a:endParaRPr lang="zh-CN" altLang="en-US" dirty="0"/>
          </a:p>
        </p:txBody>
      </p:sp>
      <p:sp>
        <p:nvSpPr>
          <p:cNvPr id="3" name="矩形 2"/>
          <p:cNvSpPr>
            <a:spLocks noChangeAspect="1"/>
          </p:cNvSpPr>
          <p:nvPr/>
        </p:nvSpPr>
        <p:spPr>
          <a:xfrm>
            <a:off x="508000" y="1704205"/>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③央视《中国诗词大会》这个温文尔雅的节目走红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引起社会广泛关注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节目中一举夺冠的小姑娘更是成为谈论的焦点。</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cs typeface="Times New Roman" panose="02020603050405020304" pitchFamily="18" charset="0"/>
              </a:rPr>
              <a:t>全国Ⅱ卷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④小庄从小就对机器人玩具特别感兴趣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上学后喜欢收集机器人模型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通过各种途径得到的模型已经汗牛充栋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整整一间屋都摆满了。</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cs typeface="Times New Roman" panose="02020603050405020304" pitchFamily="18" charset="0"/>
              </a:rPr>
              <a:t>全国Ⅲ卷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458806" y="1899542"/>
            <a:ext cx="1158340" cy="493819"/>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853820" y="4337503"/>
            <a:ext cx="1158340" cy="493819"/>
          </a:xfrm>
          <a:prstGeom prst="rect">
            <a:avLst/>
          </a:prstGeom>
        </p:spPr>
      </p:pic>
      <p:sp>
        <p:nvSpPr>
          <p:cNvPr id="6" name="矩形 5"/>
          <p:cNvSpPr>
            <a:spLocks noChangeAspect="1"/>
          </p:cNvSpPr>
          <p:nvPr/>
        </p:nvSpPr>
        <p:spPr>
          <a:xfrm>
            <a:off x="405810" y="3300716"/>
            <a:ext cx="8528496" cy="498598"/>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en-US" altLang="zh-CN" sz="2200" smtClean="0">
                <a:solidFill>
                  <a:srgbClr val="FF0000"/>
                </a:solidFill>
                <a:latin typeface="Times New Roman" panose="02020603050405020304" pitchFamily="18" charset="0"/>
                <a:cs typeface="Times New Roman" panose="02020603050405020304" pitchFamily="18" charset="0"/>
              </a:rPr>
              <a:t> “</a:t>
            </a:r>
            <a:r>
              <a:rPr lang="zh-CN" altLang="zh-CN" sz="2200">
                <a:solidFill>
                  <a:srgbClr val="FF0000"/>
                </a:solidFill>
                <a:latin typeface="Times New Roman" panose="02020603050405020304" pitchFamily="18" charset="0"/>
                <a:cs typeface="Times New Roman" panose="02020603050405020304" pitchFamily="18" charset="0"/>
              </a:rPr>
              <a:t>温文尔雅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形容人态度温和</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举止斯文。适用对象错误。</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矩形 6"/>
          <p:cNvSpPr>
            <a:spLocks noChangeAspect="1"/>
          </p:cNvSpPr>
          <p:nvPr/>
        </p:nvSpPr>
        <p:spPr>
          <a:xfrm>
            <a:off x="508000" y="5344873"/>
            <a:ext cx="8128000" cy="904863"/>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smtClean="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汗牛充栋</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书运输时牛累得出汗</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存放时可堆至屋顶。形容藏书非常多。适用对象错误。</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圆角矩形 7">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9" name="圆角矩形 8">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10" name="圆角矩形 9">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2" name="圆角矩形 11">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3" name="圆角矩形 12">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4" name="圆角矩形 13">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5" name="圆角矩形 14">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34535217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65</a:t>
            </a:fld>
            <a:r>
              <a:rPr lang="en-US" altLang="zh-CN" smtClean="0"/>
              <a:t>-</a:t>
            </a:r>
            <a:endParaRPr lang="zh-CN" altLang="en-US" dirty="0"/>
          </a:p>
        </p:txBody>
      </p:sp>
      <p:sp>
        <p:nvSpPr>
          <p:cNvPr id="3" name="矩形 2"/>
          <p:cNvSpPr>
            <a:spLocks noChangeAspect="1"/>
          </p:cNvSpPr>
          <p:nvPr/>
        </p:nvSpPr>
        <p:spPr>
          <a:xfrm>
            <a:off x="508000" y="2521133"/>
            <a:ext cx="8128000" cy="206973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⑤丹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罗斯嘉德发明的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雾霾塔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是一种利用静电吸附尘粒原理的环保装置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脏空气滔滔不绝地从塔顶进入后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能在塔中间得到净化。</a:t>
            </a:r>
            <a:r>
              <a:rPr lang="en-US" altLang="zh-CN" sz="2200">
                <a:solidFill>
                  <a:srgbClr val="000000"/>
                </a:solidFill>
                <a:latin typeface="Times New Roman" panose="02020603050405020304" pitchFamily="18" charset="0"/>
                <a:cs typeface="Times New Roman" panose="02020603050405020304" pitchFamily="18" charset="0"/>
              </a:rPr>
              <a:t>(2017·</a:t>
            </a:r>
            <a:r>
              <a:rPr lang="zh-CN" altLang="zh-CN" sz="2200">
                <a:solidFill>
                  <a:srgbClr val="000000"/>
                </a:solidFill>
                <a:latin typeface="Times New Roman" panose="02020603050405020304" pitchFamily="18" charset="0"/>
                <a:cs typeface="Times New Roman" panose="02020603050405020304" pitchFamily="18" charset="0"/>
              </a:rPr>
              <a:t>全国Ⅲ卷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618890" y="3140968"/>
            <a:ext cx="1158340" cy="493819"/>
          </a:xfrm>
          <a:prstGeom prst="rect">
            <a:avLst/>
          </a:prstGeom>
        </p:spPr>
      </p:pic>
      <p:sp>
        <p:nvSpPr>
          <p:cNvPr id="5" name="矩形 4"/>
          <p:cNvSpPr>
            <a:spLocks noChangeAspect="1"/>
          </p:cNvSpPr>
          <p:nvPr/>
        </p:nvSpPr>
        <p:spPr>
          <a:xfrm>
            <a:off x="467544" y="4139187"/>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滔滔不绝</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指话很多</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说起来没完。适用对象错误。</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425641" y="1052736"/>
            <a:ext cx="93525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角度二</a:t>
            </a:r>
            <a:endParaRPr lang="zh-CN" altLang="en-US" sz="1400" dirty="0">
              <a:solidFill>
                <a:srgbClr val="E75E22"/>
              </a:solidFill>
              <a:latin typeface="+mj-ea"/>
              <a:ea typeface="+mj-ea"/>
            </a:endParaRPr>
          </a:p>
        </p:txBody>
      </p:sp>
      <p:sp>
        <p:nvSpPr>
          <p:cNvPr id="8" name="圆角矩形 7">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9" name="圆角矩形 8">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3" name="圆角矩形 12">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179654859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66</a:t>
            </a:fld>
            <a:r>
              <a:rPr lang="en-US" altLang="zh-CN" smtClean="0"/>
              <a:t>-</a:t>
            </a:r>
            <a:endParaRPr lang="zh-CN" altLang="en-US" dirty="0"/>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角度三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辨明色彩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切忌褒贬不分</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成语从感情色彩上可分为褒义词、中性词和贬义词。不同的成语常带有不同的感情色彩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并随着语言环境的不同而变化。在使用时必须辨明褒贬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否则容易造成褒词贬用或贬词褒用的错误。</a:t>
            </a:r>
            <a:endParaRPr lang="zh-CN" altLang="zh-CN" sz="2200">
              <a:solidFill>
                <a:srgbClr val="000000"/>
              </a:solidFill>
              <a:effectLst/>
              <a:latin typeface="NEU-BZ-S92"/>
              <a:ea typeface="方正书宋_GBK"/>
              <a:cs typeface="Times New Roman" panose="02020603050405020304" pitchFamily="18" charset="0"/>
            </a:endParaRPr>
          </a:p>
        </p:txBody>
      </p:sp>
      <p:sp>
        <p:nvSpPr>
          <p:cNvPr id="4" name="圆角矩形 3">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5" name="圆角矩形 4">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0" name="圆角矩形 9">
            <a:hlinkClick r:id="rId8"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1" name="圆角矩形 10">
            <a:hlinkClick r:id="rId9"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79873398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67</a:t>
            </a:fld>
            <a:r>
              <a:rPr lang="en-US" altLang="zh-CN" smtClean="0"/>
              <a:t>-</a:t>
            </a:r>
            <a:endParaRPr lang="zh-CN" altLang="en-US" dirty="0"/>
          </a:p>
        </p:txBody>
      </p:sp>
      <p:sp>
        <p:nvSpPr>
          <p:cNvPr id="3" name="矩形 2"/>
          <p:cNvSpPr>
            <a:spLocks noChangeAspect="1"/>
          </p:cNvSpPr>
          <p:nvPr/>
        </p:nvSpPr>
        <p:spPr>
          <a:xfrm>
            <a:off x="395536" y="1552489"/>
            <a:ext cx="8352928" cy="4154984"/>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下面都是近年高考试题中错用成语的句子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请指出它们错在</a:t>
            </a:r>
            <a:r>
              <a:rPr lang="zh-CN" altLang="zh-CN" sz="2200" smtClean="0">
                <a:solidFill>
                  <a:srgbClr val="000000"/>
                </a:solidFill>
                <a:latin typeface="Times New Roman" panose="02020603050405020304" pitchFamily="18" charset="0"/>
                <a:cs typeface="Times New Roman" panose="02020603050405020304" pitchFamily="18" charset="0"/>
              </a:rPr>
              <a:t>哪</a:t>
            </a:r>
            <a:r>
              <a:rPr lang="zh-CN" altLang="en-US" sz="2200">
                <a:solidFill>
                  <a:srgbClr val="000000"/>
                </a:solidFill>
                <a:latin typeface="Times New Roman" panose="02020603050405020304" pitchFamily="18" charset="0"/>
                <a:cs typeface="Times New Roman" panose="02020603050405020304" pitchFamily="18" charset="0"/>
              </a:rPr>
              <a:t>里</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①在东海舰队组织的此次实战演练中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我军的反水雷舰艇倾巢而出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成功扫除了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敌军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在航道上隐蔽布设的多枚新型水雷。</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②写一篇小说并不太难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但要想让自己的作品在擢发难数的小说中引起读者广泛关注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就不那么容易了。</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7452320" y="2624878"/>
            <a:ext cx="1158340" cy="493819"/>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386260" y="4586586"/>
            <a:ext cx="1158340" cy="493819"/>
          </a:xfrm>
          <a:prstGeom prst="rect">
            <a:avLst/>
          </a:prstGeom>
        </p:spPr>
      </p:pic>
      <p:sp>
        <p:nvSpPr>
          <p:cNvPr id="6" name="矩形 5"/>
          <p:cNvSpPr>
            <a:spLocks noChangeAspect="1"/>
          </p:cNvSpPr>
          <p:nvPr/>
        </p:nvSpPr>
        <p:spPr>
          <a:xfrm>
            <a:off x="395536" y="4005064"/>
            <a:ext cx="8128000" cy="49859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smtClean="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倾巢而出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出动全部力量</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多用于贬义</a:t>
            </a:r>
            <a:r>
              <a:rPr lang="zh-CN" altLang="zh-CN" sz="2200" smtClean="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p:txBody>
      </p:sp>
      <p:sp>
        <p:nvSpPr>
          <p:cNvPr id="7" name="矩形 6"/>
          <p:cNvSpPr>
            <a:spLocks noChangeAspect="1"/>
          </p:cNvSpPr>
          <p:nvPr/>
        </p:nvSpPr>
        <p:spPr>
          <a:xfrm>
            <a:off x="323528" y="5666706"/>
            <a:ext cx="8128000" cy="49859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smtClean="0">
                <a:solidFill>
                  <a:srgbClr val="FF0000"/>
                </a:solidFill>
                <a:latin typeface="Times New Roman" panose="02020603050405020304" pitchFamily="18" charset="0"/>
                <a:cs typeface="Times New Roman" panose="02020603050405020304" pitchFamily="18" charset="0"/>
              </a:rPr>
              <a:t> “</a:t>
            </a:r>
            <a:r>
              <a:rPr lang="zh-CN" altLang="zh-CN" sz="2200">
                <a:solidFill>
                  <a:srgbClr val="FF0000"/>
                </a:solidFill>
                <a:latin typeface="Times New Roman" panose="02020603050405020304" pitchFamily="18" charset="0"/>
                <a:cs typeface="Times New Roman" panose="02020603050405020304" pitchFamily="18" charset="0"/>
              </a:rPr>
              <a:t>擢发难数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形容罪恶多得像头发那样</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数也数不清。贬义词。</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圆角矩形 7">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9" name="圆角矩形 8">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10" name="圆角矩形 9">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11" name="圆角矩形 10">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2" name="圆角矩形 11">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3" name="圆角矩形 12">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4" name="圆角矩形 13">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5" name="圆角矩形 14">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205193793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68</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③为了完成在全国的市场布局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我们三年前就行动了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特别是在营销策略的制订上可谓处心积虑。</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cs typeface="Times New Roman" panose="02020603050405020304" pitchFamily="18" charset="0"/>
              </a:rPr>
              <a:t>大纲全国卷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④一名惯偷在车站行窃后正要逃跑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两位守候多时的反扒队员突然拦住他的去路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二人上下其手地将他摁倒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结果人赃俱获。</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Times New Roman" panose="02020603050405020304" pitchFamily="18" charset="0"/>
                <a:cs typeface="Times New Roman" panose="02020603050405020304" pitchFamily="18" charset="0"/>
              </a:rPr>
              <a:t>全国卷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347864" y="2503170"/>
            <a:ext cx="1158340" cy="493819"/>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142114" y="4128532"/>
            <a:ext cx="1158340" cy="493819"/>
          </a:xfrm>
          <a:prstGeom prst="rect">
            <a:avLst/>
          </a:prstGeom>
        </p:spPr>
      </p:pic>
      <p:sp>
        <p:nvSpPr>
          <p:cNvPr id="6" name="矩形 5"/>
          <p:cNvSpPr>
            <a:spLocks noChangeAspect="1"/>
          </p:cNvSpPr>
          <p:nvPr/>
        </p:nvSpPr>
        <p:spPr>
          <a:xfrm>
            <a:off x="802936" y="3104101"/>
            <a:ext cx="5089855" cy="498598"/>
          </a:xfrm>
          <a:prstGeom prst="rect">
            <a:avLst/>
          </a:prstGeom>
        </p:spPr>
        <p:txBody>
          <a:bodyPr wrap="none">
            <a:spAutoFit/>
          </a:bodyPr>
          <a:lstStyle/>
          <a:p>
            <a:pPr>
              <a:lnSpc>
                <a:spcPct val="120000"/>
              </a:lnSpc>
            </a:pP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处心积虑</a:t>
            </a:r>
            <a:r>
              <a:rPr lang="en-US" altLang="zh-CN" sz="2200">
                <a:solidFill>
                  <a:srgbClr val="FF0000"/>
                </a:solidFill>
                <a:latin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千方百计地盘算。贬义词</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en-US" sz="2200"/>
          </a:p>
        </p:txBody>
      </p:sp>
      <p:sp>
        <p:nvSpPr>
          <p:cNvPr id="7" name="矩形 6"/>
          <p:cNvSpPr>
            <a:spLocks noChangeAspect="1"/>
          </p:cNvSpPr>
          <p:nvPr/>
        </p:nvSpPr>
        <p:spPr>
          <a:xfrm>
            <a:off x="508000" y="5221003"/>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上下其手</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指玩弄手法</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暗中作弊。贬义词。</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圆角矩形 7">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9" name="圆角矩形 8">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10" name="圆角矩形 9">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11" name="圆角矩形 10">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2" name="圆角矩形 11">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3" name="圆角矩形 12">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4" name="圆角矩形 13">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5" name="圆角矩形 14">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75711293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69</a:t>
            </a:fld>
            <a:r>
              <a:rPr lang="en-US" altLang="zh-CN" smtClean="0"/>
              <a:t>-</a:t>
            </a:r>
            <a:endParaRPr lang="zh-CN" altLang="en-US" dirty="0"/>
          </a:p>
        </p:txBody>
      </p:sp>
      <p:sp>
        <p:nvSpPr>
          <p:cNvPr id="3" name="矩形 2"/>
          <p:cNvSpPr>
            <a:spLocks noChangeAspect="1"/>
          </p:cNvSpPr>
          <p:nvPr/>
        </p:nvSpPr>
        <p:spPr>
          <a:xfrm>
            <a:off x="508000" y="2348880"/>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⑤这是一家国家级出版社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近几年来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出版了很多深受读者尤其是在校大学生喜爱的精品图书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不少作家都对它趋之若鹜。</a:t>
            </a:r>
            <a:r>
              <a:rPr lang="en-US" altLang="zh-CN" sz="2200">
                <a:solidFill>
                  <a:srgbClr val="000000"/>
                </a:solidFill>
                <a:latin typeface="Times New Roman" panose="02020603050405020304" pitchFamily="18" charset="0"/>
                <a:cs typeface="Times New Roman" panose="02020603050405020304" pitchFamily="18" charset="0"/>
              </a:rPr>
              <a:t>(2011·</a:t>
            </a:r>
            <a:r>
              <a:rPr lang="zh-CN" altLang="zh-CN" sz="2200">
                <a:solidFill>
                  <a:srgbClr val="000000"/>
                </a:solidFill>
                <a:latin typeface="Times New Roman" panose="02020603050405020304" pitchFamily="18" charset="0"/>
                <a:cs typeface="Times New Roman" panose="02020603050405020304" pitchFamily="18" charset="0"/>
              </a:rPr>
              <a:t>大纲全国卷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228184" y="2941238"/>
            <a:ext cx="1158340" cy="493819"/>
          </a:xfrm>
          <a:prstGeom prst="rect">
            <a:avLst/>
          </a:prstGeom>
        </p:spPr>
      </p:pic>
      <p:sp>
        <p:nvSpPr>
          <p:cNvPr id="5" name="矩形 4"/>
          <p:cNvSpPr>
            <a:spLocks noChangeAspect="1"/>
          </p:cNvSpPr>
          <p:nvPr/>
        </p:nvSpPr>
        <p:spPr>
          <a:xfrm>
            <a:off x="508000" y="4027415"/>
            <a:ext cx="8128000" cy="85093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趋之若鹜</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像鸭子一样</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成群跑过去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形容许多人争着去追逐某种事物。贬义词。</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244767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角度三</a:t>
            </a:r>
            <a:endParaRPr lang="zh-CN" altLang="en-US" sz="1400" dirty="0">
              <a:solidFill>
                <a:srgbClr val="E75E22"/>
              </a:solidFill>
              <a:latin typeface="+mj-ea"/>
              <a:ea typeface="+mj-ea"/>
            </a:endParaRPr>
          </a:p>
        </p:txBody>
      </p:sp>
      <p:sp>
        <p:nvSpPr>
          <p:cNvPr id="9" name="圆角矩形 8">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3" name="圆角矩形 12">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366292978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83613"/>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依次填入文中横线上的成语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全都恰当的一项是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一应俱全　　一览无余　　易如反掌　　东山再起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应有尽有</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一览无余</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轻而易举</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再接再厉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一应俱全</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一目了然</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轻而易举</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东山再起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应有尽有</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一目了然</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易如反掌</a:t>
            </a:r>
            <a:r>
              <a:rPr lang="en-US"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再接再厉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660232" y="1247343"/>
            <a:ext cx="372218" cy="430887"/>
          </a:xfrm>
          <a:prstGeom prst="rect">
            <a:avLst/>
          </a:prstGeom>
        </p:spPr>
        <p:txBody>
          <a:bodyPr wrap="none">
            <a:spAutoFit/>
          </a:bodyPr>
          <a:lstStyle/>
          <a:p>
            <a:r>
              <a:rPr lang="en-US" altLang="zh-CN" sz="2200" smtClean="0">
                <a:solidFill>
                  <a:srgbClr val="FF0000"/>
                </a:solidFill>
                <a:latin typeface="Times New Roman" panose="02020603050405020304" pitchFamily="18" charset="0"/>
              </a:rPr>
              <a:t>B</a:t>
            </a:r>
            <a:endParaRPr lang="zh-CN" altLang="en-US" sz="2200"/>
          </a:p>
        </p:txBody>
      </p:sp>
      <p:sp>
        <p:nvSpPr>
          <p:cNvPr id="4" name="矩形 3"/>
          <p:cNvSpPr>
            <a:spLocks noChangeAspect="1"/>
          </p:cNvSpPr>
          <p:nvPr/>
        </p:nvSpPr>
        <p:spPr>
          <a:xfrm>
            <a:off x="508000" y="326841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在文段中辨析近义成语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语境是十分重要的参考。第一个横线处应为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应有尽有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这里强调的是大洋一号的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先进性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而不是其全面性。第二个横线处用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一览无余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一目了然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均可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两词都表示看得很清楚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没有什么遗漏。第三个横线处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轻而易举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表示不费力气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易如反掌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形容简单容易。结合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抓取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这一语境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轻而易举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更好。第四个横线处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东山再起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用来形容人重新被重用。这里应该用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再接再厉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与前面的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不断进步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衔接更好。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2453297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70</a:t>
            </a:fld>
            <a:r>
              <a:rPr lang="en-US" altLang="zh-CN" smtClean="0"/>
              <a:t>-</a:t>
            </a:r>
            <a:endParaRPr lang="zh-CN" altLang="en-US" dirty="0"/>
          </a:p>
        </p:txBody>
      </p:sp>
      <p:sp>
        <p:nvSpPr>
          <p:cNvPr id="5" name="矩形 4"/>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角度四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看准称呼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切忌谦敬错位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谦词是表示谦虚的言辞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只能用于自己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敬词是表示恭敬的言辞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只能用于对方。一些成语在用法上有谦敬之分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如果辨别不准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就会导致谦敬错位。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圆角矩形 3">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角度四</a:t>
            </a:r>
            <a:endParaRPr lang="zh-CN" altLang="en-US" sz="1400" dirty="0">
              <a:solidFill>
                <a:srgbClr val="E75E22"/>
              </a:solidFill>
              <a:latin typeface="+mj-ea"/>
              <a:ea typeface="+mj-ea"/>
            </a:endParaRPr>
          </a:p>
        </p:txBody>
      </p:sp>
      <p:sp>
        <p:nvSpPr>
          <p:cNvPr id="9" name="圆角矩形 8">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8"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9"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107147418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71</a:t>
            </a:fld>
            <a:r>
              <a:rPr lang="en-US" altLang="zh-CN" smtClean="0"/>
              <a:t>-</a:t>
            </a:r>
            <a:endParaRPr lang="zh-CN" altLang="en-US" dirty="0"/>
          </a:p>
        </p:txBody>
      </p:sp>
      <p:sp>
        <p:nvSpPr>
          <p:cNvPr id="3" name="矩形 2"/>
          <p:cNvSpPr>
            <a:spLocks noChangeAspect="1"/>
          </p:cNvSpPr>
          <p:nvPr/>
        </p:nvSpPr>
        <p:spPr>
          <a:xfrm>
            <a:off x="508000" y="1556792"/>
            <a:ext cx="8312472" cy="374871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4</a:t>
            </a:r>
            <a:r>
              <a:rPr lang="zh-CN" altLang="en-US" sz="2200">
                <a:solidFill>
                  <a:srgbClr val="000000"/>
                </a:solidFill>
                <a:latin typeface="Times New Roman" panose="02020603050405020304" pitchFamily="18" charset="0"/>
                <a:cs typeface="Times New Roman" panose="02020603050405020304" pitchFamily="18" charset="0"/>
              </a:rPr>
              <a:t>下面都是错用成语的句子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看看它们错在哪里。</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①</a:t>
            </a:r>
            <a:r>
              <a:rPr lang="zh-CN" altLang="zh-CN" sz="2200">
                <a:solidFill>
                  <a:srgbClr val="000000"/>
                </a:solidFill>
                <a:latin typeface="Times New Roman" panose="02020603050405020304" pitchFamily="18" charset="0"/>
                <a:cs typeface="Times New Roman" panose="02020603050405020304" pitchFamily="18" charset="0"/>
              </a:rPr>
              <a:t>这次参加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为了孩子的明天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教育论坛的学者专家都表达了自己对未来教育的新理念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一位德高望重的老专家说了自己的一得之愚。</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endParaRPr lang="en-US" altLang="zh-CN" sz="2200" u="dotted" smtClean="0">
              <a:solidFill>
                <a:srgbClr val="000000"/>
              </a:solidFill>
              <a:uFill>
                <a:solidFill>
                  <a:srgbClr val="000000"/>
                </a:solidFill>
              </a:uFill>
              <a:latin typeface="宋体" panose="02010600030101010101" pitchFamily="2" charset="-12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②一名多次参加志愿活动的同学说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嘉宾讲话时都希望</a:t>
            </a:r>
            <a:r>
              <a:rPr lang="zh-CN" altLang="zh-CN" sz="2200" smtClean="0">
                <a:solidFill>
                  <a:srgbClr val="000000"/>
                </a:solidFill>
                <a:latin typeface="Times New Roman" panose="02020603050405020304" pitchFamily="18" charset="0"/>
                <a:cs typeface="Times New Roman" panose="02020603050405020304" pitchFamily="18" charset="0"/>
              </a:rPr>
              <a:t>听众</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洗耳恭听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此时我们应注视嘉宾的眼睛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认真聆听。</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7380312" y="2629268"/>
            <a:ext cx="1158340" cy="493819"/>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39552" y="4570817"/>
            <a:ext cx="1158340" cy="493819"/>
          </a:xfrm>
          <a:prstGeom prst="rect">
            <a:avLst/>
          </a:prstGeom>
        </p:spPr>
      </p:pic>
      <p:sp>
        <p:nvSpPr>
          <p:cNvPr id="6" name="矩形 5"/>
          <p:cNvSpPr>
            <a:spLocks noChangeAspect="1"/>
          </p:cNvSpPr>
          <p:nvPr/>
        </p:nvSpPr>
        <p:spPr>
          <a:xfrm>
            <a:off x="508000" y="3133361"/>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一得之愚</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是谦辞</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称自己对于某一问题的见解。而此句中是说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老专家的看法</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显然谦敬失当。</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矩形 6"/>
          <p:cNvSpPr>
            <a:spLocks noChangeAspect="1"/>
          </p:cNvSpPr>
          <p:nvPr/>
        </p:nvSpPr>
        <p:spPr>
          <a:xfrm>
            <a:off x="508000" y="5206742"/>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洗耳恭听</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指专心地听</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请人讲话时的客气话</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表示谦逊客气</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只能用于自己</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不能让对方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洗耳恭听</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圆角矩形 7">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9" name="圆角矩形 8">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10" name="圆角矩形 9">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角度四</a:t>
            </a:r>
            <a:endParaRPr lang="zh-CN" altLang="en-US" sz="1400" dirty="0">
              <a:solidFill>
                <a:srgbClr val="E75E22"/>
              </a:solidFill>
              <a:latin typeface="+mj-ea"/>
              <a:ea typeface="+mj-ea"/>
            </a:endParaRPr>
          </a:p>
        </p:txBody>
      </p:sp>
      <p:sp>
        <p:nvSpPr>
          <p:cNvPr id="12" name="圆角矩形 11">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3" name="圆角矩形 12">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4" name="圆角矩形 13">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5" name="圆角矩形 14">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20931178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72</a:t>
            </a:fld>
            <a:r>
              <a:rPr lang="en-US" altLang="zh-CN" smtClean="0"/>
              <a:t>-</a:t>
            </a:r>
            <a:endParaRPr lang="zh-CN" altLang="en-US" dirty="0"/>
          </a:p>
        </p:txBody>
      </p:sp>
      <p:sp>
        <p:nvSpPr>
          <p:cNvPr id="3" name="矩形 2"/>
          <p:cNvSpPr>
            <a:spLocks noChangeAspect="1"/>
          </p:cNvSpPr>
          <p:nvPr/>
        </p:nvSpPr>
        <p:spPr>
          <a:xfrm>
            <a:off x="395536" y="1556792"/>
            <a:ext cx="8528496" cy="4154984"/>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③老李从小就养成了勤学好问的良好习惯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遇到问题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总是不耻下问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及时向同事、亲朋好友甚至左邻右舍请教。</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endPar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endParaRPr lang="en-US" altLang="zh-CN" sz="2200" u="dotted" smtClean="0">
              <a:solidFill>
                <a:srgbClr val="000000"/>
              </a:solidFill>
              <a:uFill>
                <a:solidFill>
                  <a:srgbClr val="000000"/>
                </a:solidFill>
              </a:uFill>
              <a:latin typeface="宋体" panose="02010600030101010101" pitchFamily="2" charset="-12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④在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校园文化艺术节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开幕式上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李校长抛砖引玉的即席发言博得了全场一片掌声。</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7593230" y="1772816"/>
            <a:ext cx="1158340" cy="493819"/>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501892" y="4169628"/>
            <a:ext cx="1158340" cy="493819"/>
          </a:xfrm>
          <a:prstGeom prst="rect">
            <a:avLst/>
          </a:prstGeom>
        </p:spPr>
      </p:pic>
      <p:sp>
        <p:nvSpPr>
          <p:cNvPr id="6" name="矩形 5"/>
          <p:cNvSpPr>
            <a:spLocks noChangeAspect="1"/>
          </p:cNvSpPr>
          <p:nvPr/>
        </p:nvSpPr>
        <p:spPr>
          <a:xfrm>
            <a:off x="508000" y="2729468"/>
            <a:ext cx="8128000" cy="125720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不耻下问</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意为不以向地位比自己低、知识比自己少的人请教为可耻。而句中说的是老李向同事、亲朋好友甚至左邻右舍请教</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不存在地位高低、知识多少的问题。</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矩形 6"/>
          <p:cNvSpPr>
            <a:spLocks noChangeAspect="1"/>
          </p:cNvSpPr>
          <p:nvPr/>
        </p:nvSpPr>
        <p:spPr>
          <a:xfrm>
            <a:off x="508000" y="5215923"/>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抛砖引玉</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属于谦辞</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这个成语的主语只能用于第一人称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而句中用于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李校长</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属谦敬错位。</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圆角矩形 7">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9" name="圆角矩形 8">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10" name="圆角矩形 9">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角度四</a:t>
            </a:r>
            <a:endParaRPr lang="zh-CN" altLang="en-US" sz="1400" dirty="0">
              <a:solidFill>
                <a:srgbClr val="E75E22"/>
              </a:solidFill>
              <a:latin typeface="+mj-ea"/>
              <a:ea typeface="+mj-ea"/>
            </a:endParaRPr>
          </a:p>
        </p:txBody>
      </p:sp>
      <p:sp>
        <p:nvSpPr>
          <p:cNvPr id="12" name="圆角矩形 11">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3" name="圆角矩形 12">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4" name="圆角矩形 13">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5" name="圆角矩形 14">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401746961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73</a:t>
            </a:fld>
            <a:r>
              <a:rPr lang="en-US" altLang="zh-CN" smtClean="0"/>
              <a:t>-</a:t>
            </a:r>
            <a:endParaRPr lang="zh-CN" altLang="en-US" dirty="0"/>
          </a:p>
        </p:txBody>
      </p:sp>
      <p:sp>
        <p:nvSpPr>
          <p:cNvPr id="3" name="矩形 2"/>
          <p:cNvSpPr>
            <a:spLocks noChangeAspect="1"/>
          </p:cNvSpPr>
          <p:nvPr/>
        </p:nvSpPr>
        <p:spPr>
          <a:xfrm>
            <a:off x="508000" y="2132856"/>
            <a:ext cx="8128000" cy="131112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⑤</a:t>
            </a:r>
            <a:r>
              <a:rPr lang="zh-CN" altLang="zh-CN" sz="2200">
                <a:solidFill>
                  <a:srgbClr val="000000"/>
                </a:solidFill>
                <a:latin typeface="Times New Roman" panose="02020603050405020304" pitchFamily="18" charset="0"/>
                <a:cs typeface="Times New Roman" panose="02020603050405020304" pitchFamily="18" charset="0"/>
              </a:rPr>
              <a:t>您刚刚乔迁新居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房间宽敞明亮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只是摆设略显单调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建议您挂幅油画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一定会使居室蓬荜生辉。</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125628" y="2788420"/>
            <a:ext cx="1158340" cy="493819"/>
          </a:xfrm>
          <a:prstGeom prst="rect">
            <a:avLst/>
          </a:prstGeom>
        </p:spPr>
      </p:pic>
      <p:sp>
        <p:nvSpPr>
          <p:cNvPr id="5" name="矩形 4"/>
          <p:cNvSpPr>
            <a:spLocks noChangeAspect="1"/>
          </p:cNvSpPr>
          <p:nvPr/>
        </p:nvSpPr>
        <p:spPr>
          <a:xfrm>
            <a:off x="508000" y="3421715"/>
            <a:ext cx="8128000" cy="166346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蓬荜生辉</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是谦辞</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表示由于别人到自己家里来或张挂别人给自己题赠的字画等而使自己非常光荣。此词只能出自自己之口</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以表示对别人的尊敬</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否则就会有贬低别人、抬高自己之嫌</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属谦敬错位且重复赘余。</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9" name="圆角矩形 8">
            <a:hlinkClick r:id="rId6" action="ppaction://hlinksldjump"/>
          </p:cNvPr>
          <p:cNvSpPr/>
          <p:nvPr/>
        </p:nvSpPr>
        <p:spPr>
          <a:xfrm>
            <a:off x="346970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角度四</a:t>
            </a:r>
            <a:endParaRPr lang="zh-CN" altLang="en-US" sz="1400" dirty="0">
              <a:solidFill>
                <a:srgbClr val="E75E22"/>
              </a:solidFill>
              <a:latin typeface="+mj-ea"/>
              <a:ea typeface="+mj-ea"/>
            </a:endParaRPr>
          </a:p>
        </p:txBody>
      </p:sp>
      <p:sp>
        <p:nvSpPr>
          <p:cNvPr id="10" name="圆角矩形 9">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3" name="圆角矩形 12">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269267890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74</a:t>
            </a:fld>
            <a:r>
              <a:rPr lang="en-US" altLang="zh-CN" smtClean="0"/>
              <a:t>-</a:t>
            </a:r>
            <a:endParaRPr lang="zh-CN" altLang="en-US" dirty="0"/>
          </a:p>
        </p:txBody>
      </p:sp>
      <p:sp>
        <p:nvSpPr>
          <p:cNvPr id="3" name="矩形 2"/>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角度五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看清前后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切忌矛盾重复</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成语若使用得当可收到言简意赅之效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但若不注意成语和句子中语义的比较对照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就容易造成语义重复。如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我们学校有许多莘莘学子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莘莘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含有众多的意思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许多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他有难言之隐的苦衷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难言之隐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就是苦衷的意思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苦衷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对于我们这些普通的芸芸众生来说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生命也可以闪光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芸芸众生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原指世间一切生灵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后指平凡普通的人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句中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普通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与之重复。还有些成语有固定的意思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如果不明白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极容易造成前后矛盾。</a:t>
            </a:r>
            <a:endParaRPr lang="zh-CN" altLang="zh-CN" sz="2200">
              <a:solidFill>
                <a:srgbClr val="000000"/>
              </a:solidFill>
              <a:effectLst/>
              <a:latin typeface="NEU-BZ-S92"/>
              <a:ea typeface="方正书宋_GBK"/>
              <a:cs typeface="Times New Roman" panose="02020603050405020304" pitchFamily="18" charset="0"/>
            </a:endParaRPr>
          </a:p>
        </p:txBody>
      </p:sp>
      <p:sp>
        <p:nvSpPr>
          <p:cNvPr id="4" name="圆角矩形 3">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5" name="圆角矩形 4">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角度五</a:t>
            </a:r>
            <a:endParaRPr lang="zh-CN" altLang="en-US" sz="1400" dirty="0">
              <a:solidFill>
                <a:srgbClr val="E75E22"/>
              </a:solidFill>
              <a:latin typeface="+mj-ea"/>
              <a:ea typeface="+mj-ea"/>
            </a:endParaRPr>
          </a:p>
        </p:txBody>
      </p:sp>
      <p:sp>
        <p:nvSpPr>
          <p:cNvPr id="9" name="圆角矩形 8">
            <a:hlinkClick r:id="rId7"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0" name="圆角矩形 9">
            <a:hlinkClick r:id="rId8"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1" name="圆角矩形 10">
            <a:hlinkClick r:id="rId9"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235099324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75</a:t>
            </a:fld>
            <a:r>
              <a:rPr lang="en-US" altLang="zh-CN" smtClean="0"/>
              <a:t>-</a:t>
            </a:r>
            <a:endParaRPr lang="zh-CN" altLang="en-US" dirty="0"/>
          </a:p>
        </p:txBody>
      </p:sp>
      <p:sp>
        <p:nvSpPr>
          <p:cNvPr id="3" name="矩形 2"/>
          <p:cNvSpPr>
            <a:spLocks noChangeAspect="1"/>
          </p:cNvSpPr>
          <p:nvPr/>
        </p:nvSpPr>
        <p:spPr>
          <a:xfrm>
            <a:off x="508000" y="1701069"/>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下面都是近年高考试题中出现的错用成语的句子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看看它们错在</a:t>
            </a:r>
            <a:r>
              <a:rPr lang="zh-CN" altLang="zh-CN" sz="2200" smtClean="0">
                <a:solidFill>
                  <a:srgbClr val="000000"/>
                </a:solidFill>
                <a:latin typeface="Times New Roman" panose="02020603050405020304" pitchFamily="18" charset="0"/>
                <a:cs typeface="Times New Roman" panose="02020603050405020304" pitchFamily="18" charset="0"/>
              </a:rPr>
              <a:t>哪</a:t>
            </a:r>
            <a:r>
              <a:rPr lang="zh-CN" altLang="en-US" sz="2200">
                <a:solidFill>
                  <a:srgbClr val="000000"/>
                </a:solidFill>
                <a:latin typeface="Times New Roman" panose="02020603050405020304" pitchFamily="18" charset="0"/>
                <a:cs typeface="Times New Roman" panose="02020603050405020304" pitchFamily="18" charset="0"/>
              </a:rPr>
              <a:t>里</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①两位多年未见的战友在火车上意外相逢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他们一见如故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回忆起一同出生入死的战斗经历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不禁感慨万千。</a:t>
            </a:r>
            <a:r>
              <a:rPr lang="en-US" altLang="zh-CN" sz="2200">
                <a:solidFill>
                  <a:srgbClr val="000000"/>
                </a:solidFill>
                <a:latin typeface="Times New Roman" panose="02020603050405020304" pitchFamily="18" charset="0"/>
                <a:cs typeface="Times New Roman" panose="02020603050405020304" pitchFamily="18" charset="0"/>
              </a:rPr>
              <a:t>(2016·</a:t>
            </a:r>
            <a:r>
              <a:rPr lang="zh-CN" altLang="zh-CN" sz="2200">
                <a:solidFill>
                  <a:srgbClr val="000000"/>
                </a:solidFill>
                <a:latin typeface="Times New Roman" panose="02020603050405020304" pitchFamily="18" charset="0"/>
                <a:cs typeface="Times New Roman" panose="02020603050405020304" pitchFamily="18" charset="0"/>
              </a:rPr>
              <a:t>山东卷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en-US" altLang="zh-CN" sz="2200" u="dotted" smtClean="0">
              <a:solidFill>
                <a:srgbClr val="000000"/>
              </a:solidFill>
              <a:uFill>
                <a:solidFill>
                  <a:srgbClr val="000000"/>
                </a:solidFill>
              </a:uFill>
              <a:latin typeface="宋体" panose="02010600030101010101" pitchFamily="2" charset="-12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②迅速崛起的快递行业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经过几年的激烈竞争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大部分企业都已经转行或倒闭了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市场上只剩他们几家平分秋色。</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cs typeface="Times New Roman" panose="02020603050405020304" pitchFamily="18" charset="0"/>
              </a:rPr>
              <a:t>全国Ⅰ卷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516216" y="2708920"/>
            <a:ext cx="1158340" cy="493819"/>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121304" y="5146881"/>
            <a:ext cx="1158340" cy="493819"/>
          </a:xfrm>
          <a:prstGeom prst="rect">
            <a:avLst/>
          </a:prstGeom>
        </p:spPr>
      </p:pic>
      <p:sp>
        <p:nvSpPr>
          <p:cNvPr id="6" name="矩形 5"/>
          <p:cNvSpPr>
            <a:spLocks noChangeAspect="1"/>
          </p:cNvSpPr>
          <p:nvPr/>
        </p:nvSpPr>
        <p:spPr>
          <a:xfrm>
            <a:off x="508000" y="3719784"/>
            <a:ext cx="8128000" cy="85093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一见如故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初次见面就很相投</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像老朋友一样。该成语与句意矛盾。</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矩形 6"/>
          <p:cNvSpPr>
            <a:spLocks noChangeAspect="1"/>
          </p:cNvSpPr>
          <p:nvPr/>
        </p:nvSpPr>
        <p:spPr>
          <a:xfrm>
            <a:off x="508000" y="5733256"/>
            <a:ext cx="5686172"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平分秋色</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指的是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双方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此处是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几家</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圆角矩形 7">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9" name="圆角矩形 8">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10" name="圆角矩形 9">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2" name="圆角矩形 11">
            <a:hlinkClick r:id="rId7"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角度五</a:t>
            </a:r>
            <a:endParaRPr lang="zh-CN" altLang="en-US" sz="1400" dirty="0">
              <a:solidFill>
                <a:srgbClr val="E75E22"/>
              </a:solidFill>
              <a:latin typeface="+mj-ea"/>
              <a:ea typeface="+mj-ea"/>
            </a:endParaRPr>
          </a:p>
        </p:txBody>
      </p:sp>
      <p:sp>
        <p:nvSpPr>
          <p:cNvPr id="13" name="圆角矩形 12">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4" name="圆角矩形 13">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5" name="圆角矩形 14">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78185630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76</a:t>
            </a:fld>
            <a:r>
              <a:rPr lang="en-US" altLang="zh-CN" smtClean="0"/>
              <a:t>-</a:t>
            </a:r>
            <a:endParaRPr lang="zh-CN" altLang="en-US" dirty="0"/>
          </a:p>
        </p:txBody>
      </p:sp>
      <p:sp>
        <p:nvSpPr>
          <p:cNvPr id="3" name="矩形 2"/>
          <p:cNvSpPr>
            <a:spLocks noChangeAspect="1"/>
          </p:cNvSpPr>
          <p:nvPr/>
        </p:nvSpPr>
        <p:spPr>
          <a:xfrm>
            <a:off x="508000" y="1478508"/>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③最近几年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由于市场竞争加剧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小家电生产企业加速整合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目前只剩下五六家分庭抗礼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占据了全省</a:t>
            </a:r>
            <a:r>
              <a:rPr lang="en-US" altLang="zh-CN" sz="2200">
                <a:solidFill>
                  <a:srgbClr val="000000"/>
                </a:solidFill>
                <a:latin typeface="Times New Roman" panose="02020603050405020304" pitchFamily="18" charset="0"/>
                <a:cs typeface="Times New Roman" panose="02020603050405020304" pitchFamily="18" charset="0"/>
              </a:rPr>
              <a:t>60%</a:t>
            </a:r>
            <a:r>
              <a:rPr lang="zh-CN" altLang="zh-CN" sz="2200">
                <a:solidFill>
                  <a:srgbClr val="000000"/>
                </a:solidFill>
                <a:latin typeface="Times New Roman" panose="02020603050405020304" pitchFamily="18" charset="0"/>
                <a:cs typeface="Times New Roman" panose="02020603050405020304" pitchFamily="18" charset="0"/>
              </a:rPr>
              <a:t>的市场份额。</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cs typeface="Times New Roman" panose="02020603050405020304" pitchFamily="18" charset="0"/>
              </a:rPr>
              <a:t>全国Ⅱ卷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④完善各级各类学校的心理健康工作者队伍建设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实施有针对性的心理健康教育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可以亡羊补牢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使学生的常见心理问题在萌芽状态及时得到解决。</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236922" y="2060848"/>
            <a:ext cx="1158340" cy="493819"/>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177088" y="4077072"/>
            <a:ext cx="1158340" cy="493819"/>
          </a:xfrm>
          <a:prstGeom prst="rect">
            <a:avLst/>
          </a:prstGeom>
        </p:spPr>
      </p:pic>
      <p:sp>
        <p:nvSpPr>
          <p:cNvPr id="6" name="矩形 5"/>
          <p:cNvSpPr>
            <a:spLocks noChangeAspect="1"/>
          </p:cNvSpPr>
          <p:nvPr/>
        </p:nvSpPr>
        <p:spPr>
          <a:xfrm>
            <a:off x="508000" y="3076844"/>
            <a:ext cx="8128000" cy="49859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分庭抗礼</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指双方平起平坐。这里是</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五六家</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smtClean="0">
                <a:solidFill>
                  <a:srgbClr val="FF0000"/>
                </a:solidFill>
                <a:latin typeface="Times New Roman" panose="02020603050405020304" pitchFamily="18" charset="0"/>
                <a:cs typeface="Times New Roman" panose="02020603050405020304" pitchFamily="18" charset="0"/>
              </a:rPr>
              <a:t>。</a:t>
            </a:r>
            <a:r>
              <a:rPr lang="en-US" altLang="zh-CN" sz="2200" smtClean="0">
                <a:solidFill>
                  <a:srgbClr val="FF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矩形 6"/>
          <p:cNvSpPr>
            <a:spLocks noChangeAspect="1"/>
          </p:cNvSpPr>
          <p:nvPr/>
        </p:nvSpPr>
        <p:spPr>
          <a:xfrm>
            <a:off x="508000" y="5173778"/>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亡羊补牢</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比喻在受到损失之后想办法补救</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免得以后再受类似的损失。与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萌芽状态</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矛盾。</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圆角矩形 7">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9" name="圆角矩形 8">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10" name="圆角矩形 9">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2" name="圆角矩形 11">
            <a:hlinkClick r:id="rId7"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角度五</a:t>
            </a:r>
            <a:endParaRPr lang="zh-CN" altLang="en-US" sz="1400" dirty="0">
              <a:solidFill>
                <a:srgbClr val="E75E22"/>
              </a:solidFill>
              <a:latin typeface="+mj-ea"/>
              <a:ea typeface="+mj-ea"/>
            </a:endParaRPr>
          </a:p>
        </p:txBody>
      </p:sp>
      <p:sp>
        <p:nvSpPr>
          <p:cNvPr id="13" name="圆角矩形 12">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4" name="圆角矩形 13">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5" name="圆角矩形 14">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188059925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77</a:t>
            </a:fld>
            <a:r>
              <a:rPr lang="en-US" altLang="zh-CN" smtClean="0"/>
              <a:t>-</a:t>
            </a:r>
            <a:endParaRPr lang="zh-CN" altLang="en-US" dirty="0"/>
          </a:p>
        </p:txBody>
      </p:sp>
      <p:sp>
        <p:nvSpPr>
          <p:cNvPr id="3" name="矩形 2"/>
          <p:cNvSpPr>
            <a:spLocks noChangeAspect="1"/>
          </p:cNvSpPr>
          <p:nvPr/>
        </p:nvSpPr>
        <p:spPr>
          <a:xfrm>
            <a:off x="508000" y="2401345"/>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⑤要解决愈演愈烈的医患矛盾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既需要运用法律武器制止违法行为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更需要从根本上釜底抽薪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进一步推进医药卫生体制改革。</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Times New Roman" panose="02020603050405020304" pitchFamily="18" charset="0"/>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864356" y="3010693"/>
            <a:ext cx="1158340" cy="493819"/>
          </a:xfrm>
          <a:prstGeom prst="rect">
            <a:avLst/>
          </a:prstGeom>
        </p:spPr>
      </p:pic>
      <p:sp>
        <p:nvSpPr>
          <p:cNvPr id="5" name="矩形 4"/>
          <p:cNvSpPr>
            <a:spLocks noChangeAspect="1"/>
          </p:cNvSpPr>
          <p:nvPr/>
        </p:nvSpPr>
        <p:spPr>
          <a:xfrm>
            <a:off x="508000" y="4121387"/>
            <a:ext cx="8128000" cy="45974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釜底抽薪</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比喻从根本上解决问题。与前面</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从根本上</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重复。</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9" name="圆角矩形 8">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491731"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角度五</a:t>
            </a:r>
            <a:endParaRPr lang="zh-CN" altLang="en-US" sz="1400" dirty="0">
              <a:solidFill>
                <a:srgbClr val="E75E22"/>
              </a:solidFill>
              <a:latin typeface="+mj-ea"/>
              <a:ea typeface="+mj-ea"/>
            </a:endParaRPr>
          </a:p>
        </p:txBody>
      </p:sp>
      <p:sp>
        <p:nvSpPr>
          <p:cNvPr id="11" name="圆角矩形 10">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3" name="圆角矩形 12">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69227962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78</a:t>
            </a:fld>
            <a:r>
              <a:rPr lang="en-US" altLang="zh-CN" smtClean="0"/>
              <a:t>-</a:t>
            </a:r>
            <a:endParaRPr lang="zh-CN" altLang="en-US" dirty="0"/>
          </a:p>
        </p:txBody>
      </p:sp>
      <p:sp>
        <p:nvSpPr>
          <p:cNvPr id="3" name="矩形 2"/>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角度六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辨形悟神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切忌形近误用</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有些成语与其他成语由于读音、字形相似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意思接近或具有某些共同的语素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在使用时极易混淆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不以为然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不以为意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一文不名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一文不值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不负众望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不孚众望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等。对这些易混成语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一要辨其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二要辨其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注意使用上的细微差别。</a:t>
            </a:r>
            <a:endParaRPr lang="zh-CN" altLang="zh-CN" sz="2200">
              <a:solidFill>
                <a:srgbClr val="000000"/>
              </a:solidFill>
              <a:effectLst/>
              <a:latin typeface="NEU-BZ-S92"/>
              <a:ea typeface="方正书宋_GBK"/>
              <a:cs typeface="Times New Roman" panose="02020603050405020304" pitchFamily="18" charset="0"/>
            </a:endParaRPr>
          </a:p>
        </p:txBody>
      </p:sp>
      <p:sp>
        <p:nvSpPr>
          <p:cNvPr id="4" name="圆角矩形 3">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5" name="圆角矩形 4">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551376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0" name="圆角矩形 9">
            <a:hlinkClick r:id="rId8"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1" name="圆角矩形 10">
            <a:hlinkClick r:id="rId9"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257119375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79</a:t>
            </a:fld>
            <a:r>
              <a:rPr lang="en-US" altLang="zh-CN" smtClean="0"/>
              <a:t>-</a:t>
            </a:r>
            <a:endParaRPr lang="zh-CN" altLang="en-US" dirty="0"/>
          </a:p>
        </p:txBody>
      </p:sp>
      <p:sp>
        <p:nvSpPr>
          <p:cNvPr id="3" name="矩形 2"/>
          <p:cNvSpPr>
            <a:spLocks noChangeAspect="1"/>
          </p:cNvSpPr>
          <p:nvPr/>
        </p:nvSpPr>
        <p:spPr>
          <a:xfrm>
            <a:off x="508000" y="2021448"/>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6</a:t>
            </a:r>
            <a:r>
              <a:rPr lang="zh-CN" altLang="en-US" sz="2200">
                <a:solidFill>
                  <a:srgbClr val="000000"/>
                </a:solidFill>
                <a:latin typeface="Times New Roman" panose="02020603050405020304" pitchFamily="18" charset="0"/>
                <a:cs typeface="Times New Roman" panose="02020603050405020304" pitchFamily="18" charset="0"/>
              </a:rPr>
              <a:t>下面都是错用成语的句子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看看它们错在哪里</a:t>
            </a:r>
            <a:r>
              <a:rPr lang="zh-CN" altLang="en-US"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①</a:t>
            </a:r>
            <a:r>
              <a:rPr lang="zh-CN" altLang="zh-CN" sz="2200">
                <a:solidFill>
                  <a:srgbClr val="000000"/>
                </a:solidFill>
                <a:latin typeface="Times New Roman" panose="02020603050405020304" pitchFamily="18" charset="0"/>
                <a:cs typeface="Times New Roman" panose="02020603050405020304" pitchFamily="18" charset="0"/>
              </a:rPr>
              <a:t>相比于持续火爆的住宅市场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写字楼市场一直</a:t>
            </a:r>
            <a:r>
              <a:rPr lang="zh-CN" altLang="zh-CN" sz="2200" smtClean="0">
                <a:solidFill>
                  <a:srgbClr val="000000"/>
                </a:solidFill>
                <a:latin typeface="Times New Roman" panose="02020603050405020304" pitchFamily="18" charset="0"/>
                <a:cs typeface="Times New Roman" panose="02020603050405020304" pitchFamily="18" charset="0"/>
              </a:rPr>
              <a:t>处于</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不</a:t>
            </a:r>
            <a:r>
              <a:rPr lang="zh-CN" altLang="zh-CN" sz="2200">
                <a:solidFill>
                  <a:srgbClr val="000000"/>
                </a:solidFill>
                <a:latin typeface="Times New Roman" panose="02020603050405020304" pitchFamily="18" charset="0"/>
                <a:cs typeface="Times New Roman" panose="02020603050405020304" pitchFamily="18" charset="0"/>
              </a:rPr>
              <a:t>瘟不火的状态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与同地段的住宅楼相比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写字楼的销量要小得多。</a:t>
            </a:r>
            <a:r>
              <a:rPr lang="en-US" altLang="zh-CN" sz="2200">
                <a:solidFill>
                  <a:srgbClr val="000000"/>
                </a:solidFill>
                <a:latin typeface="Times New Roman" panose="02020603050405020304" pitchFamily="18" charset="0"/>
                <a:cs typeface="Times New Roman" panose="02020603050405020304" pitchFamily="18" charset="0"/>
              </a:rPr>
              <a:t>(2014·</a:t>
            </a:r>
            <a:r>
              <a:rPr lang="zh-CN" altLang="zh-CN" sz="2200">
                <a:solidFill>
                  <a:srgbClr val="000000"/>
                </a:solidFill>
                <a:latin typeface="Times New Roman" panose="02020603050405020304" pitchFamily="18" charset="0"/>
                <a:cs typeface="Times New Roman" panose="02020603050405020304" pitchFamily="18" charset="0"/>
              </a:rPr>
              <a:t>浙江卷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endParaRPr lang="en-US" altLang="zh-CN" sz="2200" u="dotted" smtClean="0">
              <a:solidFill>
                <a:srgbClr val="000000"/>
              </a:solidFill>
              <a:uFill>
                <a:solidFill>
                  <a:srgbClr val="000000"/>
                </a:solidFill>
              </a:uFill>
              <a:latin typeface="宋体" panose="02010600030101010101" pitchFamily="2" charset="-12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endPar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60100" y="3068960"/>
            <a:ext cx="1158340" cy="493819"/>
          </a:xfrm>
          <a:prstGeom prst="rect">
            <a:avLst/>
          </a:prstGeom>
        </p:spPr>
      </p:pic>
      <p:sp>
        <p:nvSpPr>
          <p:cNvPr id="6" name="矩形 5"/>
          <p:cNvSpPr>
            <a:spLocks noChangeAspect="1"/>
          </p:cNvSpPr>
          <p:nvPr/>
        </p:nvSpPr>
        <p:spPr>
          <a:xfrm>
            <a:off x="508000" y="4026714"/>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不瘟不火</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指表演既不沉闷也不过火。这里用错语境</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不温不火</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不温不火</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指不冷淡也不火爆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形容平淡适中。可以形容人的性情温和</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也可以形容销售行情不火爆。</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圆角矩形 7">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9" name="圆角矩形 8">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10" name="圆角矩形 9">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2" name="圆角矩形 11">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3" name="圆角矩形 12">
            <a:hlinkClick r:id="rId8" action="ppaction://hlinksldjump"/>
          </p:cNvPr>
          <p:cNvSpPr/>
          <p:nvPr/>
        </p:nvSpPr>
        <p:spPr>
          <a:xfrm>
            <a:off x="551376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4" name="圆角矩形 13">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5" name="圆角矩形 14">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418393880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125538"/>
            <a:ext cx="8128000" cy="537377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en-US" altLang="zh-CN" sz="2200">
                <a:solidFill>
                  <a:srgbClr val="000000"/>
                </a:solidFill>
                <a:latin typeface="Times New Roman" panose="02020603050405020304" pitchFamily="18" charset="0"/>
                <a:cs typeface="Times New Roman" panose="02020603050405020304" pitchFamily="18" charset="0"/>
              </a:rPr>
              <a:t>(2018·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全国</a:t>
            </a:r>
            <a:r>
              <a:rPr lang="zh-CN" altLang="zh-CN" sz="2200">
                <a:solidFill>
                  <a:srgbClr val="000000"/>
                </a:solidFill>
                <a:latin typeface="NEU-BZ-S92"/>
                <a:cs typeface="宋体" panose="02010600030101010101" pitchFamily="2" charset="-122"/>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戏曲既需传承也需创新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这是业内的基本共识。然而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近年来由于一些创新尝试未收到理想效果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有人就将创新和继承对立起来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认为戏曲不必创新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尤其是昆曲等戏曲艺术进入世界非物质文化遗产名录之后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创新在某些人那里几乎成了贬义词。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随着时代的发展变化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戏曲艺术不断被赋予新的内涵。如果一直固守原有形态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只强调复制和模仿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戏曲恐怕早在数百年前就</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了。突破前人、大胆创新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这是各个时代取得伟大成就的艺术家的共性。诚如某戏剧评论家所言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没有一位</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的京剧名伶是靠模仿或重复而成就自己的。京剧大师梅兰芳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以坚定的信念和博大的胸怀为京剧改革作出巨大贡献。他眼界开阔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除唱腔、表演技巧之外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还从化妆、灯光、服装、舞蹈、剧目创作等多个方面进行了大量的探索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剧剧有创新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剧剧有新腔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。尚小云、荀慧生</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2586446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80</a:t>
            </a:fld>
            <a:r>
              <a:rPr lang="en-US" altLang="zh-CN" smtClean="0"/>
              <a:t>-</a:t>
            </a:r>
            <a:endParaRPr lang="zh-CN" altLang="en-US" dirty="0"/>
          </a:p>
        </p:txBody>
      </p:sp>
      <p:sp>
        <p:nvSpPr>
          <p:cNvPr id="3" name="矩形 2"/>
          <p:cNvSpPr>
            <a:spLocks noChangeAspect="1"/>
          </p:cNvSpPr>
          <p:nvPr/>
        </p:nvSpPr>
        <p:spPr>
          <a:xfrm>
            <a:off x="508000" y="2492896"/>
            <a:ext cx="8128000" cy="171739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②</a:t>
            </a:r>
            <a:r>
              <a:rPr lang="zh-CN" altLang="zh-CN" sz="2200">
                <a:solidFill>
                  <a:srgbClr val="000000"/>
                </a:solidFill>
                <a:latin typeface="Times New Roman" panose="02020603050405020304" pitchFamily="18" charset="0"/>
                <a:cs typeface="Times New Roman" panose="02020603050405020304" pitchFamily="18" charset="0"/>
              </a:rPr>
              <a:t>《舌尖上的中国》是国内首次使用高清设备拍摄的美食类纪录片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片中由近距离拍摄呈现出的各类食材的纹理构造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带给观众焕然一新的审美感受。</a:t>
            </a:r>
            <a:r>
              <a:rPr lang="en-US" altLang="zh-CN" sz="2200">
                <a:solidFill>
                  <a:srgbClr val="000000"/>
                </a:solidFill>
                <a:latin typeface="Times New Roman" panose="02020603050405020304" pitchFamily="18" charset="0"/>
                <a:cs typeface="Times New Roman" panose="02020603050405020304" pitchFamily="18" charset="0"/>
              </a:rPr>
              <a:t>(2013·</a:t>
            </a:r>
            <a:r>
              <a:rPr lang="zh-CN" altLang="zh-CN" sz="2200">
                <a:solidFill>
                  <a:srgbClr val="000000"/>
                </a:solidFill>
                <a:latin typeface="Times New Roman" panose="02020603050405020304" pitchFamily="18" charset="0"/>
                <a:cs typeface="Times New Roman" panose="02020603050405020304" pitchFamily="18" charset="0"/>
              </a:rPr>
              <a:t>安徽卷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pic>
        <p:nvPicPr>
          <p:cNvPr id="5" name="图片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38822" y="3521781"/>
            <a:ext cx="1158340" cy="493819"/>
          </a:xfrm>
          <a:prstGeom prst="rect">
            <a:avLst/>
          </a:prstGeom>
        </p:spPr>
      </p:pic>
      <p:sp>
        <p:nvSpPr>
          <p:cNvPr id="7" name="矩形 6"/>
          <p:cNvSpPr>
            <a:spLocks noChangeAspect="1"/>
          </p:cNvSpPr>
          <p:nvPr/>
        </p:nvSpPr>
        <p:spPr>
          <a:xfrm>
            <a:off x="508000" y="4095275"/>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焕然一新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形容出现了崭新的面貌。形容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审美感受</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耳目一新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圆角矩形 7">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9" name="圆角矩形 8">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10" name="圆角矩形 9">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2" name="圆角矩形 11">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3" name="圆角矩形 12">
            <a:hlinkClick r:id="rId8" action="ppaction://hlinksldjump"/>
          </p:cNvPr>
          <p:cNvSpPr/>
          <p:nvPr/>
        </p:nvSpPr>
        <p:spPr>
          <a:xfrm>
            <a:off x="551376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4" name="圆角矩形 13">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5" name="圆角矩形 14">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151729296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81</a:t>
            </a:fld>
            <a:r>
              <a:rPr lang="en-US" altLang="zh-CN" smtClean="0"/>
              <a:t>-</a:t>
            </a:r>
            <a:endParaRPr lang="zh-CN" altLang="en-US" dirty="0"/>
          </a:p>
        </p:txBody>
      </p:sp>
      <p:sp>
        <p:nvSpPr>
          <p:cNvPr id="3" name="矩形 2"/>
          <p:cNvSpPr>
            <a:spLocks noChangeAspect="1"/>
          </p:cNvSpPr>
          <p:nvPr/>
        </p:nvSpPr>
        <p:spPr>
          <a:xfrm>
            <a:off x="508000" y="1700808"/>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③母亲薄氏卧病期间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汉文帝刘恒不顾自己帝王的身份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常常</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目不见睫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衣不解带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亲自侍奉母亲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为她亲口尝汤药。</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en-US" altLang="zh-CN" sz="2200" u="dotted" smtClean="0">
              <a:solidFill>
                <a:srgbClr val="000000"/>
              </a:solidFill>
              <a:uFill>
                <a:solidFill>
                  <a:srgbClr val="000000"/>
                </a:solidFill>
              </a:uFill>
              <a:latin typeface="宋体" panose="02010600030101010101" pitchFamily="2" charset="-12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④眼下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报刊发行大战硝烟渐起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有些报纸为了招徕读者而故意编造一些骇人听闻的消息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其结果却往往弄巧成拙。</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53888" y="2308893"/>
            <a:ext cx="1158340" cy="493819"/>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691680" y="4314843"/>
            <a:ext cx="1158340" cy="493819"/>
          </a:xfrm>
          <a:prstGeom prst="rect">
            <a:avLst/>
          </a:prstGeom>
        </p:spPr>
      </p:pic>
      <p:sp>
        <p:nvSpPr>
          <p:cNvPr id="6" name="矩形 5"/>
          <p:cNvSpPr>
            <a:spLocks noChangeAspect="1"/>
          </p:cNvSpPr>
          <p:nvPr/>
        </p:nvSpPr>
        <p:spPr>
          <a:xfrm>
            <a:off x="508000" y="2939031"/>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目不见睫</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眼睛看不见自己的睫毛</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比喻没有自知之明。应为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目不交睫</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矩形 6"/>
          <p:cNvSpPr>
            <a:spLocks noChangeAspect="1"/>
          </p:cNvSpPr>
          <p:nvPr/>
        </p:nvSpPr>
        <p:spPr>
          <a:xfrm>
            <a:off x="508000" y="4901218"/>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骇人听闻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使人听了非常吃惊和害怕</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多指社会上发生的坏事</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。此处应用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耸人听闻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圆角矩形 7">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9" name="圆角矩形 8">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10" name="圆角矩形 9">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2" name="圆角矩形 11">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3" name="圆角矩形 12">
            <a:hlinkClick r:id="rId8" action="ppaction://hlinksldjump"/>
          </p:cNvPr>
          <p:cNvSpPr/>
          <p:nvPr/>
        </p:nvSpPr>
        <p:spPr>
          <a:xfrm>
            <a:off x="551376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4" name="圆角矩形 13">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5" name="圆角矩形 14">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3485941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82</a:t>
            </a:fld>
            <a:r>
              <a:rPr lang="en-US" altLang="zh-CN" smtClean="0"/>
              <a:t>-</a:t>
            </a:r>
            <a:endParaRPr lang="zh-CN" altLang="en-US" dirty="0"/>
          </a:p>
        </p:txBody>
      </p:sp>
      <p:sp>
        <p:nvSpPr>
          <p:cNvPr id="3" name="矩形 2"/>
          <p:cNvSpPr>
            <a:spLocks noChangeAspect="1"/>
          </p:cNvSpPr>
          <p:nvPr/>
        </p:nvSpPr>
        <p:spPr>
          <a:xfrm>
            <a:off x="508000" y="256490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⑤一辆核载</a:t>
            </a:r>
            <a:r>
              <a:rPr lang="en-US" altLang="zh-CN" sz="2200">
                <a:solidFill>
                  <a:srgbClr val="000000"/>
                </a:solidFill>
                <a:latin typeface="Times New Roman" panose="02020603050405020304" pitchFamily="18" charset="0"/>
                <a:cs typeface="Times New Roman" panose="02020603050405020304" pitchFamily="18" charset="0"/>
              </a:rPr>
              <a:t>26</a:t>
            </a:r>
            <a:r>
              <a:rPr lang="zh-CN" altLang="zh-CN" sz="2200">
                <a:solidFill>
                  <a:srgbClr val="000000"/>
                </a:solidFill>
                <a:latin typeface="Times New Roman" panose="02020603050405020304" pitchFamily="18" charset="0"/>
                <a:cs typeface="Times New Roman" panose="02020603050405020304" pitchFamily="18" charset="0"/>
              </a:rPr>
              <a:t>人的校车居然挤进了</a:t>
            </a:r>
            <a:r>
              <a:rPr lang="en-US" altLang="zh-CN" sz="2200">
                <a:solidFill>
                  <a:srgbClr val="000000"/>
                </a:solidFill>
                <a:latin typeface="Times New Roman" panose="02020603050405020304" pitchFamily="18" charset="0"/>
                <a:cs typeface="Times New Roman" panose="02020603050405020304" pitchFamily="18" charset="0"/>
              </a:rPr>
              <a:t>115</a:t>
            </a:r>
            <a:r>
              <a:rPr lang="zh-CN" altLang="zh-CN" sz="2200">
                <a:solidFill>
                  <a:srgbClr val="000000"/>
                </a:solidFill>
                <a:latin typeface="Times New Roman" panose="02020603050405020304" pitchFamily="18" charset="0"/>
                <a:cs typeface="Times New Roman" panose="02020603050405020304" pitchFamily="18" charset="0"/>
              </a:rPr>
              <a:t>个孩子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面对严重超载可能造成的危险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校车司机却不以为然。</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707904" y="3201039"/>
            <a:ext cx="1158340" cy="493819"/>
          </a:xfrm>
          <a:prstGeom prst="rect">
            <a:avLst/>
          </a:prstGeom>
        </p:spPr>
      </p:pic>
      <p:sp>
        <p:nvSpPr>
          <p:cNvPr id="5" name="矩形 4"/>
          <p:cNvSpPr>
            <a:spLocks noChangeAspect="1"/>
          </p:cNvSpPr>
          <p:nvPr/>
        </p:nvSpPr>
        <p:spPr>
          <a:xfrm>
            <a:off x="508000" y="3837175"/>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不以为然</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不认为是对的</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表示不同意</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多含轻视意</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。这里应用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不以为意</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9" name="圆角矩形 8">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8" action="ppaction://hlinksldjump"/>
          </p:cNvPr>
          <p:cNvSpPr/>
          <p:nvPr/>
        </p:nvSpPr>
        <p:spPr>
          <a:xfrm>
            <a:off x="5513762"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角度六</a:t>
            </a:r>
          </a:p>
        </p:txBody>
      </p:sp>
      <p:sp>
        <p:nvSpPr>
          <p:cNvPr id="12" name="圆角矩形 11">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3" name="圆角矩形 12">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147579234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83</a:t>
            </a:fld>
            <a:r>
              <a:rPr lang="en-US" altLang="zh-CN" smtClean="0"/>
              <a:t>-</a:t>
            </a:r>
            <a:endParaRPr lang="zh-CN" altLang="en-US" dirty="0"/>
          </a:p>
        </p:txBody>
      </p:sp>
      <p:sp>
        <p:nvSpPr>
          <p:cNvPr id="3" name="矩形 2"/>
          <p:cNvSpPr>
            <a:spLocks noChangeAspect="1"/>
          </p:cNvSpPr>
          <p:nvPr/>
        </p:nvSpPr>
        <p:spPr>
          <a:xfrm>
            <a:off x="508000" y="1452822"/>
            <a:ext cx="8240464" cy="4967514"/>
          </a:xfrm>
          <a:prstGeom prst="rect">
            <a:avLst/>
          </a:prstGeom>
        </p:spPr>
        <p:txBody>
          <a:bodyPr wrap="square">
            <a:spAutoFit/>
          </a:bodyPr>
          <a:lstStyle/>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角度七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体察词义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切忌轻重不分</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有些成语词义较轻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有些成语词义较重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这就要求根据特定的语言环境恰当使用成语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以避免大词小用或小词大用。</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smtClean="0">
                <a:solidFill>
                  <a:srgbClr val="000000"/>
                </a:solidFill>
                <a:latin typeface="Times New Roman" panose="02020603050405020304" pitchFamily="18" charset="0"/>
                <a:cs typeface="Times New Roman" panose="02020603050405020304" pitchFamily="18" charset="0"/>
              </a:rPr>
              <a:t>7</a:t>
            </a:r>
            <a:r>
              <a:rPr lang="zh-CN" altLang="en-US" sz="2200">
                <a:solidFill>
                  <a:srgbClr val="000000"/>
                </a:solidFill>
                <a:latin typeface="Times New Roman" panose="02020603050405020304" pitchFamily="18" charset="0"/>
                <a:cs typeface="Times New Roman" panose="02020603050405020304" pitchFamily="18" charset="0"/>
              </a:rPr>
              <a:t>下面都是错用成语的句子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en-US" sz="2200">
                <a:solidFill>
                  <a:srgbClr val="000000"/>
                </a:solidFill>
                <a:latin typeface="Times New Roman" panose="02020603050405020304" pitchFamily="18" charset="0"/>
                <a:cs typeface="Times New Roman" panose="02020603050405020304" pitchFamily="18" charset="0"/>
              </a:rPr>
              <a:t>看看它们错在哪里</a:t>
            </a:r>
            <a:r>
              <a:rPr lang="zh-CN" altLang="en-US"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①</a:t>
            </a:r>
            <a:r>
              <a:rPr lang="zh-CN" altLang="zh-CN" sz="2200">
                <a:solidFill>
                  <a:srgbClr val="000000"/>
                </a:solidFill>
                <a:latin typeface="Times New Roman" panose="02020603050405020304" pitchFamily="18" charset="0"/>
                <a:cs typeface="Times New Roman" panose="02020603050405020304" pitchFamily="18" charset="0"/>
              </a:rPr>
              <a:t>考前每个考生都应该充分做好复习准备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否则上了考场万一有个三长两短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就会影响正常水平的发挥。</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endParaRPr lang="en-US" altLang="zh-CN" sz="2200" u="dotted" smtClean="0">
              <a:solidFill>
                <a:srgbClr val="000000"/>
              </a:solidFill>
              <a:uFill>
                <a:solidFill>
                  <a:srgbClr val="000000"/>
                </a:solidFill>
              </a:uFill>
              <a:latin typeface="宋体" panose="02010600030101010101" pitchFamily="2" charset="-12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②洪水冲垮了李老汉的房子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全村人都很难过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村前村后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哀鸿遍野。</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848132" y="3685070"/>
            <a:ext cx="1158340" cy="493819"/>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7462594" y="5330980"/>
            <a:ext cx="1158340" cy="493819"/>
          </a:xfrm>
          <a:prstGeom prst="rect">
            <a:avLst/>
          </a:prstGeom>
        </p:spPr>
      </p:pic>
      <p:sp>
        <p:nvSpPr>
          <p:cNvPr id="6" name="矩形 5"/>
          <p:cNvSpPr>
            <a:spLocks noChangeAspect="1"/>
          </p:cNvSpPr>
          <p:nvPr/>
        </p:nvSpPr>
        <p:spPr>
          <a:xfrm>
            <a:off x="508000" y="4293357"/>
            <a:ext cx="8128000" cy="85093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三长两短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指意外的灾祸或事故</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特指人的死亡。用在句中轻重失当。</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矩形 6"/>
          <p:cNvSpPr>
            <a:spLocks noChangeAspect="1"/>
          </p:cNvSpPr>
          <p:nvPr/>
        </p:nvSpPr>
        <p:spPr>
          <a:xfrm>
            <a:off x="508000" y="5890429"/>
            <a:ext cx="8128000" cy="85093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哀鸿遍野</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比喻在天灾人祸中到处都是流离失所、呻吟呼号的饥民。句中大词小用。</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圆角矩形 7">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9" name="圆角矩形 8">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10" name="圆角矩形 9">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2" name="圆角矩形 11">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3" name="圆角矩形 12">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4" name="圆角矩形 13">
            <a:hlinkClick r:id="rId9" action="ppaction://hlinksldjump"/>
          </p:cNvPr>
          <p:cNvSpPr/>
          <p:nvPr/>
        </p:nvSpPr>
        <p:spPr>
          <a:xfrm>
            <a:off x="6535793"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角度七</a:t>
            </a:r>
            <a:endParaRPr lang="zh-CN" altLang="en-US" sz="1400" dirty="0">
              <a:solidFill>
                <a:srgbClr val="E75E22"/>
              </a:solidFill>
              <a:latin typeface="+mj-ea"/>
              <a:ea typeface="+mj-ea"/>
            </a:endParaRPr>
          </a:p>
        </p:txBody>
      </p:sp>
      <p:sp>
        <p:nvSpPr>
          <p:cNvPr id="15" name="圆角矩形 14">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182920607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84</a:t>
            </a:fld>
            <a:r>
              <a:rPr lang="en-US" altLang="zh-CN" smtClean="0"/>
              <a:t>-</a:t>
            </a:r>
            <a:endParaRPr lang="zh-CN" altLang="en-US" dirty="0"/>
          </a:p>
        </p:txBody>
      </p:sp>
      <p:sp>
        <p:nvSpPr>
          <p:cNvPr id="3" name="矩形 2"/>
          <p:cNvSpPr>
            <a:spLocks noChangeAspect="1"/>
          </p:cNvSpPr>
          <p:nvPr/>
        </p:nvSpPr>
        <p:spPr>
          <a:xfrm>
            <a:off x="508000" y="1691920"/>
            <a:ext cx="8128000" cy="374871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③这位团长无论</a:t>
            </a:r>
            <a:r>
              <a:rPr lang="zh-CN" altLang="zh-CN" sz="2200" dirty="0" smtClean="0">
                <a:solidFill>
                  <a:srgbClr val="000000"/>
                </a:solidFill>
                <a:latin typeface="Times New Roman" panose="02020603050405020304" pitchFamily="18" charset="0"/>
                <a:cs typeface="Times New Roman" panose="02020603050405020304" pitchFamily="18" charset="0"/>
              </a:rPr>
              <a:t>在</a:t>
            </a:r>
            <a:r>
              <a:rPr lang="zh-CN" altLang="en-US" sz="2200" dirty="0">
                <a:solidFill>
                  <a:srgbClr val="000000"/>
                </a:solidFill>
                <a:latin typeface="Times New Roman" panose="02020603050405020304" pitchFamily="18" charset="0"/>
                <a:cs typeface="Times New Roman" panose="02020603050405020304" pitchFamily="18" charset="0"/>
              </a:rPr>
              <a:t>多么</a:t>
            </a:r>
            <a:r>
              <a:rPr lang="zh-CN" altLang="zh-CN" sz="2200" dirty="0" smtClean="0">
                <a:solidFill>
                  <a:srgbClr val="000000"/>
                </a:solidFill>
                <a:latin typeface="Times New Roman" panose="02020603050405020304" pitchFamily="18" charset="0"/>
                <a:cs typeface="Times New Roman" panose="02020603050405020304" pitchFamily="18" charset="0"/>
              </a:rPr>
              <a:t>危险</a:t>
            </a:r>
            <a:r>
              <a:rPr lang="zh-CN" altLang="zh-CN" sz="2200" dirty="0">
                <a:solidFill>
                  <a:srgbClr val="000000"/>
                </a:solidFill>
                <a:latin typeface="Times New Roman" panose="02020603050405020304" pitchFamily="18" charset="0"/>
                <a:cs typeface="Times New Roman" panose="02020603050405020304" pitchFamily="18" charset="0"/>
              </a:rPr>
              <a:t>的情况下打仗都不怕牺牲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以身作则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这对战士们产生了极大的鼓舞作用。</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错因分析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endParaRPr lang="en-US" altLang="zh-CN" sz="2200" u="dotted" dirty="0" smtClean="0">
              <a:solidFill>
                <a:srgbClr val="000000"/>
              </a:solidFill>
              <a:uFill>
                <a:solidFill>
                  <a:srgbClr val="000000"/>
                </a:solidFill>
              </a:uFill>
              <a:latin typeface="宋体" panose="02010600030101010101" pitchFamily="2" charset="-12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endPar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④他今天迟到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明天早退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提起他犯下的错误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真是擢发难数。</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错因分析</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dirty="0">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7374100" y="1894792"/>
            <a:ext cx="1158340" cy="493819"/>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6639684" y="4343064"/>
            <a:ext cx="1158340" cy="493819"/>
          </a:xfrm>
          <a:prstGeom prst="rect">
            <a:avLst/>
          </a:prstGeom>
        </p:spPr>
      </p:pic>
      <p:sp>
        <p:nvSpPr>
          <p:cNvPr id="6" name="矩形 5"/>
          <p:cNvSpPr>
            <a:spLocks noChangeAspect="1"/>
          </p:cNvSpPr>
          <p:nvPr/>
        </p:nvSpPr>
        <p:spPr>
          <a:xfrm>
            <a:off x="508000" y="2895955"/>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以身作则</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指用自己的行动做出榜样</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此词表意程度轻。联系上下句看</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不怕牺牲</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极大的鼓舞作用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这些内容构成的语境宜用表意程度重的词语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可用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身先士卒</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矩形 6"/>
          <p:cNvSpPr>
            <a:spLocks noChangeAspect="1"/>
          </p:cNvSpPr>
          <p:nvPr/>
        </p:nvSpPr>
        <p:spPr>
          <a:xfrm>
            <a:off x="508000" y="4939258"/>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擢发难数</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形容罪恶多得像头发那样</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数也数不清。在语境中</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他只是迟到、早退而已</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词义过重。</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圆角矩形 7">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9" name="圆角矩形 8">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10" name="圆角矩形 9">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2" name="圆角矩形 11">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3" name="圆角矩形 12">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4" name="圆角矩形 13">
            <a:hlinkClick r:id="rId9" action="ppaction://hlinksldjump"/>
          </p:cNvPr>
          <p:cNvSpPr/>
          <p:nvPr/>
        </p:nvSpPr>
        <p:spPr>
          <a:xfrm>
            <a:off x="6535793"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角度七</a:t>
            </a:r>
            <a:endParaRPr lang="zh-CN" altLang="en-US" sz="1400" dirty="0">
              <a:solidFill>
                <a:srgbClr val="E75E22"/>
              </a:solidFill>
              <a:latin typeface="+mj-ea"/>
              <a:ea typeface="+mj-ea"/>
            </a:endParaRPr>
          </a:p>
        </p:txBody>
      </p:sp>
      <p:sp>
        <p:nvSpPr>
          <p:cNvPr id="15" name="圆角矩形 14">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304881187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85</a:t>
            </a:fld>
            <a:r>
              <a:rPr lang="en-US" altLang="zh-CN" smtClean="0"/>
              <a:t>-</a:t>
            </a:r>
            <a:endParaRPr lang="zh-CN" altLang="en-US" dirty="0"/>
          </a:p>
        </p:txBody>
      </p:sp>
      <p:sp>
        <p:nvSpPr>
          <p:cNvPr id="3" name="矩形 2"/>
          <p:cNvSpPr>
            <a:spLocks noChangeAspect="1"/>
          </p:cNvSpPr>
          <p:nvPr/>
        </p:nvSpPr>
        <p:spPr>
          <a:xfrm>
            <a:off x="508000" y="2423803"/>
            <a:ext cx="8128000" cy="131112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⑤</a:t>
            </a:r>
            <a:r>
              <a:rPr lang="zh-CN" altLang="zh-CN" sz="2200">
                <a:solidFill>
                  <a:srgbClr val="000000"/>
                </a:solidFill>
                <a:latin typeface="Times New Roman" panose="02020603050405020304" pitchFamily="18" charset="0"/>
                <a:cs typeface="Times New Roman" panose="02020603050405020304" pitchFamily="18" charset="0"/>
              </a:rPr>
              <a:t>李老师当班主任</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勤勤恳恳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日理万机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积劳成疾仍坚持工作。</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错因分析</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905280" y="2636912"/>
            <a:ext cx="1158340" cy="493819"/>
          </a:xfrm>
          <a:prstGeom prst="rect">
            <a:avLst/>
          </a:prstGeom>
        </p:spPr>
      </p:pic>
      <p:sp>
        <p:nvSpPr>
          <p:cNvPr id="5" name="矩形 4"/>
          <p:cNvSpPr>
            <a:spLocks noChangeAspect="1"/>
          </p:cNvSpPr>
          <p:nvPr/>
        </p:nvSpPr>
        <p:spPr>
          <a:xfrm>
            <a:off x="508000" y="3734931"/>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日理万机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一天之中要处理上万件事务</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常指君王或国家领导人每天忙于繁多的政务。这个成语词义较重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用在句中属大词小用。</a:t>
            </a:r>
            <a:endParaRPr lang="zh-CN" altLang="zh-CN" sz="2200">
              <a:solidFill>
                <a:srgbClr val="000000"/>
              </a:solidFill>
              <a:effectLst/>
              <a:latin typeface="NEU-BZ-S92"/>
              <a:ea typeface="方正书宋_GBK"/>
              <a:cs typeface="Times New Roman" panose="02020603050405020304" pitchFamily="18" charset="0"/>
            </a:endParaRPr>
          </a:p>
        </p:txBody>
      </p:sp>
      <p:sp>
        <p:nvSpPr>
          <p:cNvPr id="6" name="圆角矩形 5">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9" name="圆角矩形 8">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1" name="圆角矩形 10">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2" name="圆角矩形 11">
            <a:hlinkClick r:id="rId9" action="ppaction://hlinksldjump"/>
          </p:cNvPr>
          <p:cNvSpPr/>
          <p:nvPr/>
        </p:nvSpPr>
        <p:spPr>
          <a:xfrm>
            <a:off x="6535793"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角度七</a:t>
            </a:r>
            <a:endParaRPr lang="zh-CN" altLang="en-US" sz="1400" dirty="0">
              <a:solidFill>
                <a:srgbClr val="E75E22"/>
              </a:solidFill>
              <a:latin typeface="+mj-ea"/>
              <a:ea typeface="+mj-ea"/>
            </a:endParaRPr>
          </a:p>
        </p:txBody>
      </p:sp>
      <p:sp>
        <p:nvSpPr>
          <p:cNvPr id="13" name="圆角矩形 12">
            <a:hlinkClick r:id="rId10" action="ppaction://hlinksldjump"/>
          </p:cNvPr>
          <p:cNvSpPr/>
          <p:nvPr/>
        </p:nvSpPr>
        <p:spPr>
          <a:xfrm>
            <a:off x="7557824"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角度八</a:t>
            </a:r>
          </a:p>
        </p:txBody>
      </p:sp>
    </p:spTree>
    <p:extLst>
      <p:ext uri="{BB962C8B-B14F-4D97-AF65-F5344CB8AC3E}">
        <p14:creationId xmlns:p14="http://schemas.microsoft.com/office/powerpoint/2010/main" xmlns="" val="398902391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86</a:t>
            </a:fld>
            <a:r>
              <a:rPr lang="en-US" altLang="zh-CN" smtClean="0"/>
              <a:t>-</a:t>
            </a:r>
            <a:endParaRPr lang="zh-CN" altLang="en-US" dirty="0"/>
          </a:p>
        </p:txBody>
      </p:sp>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角度八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洞察多义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切忌盲目排除</a:t>
            </a:r>
            <a:endParaRPr lang="zh-CN" altLang="zh-CN" sz="220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有些成语含义不是单一的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有两种或两种以上的含义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有的甚至感情色彩相反。对这类成语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要全面把握其多种含义及其不同的使用语境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切忌盲目排除。</a:t>
            </a:r>
            <a:endParaRPr lang="zh-CN" altLang="zh-CN" sz="2200">
              <a:solidFill>
                <a:srgbClr val="000000"/>
              </a:solidFill>
              <a:effectLst/>
              <a:latin typeface="NEU-BZ-S92"/>
              <a:ea typeface="方正书宋_GBK"/>
              <a:cs typeface="Times New Roman" panose="02020603050405020304" pitchFamily="18" charset="0"/>
            </a:endParaRPr>
          </a:p>
        </p:txBody>
      </p:sp>
      <p:sp>
        <p:nvSpPr>
          <p:cNvPr id="4" name="圆角矩形 3">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5" name="圆角矩形 4">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0" name="圆角矩形 9">
            <a:hlinkClick r:id="rId8"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1" name="圆角矩形 10">
            <a:hlinkClick r:id="rId9"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Tree>
    <p:extLst>
      <p:ext uri="{BB962C8B-B14F-4D97-AF65-F5344CB8AC3E}">
        <p14:creationId xmlns:p14="http://schemas.microsoft.com/office/powerpoint/2010/main" xmlns="" val="684322550"/>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87</a:t>
            </a:fld>
            <a:r>
              <a:rPr lang="en-US" altLang="zh-CN" smtClean="0"/>
              <a:t>-</a:t>
            </a:r>
            <a:endParaRPr lang="zh-CN" altLang="en-US" dirty="0"/>
          </a:p>
        </p:txBody>
      </p:sp>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判断下列各句中加点成语使用的正误。</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①走进来一位短小精悍、浓眉阔脸的人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身着青色短衫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步履稳健。大家都把目光转向了他。</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Times New Roman" panose="02020603050405020304" pitchFamily="18" charset="0"/>
                <a:cs typeface="Times New Roman" panose="02020603050405020304" pitchFamily="18" charset="0"/>
              </a:rPr>
              <a:t>辽宁卷</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②五月的大明湖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华天丽日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殿阁巍峨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泛舟湖上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水光潋滟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岸柳阴郁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秀色可餐。</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2531661" y="2338606"/>
            <a:ext cx="1158340" cy="493819"/>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944840" y="4323918"/>
            <a:ext cx="1158340" cy="493819"/>
          </a:xfrm>
          <a:prstGeom prst="rect">
            <a:avLst/>
          </a:prstGeom>
        </p:spPr>
      </p:pic>
      <p:sp>
        <p:nvSpPr>
          <p:cNvPr id="6" name="矩形 5"/>
          <p:cNvSpPr>
            <a:spLocks noChangeAspect="1"/>
          </p:cNvSpPr>
          <p:nvPr/>
        </p:nvSpPr>
        <p:spPr>
          <a:xfrm>
            <a:off x="508000" y="2927827"/>
            <a:ext cx="8128000" cy="85093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短小精悍</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形容人身材矮小</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精明强干</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也形容文章、戏剧等篇幅短而有力。句中用于人是正确的。</a:t>
            </a:r>
            <a:endParaRPr lang="zh-CN" altLang="zh-CN" sz="2200">
              <a:solidFill>
                <a:srgbClr val="000000"/>
              </a:solidFill>
              <a:effectLst/>
              <a:latin typeface="NEU-BZ-S92"/>
              <a:ea typeface="方正书宋_GBK"/>
              <a:cs typeface="Times New Roman" panose="02020603050405020304" pitchFamily="18" charset="0"/>
            </a:endParaRPr>
          </a:p>
        </p:txBody>
      </p:sp>
      <p:sp>
        <p:nvSpPr>
          <p:cNvPr id="7" name="矩形 6"/>
          <p:cNvSpPr>
            <a:spLocks noChangeAspect="1"/>
          </p:cNvSpPr>
          <p:nvPr/>
        </p:nvSpPr>
        <p:spPr>
          <a:xfrm>
            <a:off x="508000" y="4672198"/>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秀色可餐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形容女子姿容非常美丽或景物非常优美。句中形容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花木</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和</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山林</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是正确的。</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圆角矩形 7">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9" name="圆角矩形 8">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10" name="圆角矩形 9">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1" name="圆角矩形 10">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2" name="圆角矩形 11">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3" name="圆角矩形 12">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4" name="圆角矩形 13">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5" name="圆角矩形 14">
            <a:hlinkClick r:id="rId10"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Tree>
    <p:extLst>
      <p:ext uri="{BB962C8B-B14F-4D97-AF65-F5344CB8AC3E}">
        <p14:creationId xmlns:p14="http://schemas.microsoft.com/office/powerpoint/2010/main" xmlns="" val="147441357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88</a:t>
            </a:fld>
            <a:r>
              <a:rPr lang="en-US" altLang="zh-CN" smtClean="0"/>
              <a:t>-</a:t>
            </a:r>
            <a:endParaRPr lang="zh-CN" altLang="en-US" dirty="0"/>
          </a:p>
        </p:txBody>
      </p:sp>
      <p:sp>
        <p:nvSpPr>
          <p:cNvPr id="3" name="矩形 2"/>
          <p:cNvSpPr>
            <a:spLocks noChangeAspect="1"/>
          </p:cNvSpPr>
          <p:nvPr/>
        </p:nvSpPr>
        <p:spPr>
          <a:xfrm>
            <a:off x="395536" y="1412776"/>
            <a:ext cx="8384480" cy="4561249"/>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③每当夜幕降临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饭店里灯红酒绿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热闹非常。</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④滥挖天山雪莲现象日益猖獗的原因之一是违法者众多而且分布广泛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而管理部门人手不足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因而执法时往往捉襟见肘。</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崇尚科学文明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反对迷信愚昧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图片展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将伪科学暴露得淋漓尽致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使观众深受教育。</a:t>
            </a:r>
            <a:endParaRPr lang="zh-CN" altLang="zh-CN" sz="220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u="dotted">
                <a:solidFill>
                  <a:srgbClr val="000000"/>
                </a:solidFill>
                <a:uFill>
                  <a:solidFill>
                    <a:srgbClr val="000000"/>
                  </a:solidFill>
                </a:uFill>
                <a:latin typeface="宋体" panose="02010600030101010101" pitchFamily="2" charset="-122"/>
                <a:ea typeface="方正书宋_GBK"/>
                <a:cs typeface="Times New Roman" panose="02020603050405020304" pitchFamily="18" charset="0"/>
              </a:rPr>
              <a:t> </a:t>
            </a:r>
            <a:endParaRPr lang="zh-CN" altLang="zh-CN" sz="2200">
              <a:solidFill>
                <a:srgbClr val="000000"/>
              </a:solidFill>
              <a:effectLst/>
              <a:latin typeface="NEU-BZ-S92"/>
              <a:ea typeface="方正书宋_GBK"/>
              <a:cs typeface="Times New Roman" panose="02020603050405020304" pitchFamily="18" charset="0"/>
            </a:endParaRPr>
          </a:p>
        </p:txBody>
      </p:sp>
      <p:pic>
        <p:nvPicPr>
          <p:cNvPr id="4" name="图片 3"/>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563888" y="1618526"/>
            <a:ext cx="1158340" cy="493819"/>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600660" y="3212976"/>
            <a:ext cx="1158340" cy="493819"/>
          </a:xfrm>
          <a:prstGeom prst="rect">
            <a:avLst/>
          </a:prstGeom>
        </p:spPr>
      </p:pic>
      <p:pic>
        <p:nvPicPr>
          <p:cNvPr id="6" name="图片 5"/>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7530681" y="4437112"/>
            <a:ext cx="1158340" cy="493819"/>
          </a:xfrm>
          <a:prstGeom prst="rect">
            <a:avLst/>
          </a:prstGeom>
        </p:spPr>
      </p:pic>
      <p:sp>
        <p:nvSpPr>
          <p:cNvPr id="7" name="矩形 6"/>
          <p:cNvSpPr>
            <a:spLocks noChangeAspect="1"/>
          </p:cNvSpPr>
          <p:nvPr/>
        </p:nvSpPr>
        <p:spPr>
          <a:xfrm>
            <a:off x="508000" y="1856506"/>
            <a:ext cx="8128000" cy="85093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灯红酒绿</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常被用来形容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寻欢作乐的腐化生活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也形容都市或娱乐场所夜晚的繁华景象。句中采用第二个义项是正确的。</a:t>
            </a:r>
            <a:endParaRPr lang="zh-CN" altLang="zh-CN" sz="2200">
              <a:solidFill>
                <a:srgbClr val="000000"/>
              </a:solidFill>
              <a:effectLst/>
              <a:latin typeface="NEU-BZ-S92"/>
              <a:ea typeface="方正书宋_GBK"/>
              <a:cs typeface="Times New Roman" panose="02020603050405020304" pitchFamily="18" charset="0"/>
            </a:endParaRPr>
          </a:p>
        </p:txBody>
      </p:sp>
      <p:sp>
        <p:nvSpPr>
          <p:cNvPr id="8" name="矩形 7"/>
          <p:cNvSpPr>
            <a:spLocks noChangeAspect="1"/>
          </p:cNvSpPr>
          <p:nvPr/>
        </p:nvSpPr>
        <p:spPr>
          <a:xfrm>
            <a:off x="508000" y="3468302"/>
            <a:ext cx="8128000" cy="85093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捉襟见肘</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形容衣服破烂</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也比喻顾此失彼</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应付不过来。句中采用第二个义项是正确的。</a:t>
            </a:r>
            <a:endParaRPr lang="zh-CN" altLang="zh-CN" sz="2200">
              <a:solidFill>
                <a:srgbClr val="000000"/>
              </a:solidFill>
              <a:effectLst/>
              <a:latin typeface="NEU-BZ-S92"/>
              <a:ea typeface="方正书宋_GBK"/>
              <a:cs typeface="Times New Roman" panose="02020603050405020304" pitchFamily="18" charset="0"/>
            </a:endParaRPr>
          </a:p>
        </p:txBody>
      </p:sp>
      <p:sp>
        <p:nvSpPr>
          <p:cNvPr id="9" name="矩形 8"/>
          <p:cNvSpPr>
            <a:spLocks noChangeAspect="1"/>
          </p:cNvSpPr>
          <p:nvPr/>
        </p:nvSpPr>
        <p:spPr>
          <a:xfrm>
            <a:off x="508000" y="5018565"/>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淋漓尽致</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有两种感情色彩</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既可以形容文章或谈话等详尽透彻</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发挥充分</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用于好的事物</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也可以形容暴露得很彻底</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用于不好的事物。这里用的是后一种义项</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FF0000"/>
                </a:solidFill>
                <a:latin typeface="Times New Roman" panose="02020603050405020304" pitchFamily="18" charset="0"/>
                <a:cs typeface="Times New Roman" panose="02020603050405020304" pitchFamily="18" charset="0"/>
              </a:rPr>
              <a:t>使用正确。</a:t>
            </a:r>
            <a:endParaRPr lang="zh-CN" altLang="zh-CN" sz="2200">
              <a:solidFill>
                <a:srgbClr val="000000"/>
              </a:solidFill>
              <a:effectLst/>
              <a:latin typeface="NEU-BZ-S92"/>
              <a:ea typeface="方正书宋_GBK"/>
              <a:cs typeface="Times New Roman" panose="02020603050405020304" pitchFamily="18" charset="0"/>
            </a:endParaRPr>
          </a:p>
        </p:txBody>
      </p:sp>
      <p:sp>
        <p:nvSpPr>
          <p:cNvPr id="10" name="圆角矩形 9">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11" name="圆角矩形 10">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12" name="圆角矩形 11">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13" name="圆角矩形 12">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14" name="圆角矩形 13">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5" name="圆角矩形 14">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6" name="圆角矩形 15">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7" name="圆角矩形 16">
            <a:hlinkClick r:id="rId10"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Tree>
    <p:extLst>
      <p:ext uri="{BB962C8B-B14F-4D97-AF65-F5344CB8AC3E}">
        <p14:creationId xmlns:p14="http://schemas.microsoft.com/office/powerpoint/2010/main" xmlns="" val="428757552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89</a:t>
            </a:fld>
            <a:r>
              <a:rPr lang="en-US" altLang="zh-CN" smtClean="0"/>
              <a:t>-</a:t>
            </a:r>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1252386826"/>
              </p:ext>
            </p:extLst>
          </p:nvPr>
        </p:nvGraphicFramePr>
        <p:xfrm>
          <a:off x="508000" y="1368310"/>
          <a:ext cx="8128000" cy="4563616"/>
        </p:xfrm>
        <a:graphic>
          <a:graphicData uri="http://schemas.openxmlformats.org/presentationml/2006/ole">
            <p:oleObj spid="_x0000_s54274" name="文档" r:id="rId3" imgW="3847376" imgH="2160922" progId="Word.Document.12">
              <p:embed/>
            </p:oleObj>
          </a:graphicData>
        </a:graphic>
      </p:graphicFrame>
      <p:sp>
        <p:nvSpPr>
          <p:cNvPr id="5" name="圆角矩形 4">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9"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10"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1"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Tree>
    <p:extLst>
      <p:ext uri="{BB962C8B-B14F-4D97-AF65-F5344CB8AC3E}">
        <p14:creationId xmlns:p14="http://schemas.microsoft.com/office/powerpoint/2010/main" xmlns="" val="277542622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510425"/>
            <a:ext cx="8128000" cy="2091150"/>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于连泉等人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也是因为具有超越前人的理想和切实的努力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不满足于停留在雷池之内</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才能够在强大的保守情绪的笼罩下突破藩篱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从而成为新流派的创始人。当然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戏曲的创新必须以传承为基础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是传承中的创新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而不是眼花缭乱甚至任性妄为的创新</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才能探索出一条能够被大多数观众接受的创新之路来。</a:t>
            </a:r>
            <a:r>
              <a:rPr lang="en-US" altLang="zh-CN" sz="2200" u="sng">
                <a:solidFill>
                  <a:srgbClr val="FF0000"/>
                </a:solidFill>
                <a:uFill>
                  <a:solidFill>
                    <a:srgbClr val="000000"/>
                  </a:solidFill>
                </a:uFill>
                <a:latin typeface="Calibri" panose="020F0502020204030204" pitchFamily="34" charset="0"/>
                <a:ea typeface="楷体" panose="02010609060101010101" pitchFamily="49" charset="-122"/>
                <a:cs typeface="Calibri" panose="020F0502020204030204" pitchFamily="34" charset="0"/>
              </a:rPr>
              <a:t> </a:t>
            </a:r>
            <a:endParaRPr lang="zh-CN" altLang="en-US" sz="2200"/>
          </a:p>
        </p:txBody>
      </p:sp>
    </p:spTree>
    <p:extLst>
      <p:ext uri="{BB962C8B-B14F-4D97-AF65-F5344CB8AC3E}">
        <p14:creationId xmlns:p14="http://schemas.microsoft.com/office/powerpoint/2010/main" xmlns="" val="1444832307"/>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90</a:t>
            </a:fld>
            <a:r>
              <a:rPr lang="en-US" altLang="zh-CN"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3267274294"/>
              </p:ext>
            </p:extLst>
          </p:nvPr>
        </p:nvGraphicFramePr>
        <p:xfrm>
          <a:off x="508000" y="1412776"/>
          <a:ext cx="8128000" cy="2702627"/>
        </p:xfrm>
        <a:graphic>
          <a:graphicData uri="http://schemas.openxmlformats.org/presentationml/2006/ole">
            <p:oleObj spid="_x0000_s55298" name="文档" r:id="rId3" imgW="3847376" imgH="1279280" progId="Word.Document.12">
              <p:embed/>
            </p:oleObj>
          </a:graphicData>
        </a:graphic>
      </p:graphicFrame>
      <p:sp>
        <p:nvSpPr>
          <p:cNvPr id="4" name="圆角矩形 3">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5" name="圆角矩形 4">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6" name="圆角矩形 5">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7" name="圆角矩形 6">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8" name="圆角矩形 7">
            <a:hlinkClick r:id="rId8"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9" name="圆角矩形 8">
            <a:hlinkClick r:id="rId9"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0" name="圆角矩形 9">
            <a:hlinkClick r:id="rId10"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1" name="圆角矩形 10">
            <a:hlinkClick r:id="rId11"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
        <p:nvSpPr>
          <p:cNvPr id="12" name="矩形 11"/>
          <p:cNvSpPr>
            <a:spLocks noChangeAspect="1"/>
          </p:cNvSpPr>
          <p:nvPr/>
        </p:nvSpPr>
        <p:spPr>
          <a:xfrm>
            <a:off x="395536" y="4115403"/>
            <a:ext cx="1430200"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答案</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02188366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91</a:t>
            </a:fld>
            <a:r>
              <a:rPr lang="en-US" altLang="zh-CN" smtClean="0"/>
              <a:t>-</a:t>
            </a:r>
            <a:endParaRPr lang="zh-CN" altLang="en-US" dirty="0"/>
          </a:p>
        </p:txBody>
      </p:sp>
      <p:sp>
        <p:nvSpPr>
          <p:cNvPr id="4" name="圆角矩形 3">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5" name="圆角矩形 4">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0" name="圆角矩形 9">
            <a:hlinkClick r:id="rId8"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1" name="圆角矩形 10">
            <a:hlinkClick r:id="rId9"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
        <p:nvSpPr>
          <p:cNvPr id="13" name="矩形 12"/>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百身莫赎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意思是自己就是有一百条命也不能挽回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失去的人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。常用于表达对死者的悲痛之情。也用来表达对自己罪过的悔恨。此处属对象误用。</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休戚与共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忧喜、福祸彼此共同承担。形容关系密切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利害相同。此处使用正确。</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相得益彰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指两个人或两件事物互相配合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双方的能力和作用更能显示出来。此处使用正确。</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登峰造极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比喻学问、技能等达到最高的境界或成就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也比喻干坏事疯狂到了极点。此处属望文生义。</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不肖子孙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指品德差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没出息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不能继承先辈事业的子孙或晚辈。此处不合语境。</a:t>
            </a:r>
            <a:r>
              <a:rPr lang="zh-CN" altLang="zh-CN" sz="2200">
                <a:solidFill>
                  <a:srgbClr val="000000"/>
                </a:solidFill>
                <a:latin typeface="NEU-BZ-S92"/>
                <a:cs typeface="宋体" panose="02010600030101010101" pitchFamily="2" charset="-122"/>
              </a:rPr>
              <a:t>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迫在眉睫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形容事情已到眼前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情势十分紧迫。此处使用正确。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1103627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92</a:t>
            </a:fld>
            <a:r>
              <a:rPr lang="en-US" altLang="zh-CN" smtClean="0"/>
              <a:t>-</a:t>
            </a: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1066913109"/>
              </p:ext>
            </p:extLst>
          </p:nvPr>
        </p:nvGraphicFramePr>
        <p:xfrm>
          <a:off x="511175" y="1484784"/>
          <a:ext cx="8110538" cy="3897312"/>
        </p:xfrm>
        <a:graphic>
          <a:graphicData uri="http://schemas.openxmlformats.org/presentationml/2006/ole">
            <p:oleObj spid="_x0000_s56322" name="文档" r:id="rId3" imgW="3847376" imgH="1842452" progId="Word.Document.12">
              <p:embed/>
            </p:oleObj>
          </a:graphicData>
        </a:graphic>
      </p:graphicFrame>
      <p:sp>
        <p:nvSpPr>
          <p:cNvPr id="4" name="圆角矩形 3">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9"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10"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1"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Tree>
    <p:extLst>
      <p:ext uri="{BB962C8B-B14F-4D97-AF65-F5344CB8AC3E}">
        <p14:creationId xmlns:p14="http://schemas.microsoft.com/office/powerpoint/2010/main" xmlns="" val="303404070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93</a:t>
            </a:fld>
            <a:r>
              <a:rPr lang="en-US" altLang="zh-CN" smtClean="0"/>
              <a:t>-</a:t>
            </a: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1669777618"/>
              </p:ext>
            </p:extLst>
          </p:nvPr>
        </p:nvGraphicFramePr>
        <p:xfrm>
          <a:off x="500063" y="1916832"/>
          <a:ext cx="8110537" cy="2624138"/>
        </p:xfrm>
        <a:graphic>
          <a:graphicData uri="http://schemas.openxmlformats.org/presentationml/2006/ole">
            <p:oleObj spid="_x0000_s57346" name="文档" r:id="rId3" imgW="3847376" imgH="1240056" progId="Word.Document.12">
              <p:embed/>
            </p:oleObj>
          </a:graphicData>
        </a:graphic>
      </p:graphicFrame>
      <p:sp>
        <p:nvSpPr>
          <p:cNvPr id="4" name="圆角矩形 3">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9"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10"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1"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
        <p:nvSpPr>
          <p:cNvPr id="3" name="矩形 2"/>
          <p:cNvSpPr>
            <a:spLocks noChangeAspect="1"/>
          </p:cNvSpPr>
          <p:nvPr/>
        </p:nvSpPr>
        <p:spPr>
          <a:xfrm>
            <a:off x="379604" y="4291671"/>
            <a:ext cx="1062407" cy="498598"/>
          </a:xfrm>
          <a:prstGeom prst="rect">
            <a:avLst/>
          </a:prstGeom>
        </p:spPr>
        <p:txBody>
          <a:bodyPr wrap="none">
            <a:spAutoFit/>
          </a:bodyPr>
          <a:lstStyle/>
          <a:p>
            <a:pPr>
              <a:lnSpc>
                <a:spcPct val="120000"/>
              </a:lnSpc>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答案</a:t>
            </a:r>
            <a:r>
              <a:rPr lang="zh-CN" altLang="zh-CN" sz="2200">
                <a:solidFill>
                  <a:srgbClr val="FF0000"/>
                </a:solidFill>
                <a:ea typeface="Times New Roman" panose="02020603050405020304" pitchFamily="18" charset="0"/>
              </a:rPr>
              <a:t> </a:t>
            </a:r>
            <a:r>
              <a:rPr lang="en-US" altLang="zh-CN" sz="2200" smtClean="0">
                <a:solidFill>
                  <a:srgbClr val="000000"/>
                </a:solidFill>
                <a:latin typeface="Times New Roman" panose="02020603050405020304" pitchFamily="18" charset="0"/>
              </a:rPr>
              <a:t>A </a:t>
            </a:r>
            <a:endParaRPr lang="zh-CN" altLang="en-US" sz="2200"/>
          </a:p>
        </p:txBody>
      </p:sp>
    </p:spTree>
    <p:extLst>
      <p:ext uri="{BB962C8B-B14F-4D97-AF65-F5344CB8AC3E}">
        <p14:creationId xmlns:p14="http://schemas.microsoft.com/office/powerpoint/2010/main" xmlns="" val="218313658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94</a:t>
            </a:fld>
            <a:r>
              <a:rPr lang="en-US" altLang="zh-CN" smtClean="0"/>
              <a:t>-</a:t>
            </a:r>
            <a:endParaRPr lang="zh-CN" altLang="en-US" dirty="0"/>
          </a:p>
        </p:txBody>
      </p:sp>
      <p:sp>
        <p:nvSpPr>
          <p:cNvPr id="4" name="圆角矩形 3">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8"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9"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
        <p:nvSpPr>
          <p:cNvPr id="13" name="矩形 12"/>
          <p:cNvSpPr>
            <a:spLocks noChangeAspect="1"/>
          </p:cNvSpPr>
          <p:nvPr/>
        </p:nvSpPr>
        <p:spPr>
          <a:xfrm>
            <a:off x="508000" y="1904201"/>
            <a:ext cx="8128000" cy="3303597"/>
          </a:xfrm>
          <a:prstGeom prst="rect">
            <a:avLst/>
          </a:prstGeom>
        </p:spPr>
        <p:txBody>
          <a:bodyPr>
            <a:spAutoFit/>
          </a:bodyPr>
          <a:lstStyle/>
          <a:p>
            <a:pPr>
              <a:lnSpc>
                <a:spcPct val="120000"/>
              </a:lnSpc>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ea typeface="Times New Roman" panose="02020603050405020304" pitchFamily="18" charset="0"/>
              </a:rPr>
              <a:t> </a:t>
            </a:r>
            <a:r>
              <a:rPr lang="zh-CN" altLang="zh-CN" sz="2200">
                <a:solidFill>
                  <a:srgbClr val="000000"/>
                </a:solidFill>
                <a:cs typeface="宋体" panose="02010600030101010101" pitchFamily="2" charset="-122"/>
              </a:rPr>
              <a:t>①</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踌躇满志</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形容对自己的现状或取得的成就非常得意。使用对象错误。</a:t>
            </a:r>
            <a:r>
              <a:rPr lang="zh-CN" altLang="zh-CN" sz="2200">
                <a:solidFill>
                  <a:srgbClr val="000000"/>
                </a:solidFill>
                <a:cs typeface="宋体" panose="02010600030101010101" pitchFamily="2" charset="-122"/>
              </a:rPr>
              <a:t>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不虞之誉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没有意料到或意想不到的赞扬。符合语境。</a:t>
            </a:r>
            <a:r>
              <a:rPr lang="zh-CN" altLang="zh-CN" sz="2200">
                <a:solidFill>
                  <a:srgbClr val="000000"/>
                </a:solidFill>
                <a:cs typeface="宋体" panose="02010600030101010101" pitchFamily="2" charset="-122"/>
              </a:rPr>
              <a:t>③</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空穴来风</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比喻消息和传说不是完全没有原因的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现多用来指消息和传说毫无根据。不合语境。</a:t>
            </a:r>
            <a:r>
              <a:rPr lang="zh-CN" altLang="zh-CN" sz="2200">
                <a:solidFill>
                  <a:srgbClr val="000000"/>
                </a:solidFill>
                <a:cs typeface="宋体" panose="02010600030101010101" pitchFamily="2" charset="-122"/>
              </a:rPr>
              <a:t>④</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秀色可餐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形容女子姿容非常美丽或景物非常优美。符合语境。</a:t>
            </a:r>
            <a:r>
              <a:rPr lang="zh-CN" altLang="zh-CN" sz="2200">
                <a:solidFill>
                  <a:srgbClr val="000000"/>
                </a:solidFill>
                <a:cs typeface="宋体" panose="02010600030101010101" pitchFamily="2" charset="-122"/>
              </a:rPr>
              <a:t>⑤</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具体而微</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内容大体具备而形状或规模较小。符合语境。</a:t>
            </a:r>
            <a:r>
              <a:rPr lang="zh-CN" altLang="zh-CN" sz="2200">
                <a:solidFill>
                  <a:srgbClr val="000000"/>
                </a:solidFill>
                <a:cs typeface="宋体" panose="02010600030101010101" pitchFamily="2" charset="-122"/>
              </a:rPr>
              <a:t>⑥</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得意忘言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原义是言词是表达意思的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既然已经知道了意思</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就不再需要言词。后比喻彼此心里知道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不用明说。不合语境。</a:t>
            </a:r>
            <a:endParaRPr lang="zh-CN" altLang="en-US" sz="2200"/>
          </a:p>
        </p:txBody>
      </p:sp>
    </p:spTree>
    <p:extLst>
      <p:ext uri="{BB962C8B-B14F-4D97-AF65-F5344CB8AC3E}">
        <p14:creationId xmlns:p14="http://schemas.microsoft.com/office/powerpoint/2010/main" xmlns="" val="294439573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95</a:t>
            </a:fld>
            <a:r>
              <a:rPr lang="en-US" altLang="zh-CN" smtClean="0"/>
              <a:t>-</a:t>
            </a: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3234518670"/>
              </p:ext>
            </p:extLst>
          </p:nvPr>
        </p:nvGraphicFramePr>
        <p:xfrm>
          <a:off x="511175" y="1700808"/>
          <a:ext cx="7980363" cy="3798887"/>
        </p:xfrm>
        <a:graphic>
          <a:graphicData uri="http://schemas.openxmlformats.org/presentationml/2006/ole">
            <p:oleObj spid="_x0000_s58370" name="文档" r:id="rId3" imgW="3847376" imgH="1825539" progId="Word.Document.12">
              <p:embed/>
            </p:oleObj>
          </a:graphicData>
        </a:graphic>
      </p:graphicFrame>
      <p:sp>
        <p:nvSpPr>
          <p:cNvPr id="4" name="圆角矩形 3">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9"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10"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1"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Tree>
    <p:extLst>
      <p:ext uri="{BB962C8B-B14F-4D97-AF65-F5344CB8AC3E}">
        <p14:creationId xmlns:p14="http://schemas.microsoft.com/office/powerpoint/2010/main" xmlns="" val="418432884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96</a:t>
            </a:fld>
            <a:r>
              <a:rPr lang="en-US" altLang="zh-CN" smtClean="0"/>
              <a:t>-</a:t>
            </a: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2693705667"/>
              </p:ext>
            </p:extLst>
          </p:nvPr>
        </p:nvGraphicFramePr>
        <p:xfrm>
          <a:off x="531396" y="1361554"/>
          <a:ext cx="7980363" cy="3003550"/>
        </p:xfrm>
        <a:graphic>
          <a:graphicData uri="http://schemas.openxmlformats.org/presentationml/2006/ole">
            <p:oleObj spid="_x0000_s59394" name="文档" r:id="rId3" imgW="3847376" imgH="1443734" progId="Word.Document.12">
              <p:embed/>
            </p:oleObj>
          </a:graphicData>
        </a:graphic>
      </p:graphicFrame>
      <p:sp>
        <p:nvSpPr>
          <p:cNvPr id="4" name="圆角矩形 3">
            <a:hlinkClick r:id="rId4"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5"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6"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7"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8"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9"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10"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1"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
        <p:nvSpPr>
          <p:cNvPr id="3" name="矩形 2"/>
          <p:cNvSpPr>
            <a:spLocks noChangeAspect="1"/>
          </p:cNvSpPr>
          <p:nvPr/>
        </p:nvSpPr>
        <p:spPr>
          <a:xfrm>
            <a:off x="403611" y="3418726"/>
            <a:ext cx="1375698" cy="498598"/>
          </a:xfrm>
          <a:prstGeom prst="rect">
            <a:avLst/>
          </a:prstGeom>
        </p:spPr>
        <p:txBody>
          <a:bodyPr wrap="none">
            <a:spAutoFit/>
          </a:bodyPr>
          <a:lstStyle/>
          <a:p>
            <a:pPr>
              <a:lnSpc>
                <a:spcPct val="120000"/>
              </a:lnSpc>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答案</a:t>
            </a:r>
            <a:r>
              <a:rPr lang="zh-CN" altLang="zh-CN" sz="2200">
                <a:solidFill>
                  <a:srgbClr val="FF0000"/>
                </a:solidFill>
                <a:ea typeface="Times New Roman" panose="02020603050405020304" pitchFamily="18" charset="0"/>
              </a:rPr>
              <a:t> </a:t>
            </a:r>
            <a:r>
              <a:rPr lang="en-US" altLang="zh-CN" sz="2200">
                <a:solidFill>
                  <a:srgbClr val="000000"/>
                </a:solidFill>
                <a:latin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en-US" sz="2200"/>
          </a:p>
        </p:txBody>
      </p:sp>
      <p:sp>
        <p:nvSpPr>
          <p:cNvPr id="13" name="矩形 12"/>
          <p:cNvSpPr>
            <a:spLocks noChangeAspect="1"/>
          </p:cNvSpPr>
          <p:nvPr/>
        </p:nvSpPr>
        <p:spPr>
          <a:xfrm>
            <a:off x="403611" y="385077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zh-CN" altLang="zh-CN" sz="2200">
                <a:solidFill>
                  <a:srgbClr val="FF0000"/>
                </a:solidFill>
                <a:latin typeface="NEU-BZ-S92"/>
                <a:ea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一团和气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原指和蔼可亲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现多指态度温和而缺乏原则。使用不正确。</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晨钟暮鼓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比喻可以使人警觉醒悟的话。使用正确。</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歧路亡羊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比喻因情况复杂多变而迷失方向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误入歧途。使用正确。</a:t>
            </a:r>
            <a:r>
              <a:rPr lang="zh-CN" altLang="zh-CN" sz="2200">
                <a:solidFill>
                  <a:srgbClr val="000000"/>
                </a:solidFill>
                <a:latin typeface="NEU-BZ-S92"/>
                <a:cs typeface="宋体" panose="02010600030101010101" pitchFamily="2" charset="-122"/>
              </a:rPr>
              <a:t>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程门立雪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形容尊师重道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恭敬求教。使用不正确。</a:t>
            </a:r>
            <a:r>
              <a:rPr lang="zh-CN" altLang="zh-CN" sz="2200">
                <a:solidFill>
                  <a:srgbClr val="000000"/>
                </a:solidFill>
                <a:latin typeface="NEU-BZ-S92"/>
                <a:cs typeface="宋体" panose="02010600030101010101" pitchFamily="2" charset="-122"/>
              </a:rPr>
              <a:t>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休戚相关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彼此间福祸互相关联。句中并没有涉及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祸福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使用不正确。</a:t>
            </a:r>
            <a:r>
              <a:rPr lang="zh-CN" altLang="zh-CN" sz="2200">
                <a:solidFill>
                  <a:srgbClr val="000000"/>
                </a:solidFill>
                <a:latin typeface="NEU-BZ-S92"/>
                <a:cs typeface="宋体" panose="02010600030101010101" pitchFamily="2" charset="-122"/>
              </a:rPr>
              <a:t>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甘之如饴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感到像糖一样甜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形容甘愿承受艰难、痛苦。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庄重的交响乐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不属于艰难、痛苦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用在此处不正确。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45700689"/>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97</a:t>
            </a:fld>
            <a:r>
              <a:rPr lang="en-US" altLang="zh-CN" smtClean="0"/>
              <a:t>-</a:t>
            </a:r>
            <a:endParaRPr lang="zh-CN" altLang="en-US" dirty="0"/>
          </a:p>
        </p:txBody>
      </p:sp>
      <p:sp>
        <p:nvSpPr>
          <p:cNvPr id="4" name="圆角矩形 3">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8"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9"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
        <p:nvSpPr>
          <p:cNvPr id="14" name="矩形 13"/>
          <p:cNvSpPr>
            <a:spLocks noChangeAspect="1"/>
          </p:cNvSpPr>
          <p:nvPr/>
        </p:nvSpPr>
        <p:spPr>
          <a:xfrm>
            <a:off x="508000" y="1497936"/>
            <a:ext cx="8128000" cy="411612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正中黑简体"/>
                <a:cs typeface="Times New Roman" panose="02020603050405020304" pitchFamily="18" charset="0"/>
              </a:rPr>
              <a:t>辨析近义成语要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正中黑简体"/>
                <a:cs typeface="Times New Roman" panose="02020603050405020304" pitchFamily="18" charset="0"/>
              </a:rPr>
              <a:t>成语义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ea typeface="方正正中黑简体"/>
                <a:cs typeface="Times New Roman" panose="02020603050405020304" pitchFamily="18" charset="0"/>
              </a:rPr>
              <a:t>语境义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成语的使用离不开特定的语境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换句话说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一个成语必须用于适合它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的语言环境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才能发挥出它独特的表意功能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否则很有可能弄巧成拙。成语辨析的关键就在于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一是对语境意义的准确把握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二是对成语含义的正确掌握。两者必须相互结合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缺一不可。因此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我们在辨析成语使用情况时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可依次思考下面几个问题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这句话要告诉我们什么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语境义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该成语是什么意思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成语义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成语义和语境义是否协调一致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该成语是否适合于该语境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对语境义的准确把握和对成语义的正确掌握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是我们辨析成语使用情况的前提和保证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也是我们正确解答成语题的重要方法和有效手段。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40094982"/>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98</a:t>
            </a:fld>
            <a:r>
              <a:rPr lang="en-US" altLang="zh-CN" smtClean="0"/>
              <a:t>-</a:t>
            </a:r>
            <a:endParaRPr lang="zh-CN" altLang="en-US" dirty="0"/>
          </a:p>
        </p:txBody>
      </p:sp>
      <p:sp>
        <p:nvSpPr>
          <p:cNvPr id="4" name="圆角矩形 3">
            <a:hlinkClick r:id="rId3"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4"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5"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6"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7"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8"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9"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10"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graphicFrame>
        <p:nvGraphicFramePr>
          <p:cNvPr id="3" name="对象 2"/>
          <p:cNvGraphicFramePr>
            <a:graphicFrameLocks noChangeAspect="1"/>
          </p:cNvGraphicFramePr>
          <p:nvPr>
            <p:extLst>
              <p:ext uri="{D42A27DB-BD31-4B8C-83A1-F6EECF244321}">
                <p14:modId xmlns:p14="http://schemas.microsoft.com/office/powerpoint/2010/main" xmlns="" val="1271151525"/>
              </p:ext>
            </p:extLst>
          </p:nvPr>
        </p:nvGraphicFramePr>
        <p:xfrm>
          <a:off x="508000" y="1402385"/>
          <a:ext cx="8128000" cy="362139"/>
        </p:xfrm>
        <a:graphic>
          <a:graphicData uri="http://schemas.openxmlformats.org/presentationml/2006/ole">
            <p:oleObj spid="_x0000_s60418" name="文档" r:id="rId11" imgW="3847376" imgH="172010" progId="Word.Document.12">
              <p:embed/>
            </p:oleObj>
          </a:graphicData>
        </a:graphic>
      </p:graphicFrame>
      <p:sp>
        <p:nvSpPr>
          <p:cNvPr id="5" name="矩形 4"/>
          <p:cNvSpPr>
            <a:spLocks noChangeAspect="1"/>
          </p:cNvSpPr>
          <p:nvPr/>
        </p:nvSpPr>
        <p:spPr>
          <a:xfrm>
            <a:off x="508000" y="1765269"/>
            <a:ext cx="8128000" cy="491358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完成后面的问题。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木版年画的雏形有辟邪的内容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也有祈福的意义。等到祈福的愿望成为木版年画的主题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并进入了风俗范畴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木版年画的题材就变得</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了。一切对生活的欲求与向往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比如生活富足、庄稼丰收、老人长寿等等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都展现在木版年画上。特别是在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的日子里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这些年画分外具有感染力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给人们带来安慰、鼓励和希冀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充分展示了人们的生命理想与生活情感。所以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木版年画中最重要的价值是精神价值。木版年画往往是民间进行道德伦理规范、生活知识教育和文化艺术传播的重要工具。木版年画涉及历史、宗教、神话、传说、戏曲等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反映社会生活之广阔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可谓</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。木版年画描绘过的戏曲多不胜数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不少在年画上出现过的剧目如今早已绝迹不存</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56382665"/>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smtClean="0"/>
              <a:t>-</a:t>
            </a:r>
            <a:fld id="{4BF17FCF-D4DA-449D-A468-DDB7E43619E6}" type="slidenum">
              <a:rPr lang="zh-CN" altLang="en-US" smtClean="0"/>
              <a:pPr algn="ctr"/>
              <a:t>99</a:t>
            </a:fld>
            <a:r>
              <a:rPr lang="en-US" altLang="zh-CN" smtClean="0"/>
              <a:t>-</a:t>
            </a:r>
            <a:endParaRPr lang="zh-CN" altLang="en-US" dirty="0"/>
          </a:p>
        </p:txBody>
      </p:sp>
      <p:sp>
        <p:nvSpPr>
          <p:cNvPr id="4" name="圆角矩形 3">
            <a:hlinkClick r:id="rId2" action="ppaction://hlinksldjump"/>
          </p:cNvPr>
          <p:cNvSpPr/>
          <p:nvPr/>
        </p:nvSpPr>
        <p:spPr>
          <a:xfrm>
            <a:off x="403611" y="1052512"/>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lumMod val="65000"/>
                  </a:schemeClr>
                </a:solidFill>
                <a:latin typeface="+mj-ea"/>
                <a:ea typeface="+mj-ea"/>
              </a:rPr>
              <a:t>角度一</a:t>
            </a:r>
            <a:endParaRPr lang="zh-CN" altLang="en-US" sz="1400" dirty="0">
              <a:solidFill>
                <a:schemeClr val="bg1">
                  <a:lumMod val="65000"/>
                </a:schemeClr>
              </a:solidFill>
              <a:latin typeface="+mj-ea"/>
              <a:ea typeface="+mj-ea"/>
            </a:endParaRPr>
          </a:p>
        </p:txBody>
      </p:sp>
      <p:sp>
        <p:nvSpPr>
          <p:cNvPr id="6" name="圆角矩形 5">
            <a:hlinkClick r:id="rId3" action="ppaction://hlinksldjump"/>
          </p:cNvPr>
          <p:cNvSpPr/>
          <p:nvPr/>
        </p:nvSpPr>
        <p:spPr>
          <a:xfrm>
            <a:off x="1425641" y="1052736"/>
            <a:ext cx="93525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角度二</a:t>
            </a:r>
            <a:endParaRPr lang="zh-CN" altLang="en-US" sz="1400" dirty="0">
              <a:solidFill>
                <a:schemeClr val="bg1">
                  <a:lumMod val="65000"/>
                </a:schemeClr>
              </a:solidFill>
              <a:latin typeface="+mj-ea"/>
              <a:ea typeface="+mj-ea"/>
            </a:endParaRPr>
          </a:p>
        </p:txBody>
      </p:sp>
      <p:sp>
        <p:nvSpPr>
          <p:cNvPr id="7" name="圆角矩形 6">
            <a:hlinkClick r:id="rId4" action="ppaction://hlinksldjump"/>
          </p:cNvPr>
          <p:cNvSpPr/>
          <p:nvPr/>
        </p:nvSpPr>
        <p:spPr>
          <a:xfrm>
            <a:off x="244767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角度三</a:t>
            </a:r>
            <a:endParaRPr lang="zh-CN" altLang="en-US" sz="1400" dirty="0">
              <a:solidFill>
                <a:schemeClr val="bg1">
                  <a:lumMod val="65000"/>
                </a:schemeClr>
              </a:solidFill>
              <a:latin typeface="+mj-ea"/>
              <a:ea typeface="+mj-ea"/>
            </a:endParaRPr>
          </a:p>
        </p:txBody>
      </p:sp>
      <p:sp>
        <p:nvSpPr>
          <p:cNvPr id="8" name="圆角矩形 7">
            <a:hlinkClick r:id="rId5" action="ppaction://hlinksldjump"/>
          </p:cNvPr>
          <p:cNvSpPr/>
          <p:nvPr/>
        </p:nvSpPr>
        <p:spPr>
          <a:xfrm>
            <a:off x="346970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角度四</a:t>
            </a:r>
            <a:endParaRPr lang="zh-CN" altLang="en-US" sz="1400" dirty="0">
              <a:solidFill>
                <a:schemeClr val="bg1">
                  <a:lumMod val="65000"/>
                </a:schemeClr>
              </a:solidFill>
              <a:latin typeface="+mj-ea"/>
              <a:ea typeface="+mj-ea"/>
            </a:endParaRPr>
          </a:p>
        </p:txBody>
      </p:sp>
      <p:sp>
        <p:nvSpPr>
          <p:cNvPr id="9" name="圆角矩形 8">
            <a:hlinkClick r:id="rId6" action="ppaction://hlinksldjump"/>
          </p:cNvPr>
          <p:cNvSpPr/>
          <p:nvPr/>
        </p:nvSpPr>
        <p:spPr>
          <a:xfrm>
            <a:off x="4491731"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角度五</a:t>
            </a:r>
            <a:endParaRPr lang="zh-CN" altLang="en-US" sz="1400" dirty="0">
              <a:solidFill>
                <a:schemeClr val="bg1">
                  <a:lumMod val="65000"/>
                </a:schemeClr>
              </a:solidFill>
              <a:latin typeface="+mj-ea"/>
              <a:ea typeface="+mj-ea"/>
            </a:endParaRPr>
          </a:p>
        </p:txBody>
      </p:sp>
      <p:sp>
        <p:nvSpPr>
          <p:cNvPr id="10" name="圆角矩形 9">
            <a:hlinkClick r:id="rId7" action="ppaction://hlinksldjump"/>
          </p:cNvPr>
          <p:cNvSpPr/>
          <p:nvPr/>
        </p:nvSpPr>
        <p:spPr>
          <a:xfrm>
            <a:off x="5513762"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角度六</a:t>
            </a:r>
            <a:endParaRPr lang="zh-CN" altLang="en-US" sz="1400">
              <a:solidFill>
                <a:schemeClr val="bg1">
                  <a:lumMod val="65000"/>
                </a:schemeClr>
              </a:solidFill>
              <a:latin typeface="+mj-ea"/>
              <a:ea typeface="+mj-ea"/>
            </a:endParaRPr>
          </a:p>
        </p:txBody>
      </p:sp>
      <p:sp>
        <p:nvSpPr>
          <p:cNvPr id="11" name="圆角矩形 10">
            <a:hlinkClick r:id="rId8" action="ppaction://hlinksldjump"/>
          </p:cNvPr>
          <p:cNvSpPr/>
          <p:nvPr/>
        </p:nvSpPr>
        <p:spPr>
          <a:xfrm>
            <a:off x="6535793" y="1052513"/>
            <a:ext cx="935254" cy="28915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lumMod val="65000"/>
                  </a:schemeClr>
                </a:solidFill>
                <a:latin typeface="+mj-ea"/>
                <a:ea typeface="+mj-ea"/>
              </a:rPr>
              <a:t>角度七</a:t>
            </a:r>
            <a:endParaRPr lang="zh-CN" altLang="en-US" sz="1400" dirty="0">
              <a:solidFill>
                <a:schemeClr val="bg1">
                  <a:lumMod val="65000"/>
                </a:schemeClr>
              </a:solidFill>
              <a:latin typeface="+mj-ea"/>
              <a:ea typeface="+mj-ea"/>
            </a:endParaRPr>
          </a:p>
        </p:txBody>
      </p:sp>
      <p:sp>
        <p:nvSpPr>
          <p:cNvPr id="12" name="圆角矩形 11">
            <a:hlinkClick r:id="rId9" action="ppaction://hlinksldjump"/>
          </p:cNvPr>
          <p:cNvSpPr/>
          <p:nvPr/>
        </p:nvSpPr>
        <p:spPr>
          <a:xfrm>
            <a:off x="7557824" y="1052513"/>
            <a:ext cx="935254" cy="289150"/>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E75E22"/>
                </a:solidFill>
                <a:latin typeface="+mj-ea"/>
                <a:ea typeface="+mj-ea"/>
              </a:rPr>
              <a:t>角度八</a:t>
            </a:r>
          </a:p>
        </p:txBody>
      </p:sp>
      <p:sp>
        <p:nvSpPr>
          <p:cNvPr id="3" name="矩形 2"/>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至于那种</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的描写民俗风情的年画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带着不同地域与时代的气息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记录了大量珍贵的人文信息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更是木版年画留给我们的宝贵财富。</a:t>
            </a:r>
            <a:r>
              <a:rPr lang="en-US" altLang="zh-CN" sz="2200" dirty="0">
                <a:solidFill>
                  <a:srgbClr val="000000"/>
                </a:solidFill>
                <a:latin typeface="Calibri" panose="020F0502020204030204" pitchFamily="34"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依次填入文段横线上的成语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全都恰当的一项是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丰富多彩　辞旧迎新　无所不包　绘声绘色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多姿多彩　辞旧迎新　无所不有　惟妙惟肖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丰富多彩　迎来送往　无所不包　绘声绘色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多姿多彩　迎来送往　无所不有　惟妙惟肖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28524833"/>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5">
  <a:themeElements>
    <a:clrScheme name="主管人员">
      <a:dk1>
        <a:sysClr val="windowText" lastClr="000000"/>
      </a:dk1>
      <a:lt1>
        <a:sysClr val="window" lastClr="C6EED8"/>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主管人员">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主管人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603</TotalTime>
  <Words>9814</Words>
  <Application>Microsoft Office PowerPoint</Application>
  <PresentationFormat>全屏显示(4:3)</PresentationFormat>
  <Paragraphs>1276</Paragraphs>
  <Slides>102</Slides>
  <Notes>38</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102</vt:i4>
      </vt:variant>
    </vt:vector>
  </HeadingPairs>
  <TitlesOfParts>
    <vt:vector size="104" baseType="lpstr">
      <vt:lpstr>5</vt:lpstr>
      <vt:lpstr>文档</vt:lpstr>
      <vt:lpstr>第三部分  语言文字应用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专题一 正确使用词语(包括熟语)</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subject>语文备课大师【全免费】</dc:subject>
  <dc:creator>语文备课大师【全免费】</dc:creator>
  <cp:keywords>语文备课大师【全免费】</cp:keywords>
  <dc:description>语文备课大师【全免费】</dc:description>
  <cp:lastModifiedBy>User</cp:lastModifiedBy>
  <cp:revision>语文备课大师【全免费】</cp:revision>
  <dcterms:created xsi:type="dcterms:W3CDTF">2014-12-26T02:01:49Z</dcterms:created>
  <dcterms:modified xsi:type="dcterms:W3CDTF">2019-03-15T07:47:36Z</dcterms:modified>
  <cp:category>语文备课大师【全免费】</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