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74" r:id="rId2"/>
    <p:sldId id="263" r:id="rId3"/>
    <p:sldId id="264" r:id="rId4"/>
    <p:sldId id="335" r:id="rId5"/>
    <p:sldId id="267" r:id="rId6"/>
    <p:sldId id="293" r:id="rId7"/>
    <p:sldId id="336" r:id="rId8"/>
    <p:sldId id="268" r:id="rId9"/>
    <p:sldId id="295" r:id="rId10"/>
    <p:sldId id="299" r:id="rId11"/>
    <p:sldId id="317" r:id="rId12"/>
    <p:sldId id="337" r:id="rId13"/>
    <p:sldId id="338" r:id="rId14"/>
    <p:sldId id="265" r:id="rId15"/>
    <p:sldId id="300" r:id="rId16"/>
    <p:sldId id="325" r:id="rId17"/>
    <p:sldId id="326" r:id="rId18"/>
    <p:sldId id="339" r:id="rId19"/>
    <p:sldId id="266" r:id="rId20"/>
    <p:sldId id="303" r:id="rId21"/>
    <p:sldId id="332" r:id="rId22"/>
    <p:sldId id="269" r:id="rId23"/>
    <p:sldId id="283" r:id="rId24"/>
    <p:sldId id="270" r:id="rId25"/>
    <p:sldId id="307" r:id="rId26"/>
    <p:sldId id="308" r:id="rId27"/>
    <p:sldId id="321" r:id="rId28"/>
    <p:sldId id="309" r:id="rId29"/>
    <p:sldId id="271" r:id="rId30"/>
    <p:sldId id="312" r:id="rId31"/>
    <p:sldId id="340" r:id="rId32"/>
    <p:sldId id="313" r:id="rId33"/>
    <p:sldId id="314" r:id="rId34"/>
    <p:sldId id="329" r:id="rId35"/>
    <p:sldId id="334" r:id="rId36"/>
    <p:sldId id="341" r:id="rId37"/>
    <p:sldId id="342" r:id="rId38"/>
    <p:sldId id="305" r:id="rId39"/>
    <p:sldId id="316" r:id="rId40"/>
    <p:sldId id="306"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4.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罗密欧与朱丽叶</a:t>
            </a:r>
            <a:r>
              <a:rPr lang="en-US" altLang="zh-CN" sz="1600" dirty="0" smtClean="0"/>
              <a:t>(</a:t>
            </a:r>
            <a:r>
              <a:rPr lang="zh-CN" altLang="zh-CN" sz="1600" b="1" dirty="0" smtClean="0"/>
              <a:t>节选</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slide" Target="slide23.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slide" Target="slide40.xml"/><Relationship Id="rId4" Type="http://schemas.openxmlformats.org/officeDocument/2006/relationships/slide" Target="slide38.xml"/></Relationships>
</file>

<file path=ppt/slides/_rels/slide2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slide" Target="slide40.xml"/><Relationship Id="rId4" Type="http://schemas.openxmlformats.org/officeDocument/2006/relationships/slide" Target="slide38.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image" Target="../media/image11.jpeg"/><Relationship Id="rId5" Type="http://schemas.openxmlformats.org/officeDocument/2006/relationships/slide" Target="slide40.xml"/><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4.xml"/><Relationship Id="rId4" Type="http://schemas.openxmlformats.org/officeDocument/2006/relationships/slide" Target="slide29.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4.xml"/><Relationship Id="rId4" Type="http://schemas.openxmlformats.org/officeDocument/2006/relationships/slide" Target="slide29.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4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4.xml"/><Relationship Id="rId4" Type="http://schemas.openxmlformats.org/officeDocument/2006/relationships/slide" Target="slide29.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8.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8.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罗密欧与朱丽叶</a:t>
            </a:r>
            <a:r>
              <a:rPr lang="en-US" altLang="zh-CN" dirty="0"/>
              <a:t>(</a:t>
            </a:r>
            <a:r>
              <a:rPr lang="zh-CN" altLang="zh-CN" b="1" dirty="0"/>
              <a:t>节选</a:t>
            </a:r>
            <a:r>
              <a:rPr lang="en-US" altLang="zh-CN" dirty="0"/>
              <a:t>)</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鲁莽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说话做事不经过考虑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欲言又止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想说又停止不说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常形容有难言的苦衷。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黯然失色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本指心情不好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脸色难看。后多比喻相形之下很有差距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远远不如。黯然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心里不舒服、情绪低落的样子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因惊恐而变了脸色。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虚文俗礼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空有形式而没有意义的礼节。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事物的好坏、情况的变化、数量的大小等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出乎人们的意料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在人们的意料之外。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9070858"/>
      </p:ext>
    </p:extLst>
  </p:cSld>
  <p:clrMapOvr>
    <a:masterClrMapping/>
  </p:clrMapOvr>
  <mc:AlternateContent xmlns:mc="http://schemas.openxmlformats.org/markup-compatibility/2006">
    <mc:Choice xmlns:p14="http://schemas.microsoft.com/office/powerpoint/2010/main" xmlns="" Requires="p14">
      <p:transition spd="slow" p14:dur="1100">
        <p:randomBar dir="vert"/>
      </p:transition>
    </mc:Choice>
    <mc:Fallback>
      <p:transition spd="slow">
        <p:randomBar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干预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干涉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一般是给对方一定的压力和影响。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过问或制止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多指不应该管硬管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侧重于强行参与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横加阻挠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多指用粗暴强硬手段过问或制止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迫使对方服从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多含贬义。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如果人民币汇率发生严重偏离正常水平时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中国央行往往会入市</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干预</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对于单位职工的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用人单位是否有权</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干涉</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和约束呢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819841" y="437612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782214" y="477661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26583568"/>
      </p:ext>
    </p:extLst>
  </p:cSld>
  <p:clrMapOvr>
    <a:masterClrMapping/>
  </p:clrMapOvr>
  <mc:AlternateContent xmlns:mc="http://schemas.openxmlformats.org/markup-compatibility/2006">
    <mc:Choice xmlns:p14="http://schemas.microsoft.com/office/powerpoint/2010/main" xmlns="" Requires="p14">
      <p:transition spd="slow" p14:dur="11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89444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光明正大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光明磊落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心地光明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都能用于人及其言行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有时可通用。但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光明磊落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形容胸怀坦白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没有私心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侧重在人的精神品质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光明正大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形容襟怀坦白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行为正派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侧重指人的行为正当、正派。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我们何不大大方方地吸收社会力量办学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让民间校车合法化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光明正大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的身份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何老这一生都是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光明磊落</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历史最终会证明那些曾经攻击他的人是错误的。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507560" y="43651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05807" y="47655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67951678"/>
      </p:ext>
    </p:extLst>
  </p:cSld>
  <p:clrMapOvr>
    <a:masterClrMapping/>
  </p:clrMapOvr>
  <mc:AlternateContent xmlns:mc="http://schemas.openxmlformats.org/markup-compatibility/2006">
    <mc:Choice xmlns:p14="http://schemas.microsoft.com/office/powerpoint/2010/main" xmlns="" Requires="p14">
      <p:transition spd="slow" p14:dur="11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99761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一笑置之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置之不理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一笑置之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笑一笑就把它搁在一旁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表示不拿它当回事。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置之不理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放在一边不理不睬。前者表示轻蔑或不放在心上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后者表示冷漠。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在父母、老师和同学的眼里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他是个极其淡定的人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考好考坏都是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一笑置之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该厂我行我素不把公安、药监部门放在眼里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对整改</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置之不理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继续销售问题产品。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458494" y="406755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9526" y="485963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2895493"/>
      </p:ext>
    </p:extLst>
  </p:cSld>
  <p:clrMapOvr>
    <a:masterClrMapping/>
  </p:clrMapOvr>
  <mc:AlternateContent xmlns:mc="http://schemas.openxmlformats.org/markup-compatibility/2006">
    <mc:Choice xmlns:p14="http://schemas.microsoft.com/office/powerpoint/2010/main" xmlns="" Requires="p14">
      <p:transition spd="slow" p14:dur="11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61145"/>
            <a:ext cx="8128000" cy="411612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【目标一】赏析本文诗化的戏剧语言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分析人物形象及其思想情感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朱丽叶就是太阳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美丽的太阳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运用了什么修辞手法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起到了什么效果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在西方文化意蕴中象征着圣洁与美丽。把朱丽叶比作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不仅突出了朱丽叶与众不同的外在美丽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也表达了朱丽叶在罗密欧心中至高无上的地位。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朱丽叶为什么不要罗密欧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指着月亮起誓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朱丽叶的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代表上帝。在朱丽叶的眼里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月亮是靠不住的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唯一值得信赖的是情人自身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这是对宗教信仰的公然挑战。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3528" y="3429000"/>
            <a:ext cx="8568952"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1520" y="5013176"/>
            <a:ext cx="8568952"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90742"/>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节选部分中罗密欧与朱丽叶的感情有怎样的变化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这场戏分三个层次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表现一对恋人的相思、盟誓和定情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从两人独白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倾吐相思之情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到互吐衷肠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起誓明志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再到两人定情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不忍分手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感情经历了仰慕赞美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到忠贞坚定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最后是惆怅不舍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感情不断地强化深化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展示热恋中青年男女丰富的心灵世界。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在该剧节选部分的结尾处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罗密欧说愿意做朱丽叶用丝线牵拉的鸟儿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该怎样理解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罗密欧敢于冒着极大的危险去见朱丽叶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足见他对朱丽叶的爱慕之切和思念之深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在罗密欧的心目中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朱丽叶的美丽是无与伦比的。处于情感高峰上的恋人都心甘情愿地失去自我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把自己完全地融进对方的灵魂里去。这种融合不是自由的丧失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而是获得了最大的自由。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87524" y="1844824"/>
            <a:ext cx="8568952"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7524" y="4293095"/>
            <a:ext cx="8568952" cy="20112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02594063"/>
      </p:ext>
    </p:extLst>
  </p:cSld>
  <p:clrMapOvr>
    <a:masterClrMapping/>
  </p:clrMapOvr>
  <mc:AlternateContent xmlns:mc="http://schemas.openxmlformats.org/markup-compatibility/2006">
    <mc:Choice xmlns:p14="http://schemas.microsoft.com/office/powerpoint/2010/main" xmlns="" Requires="p14">
      <p:transition spd="slow" p14:dur="20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该剧主要刻画了怎样的人物形象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朱丽叶天真、果敢、大胆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是一个坚定果敢的具有时代精神的资产阶级新女性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罗密欧是一个具有人文主义生活理想的新时代的青年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敢于挣脱封建伦理观念的束缚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显示了人文主义者追求幸福生活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实现生活理想的巨大的精神力量。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3528" y="2924944"/>
            <a:ext cx="8568952"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73483798"/>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【目标二】把握戏剧的矛盾冲突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理解作品主题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本剧揭示了怎样的主题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歌颂对自由爱情的追求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控诉封建伦理观念的罪恶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批判陈旧腐朽的封建思想。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文中写乳媪几次呼唤朱丽叶。安排这一情节的作用是什么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营造紧张气氛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让朱丽叶冒险和罗密欧说完最后三句话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表现朱丽叶对罗密欧的爱。并以乳媪的叫声结束此段情节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进而推动剧情发展。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87524" y="2780928"/>
            <a:ext cx="8568952"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512" y="3990596"/>
            <a:ext cx="8568952" cy="13826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6142332"/>
      </p:ext>
    </p:extLst>
  </p:cSld>
  <p:clrMapOvr>
    <a:masterClrMapping/>
  </p:clrMapOvr>
  <mc:AlternateContent xmlns:mc="http://schemas.openxmlformats.org/markup-compatibility/2006">
    <mc:Choice xmlns:p14="http://schemas.microsoft.com/office/powerpoint/2010/main" xmlns="" Requires="p14">
      <p:transition spd="slow" p14:dur="20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95731"/>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戏剧的一个基本要素就是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本文的冲突体现在哪里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罗密欧与凯普莱特家族的冲突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如朱丽叶所说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要是他们瞧见了你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一定会把你杀死的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朱丽叶与蒙太古家族的冲突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只有你的名字才是我的仇敌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这两个冲突实质是两个世代仇家的冲突。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罗密欧、朱丽叶自身的矛盾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他们心中的家族世仇和心中挚爱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让他们痛苦不已。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罗密欧、朱丽叶与封建势力的冲突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同时也是新旧两种文化的冲突。罗密欧、朱丽叶在很大程度上就是人文主义的化身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凯普莱特、蒙太古两个家族则主要是封建等级秩序的维护者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是人文主义的对立面。罗密欧与朱丽叶的恋爱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可以理解为人文主义向封建等级秩序的挑战。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3528" y="1844824"/>
            <a:ext cx="8568952" cy="44644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94142008"/>
      </p:ext>
    </p:extLst>
  </p:cSld>
  <p:clrMapOvr>
    <a:masterClrMapping/>
  </p:clrMapOvr>
  <mc:AlternateContent xmlns:mc="http://schemas.openxmlformats.org/markup-compatibility/2006">
    <mc:Choice xmlns:p14="http://schemas.microsoft.com/office/powerpoint/2010/main" xmlns="" Requires="p14">
      <p:transition spd="slow" p14:dur="20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950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根据该剧的有关情节来看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凯普莱特和蒙太古两个家族有世仇且经常发生流血事件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而朱丽叶和罗密欧却偷偷见面相互表达爱意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你认为他们的做法对吗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该题是探究题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首先明确自己的观点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然后阐述理由。注意观点的合理性。理由的阐述应结合剧作本身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同时还要考虑时代发展与社会进步的要求。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剧中罗密欧与朱丽叶敢于打破传统观念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冲破封建束缚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不顾二人家族有世仇这一巨大阻力去追求幸福生活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首先应肯定二人的做法是可取的。如果没有这两个人对爱情的执著追求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如果没有这两个人在剧情发展中的双双殉情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永远也不会有凯普莱特和蒙太古两个家族仇恨的化解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如果没有更多的像罗密欧与朱丽叶这样敢于冲破封建束缚的人去努力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社会就会停滞不前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我们会永远生活在旧制度的束缚之中。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3528" y="2603861"/>
            <a:ext cx="8568952"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7504" y="3843250"/>
            <a:ext cx="8424936" cy="28261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489664998"/>
              </p:ext>
            </p:extLst>
          </p:nvPr>
        </p:nvGraphicFramePr>
        <p:xfrm>
          <a:off x="508000" y="1764606"/>
          <a:ext cx="8128000" cy="3752626"/>
        </p:xfrm>
        <a:graphic>
          <a:graphicData uri="http://schemas.openxmlformats.org/presentationml/2006/ole">
            <p:oleObj spid="_x0000_s1083" name="文档" r:id="rId3" imgW="3998962" imgH="1846015"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《西厢记》中张生高中状元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最终与莺莺成为眷属。《罗密欧与朱丽叶》中两人相爱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双双以死告白天下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一个以美满收场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一个却以悲怆结局。在反封建的题材上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《西厢记》与《罗密欧与朱丽叶》异曲同工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可结局却迥然不同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你怎样理解这种现象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本题具有一定综合性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结合自己已有的知识储备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考虑中西方的审美差异等因素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要言之有理。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87524" y="3933056"/>
            <a:ext cx="8568952" cy="868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98487389"/>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关于爱情剧。中西都有大量的爱情剧。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愿天下有情人都成眷属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是中西民族的共同心理。作家同情、歌颂为追求自由恋爱而献身的男女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憎恨、谴责、控诉破坏爱情的恶势力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是中西爱情剧的共性。</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西方更多的是从悲剧的角度去表现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愿天下有情人都成眷属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的观念。中国戏曲更多的是从喜剧的角度去表现同样的观念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大多表现为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大团圆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的公式。西方则为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西方的爱情剧多侧重于两个人的爱情心理。中国的爱情剧大多与国家、社会相联系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从更大的社会背景去描写爱情。中西文化背景的差异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文化传统的差异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是使两部剧作结尾迥异的主要因素。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1548936"/>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9" name="N35.eps" descr="id:2147493576;FounderCES"/>
          <p:cNvPicPr/>
          <p:nvPr/>
        </p:nvPicPr>
        <p:blipFill>
          <a:blip r:embed="rId6" cstate="print"/>
          <a:stretch>
            <a:fillRect/>
          </a:stretch>
        </p:blipFill>
        <p:spPr>
          <a:xfrm>
            <a:off x="827584" y="1772816"/>
            <a:ext cx="7560840" cy="3830503"/>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zoom/>
      </p:transition>
    </mc:Choice>
    <mc:Fallback>
      <p:transition spd="slow">
        <p:zo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3443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如何让语言富有文采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莎士比亚是语言的大师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他戏剧中的语言丰富而富于形象性。他的戏剧主要是用无韵诗体写成的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又结合了散文、有韵诗句和抒情歌谣。不论是诗句或散句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文雅或粗俗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叙事或抒情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都符合人物的身份与处境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很好地表现了人物的性格及心理。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高考作文要求语言要有文采。有文采的文章才能获得发展等级分。因此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我们要学习莎翁诗化的语言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把自己的文章写得优美、有意蕴。要想把文章写出文采来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要做到以下几点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善于引用名言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用得恰当、妥帖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引文起画龙点睛的作用。</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语言洗练、纯熟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自然而流畅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幽默而含蓄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借助自然景物来表情达意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善于由此及彼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以物喻人。</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句式富有变化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或对偶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或反问。</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层次分明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段意呈递进关系。</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构思有意境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表达藏而不露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给人以回味的余地。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生存还是毁灭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这是一个值得考虑的问题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默然忍受命运的暴虐的毒箭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或是挺身反抗人世的无涯的苦难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通过斗争把它们扫清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这两种行为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哪一种更高贵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要是在这一种睡眠之中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我们心头的创痛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以及其他无数血肉之躯所不能避免的打击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都可以从此消失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那正是我们求之不得的结局。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36.eps" descr="id:2147493605;FounderCES"/>
          <p:cNvPicPr/>
          <p:nvPr/>
        </p:nvPicPr>
        <p:blipFill>
          <a:blip r:embed="rId6" cstate="print"/>
          <a:stretch>
            <a:fillRect/>
          </a:stretch>
        </p:blipFill>
        <p:spPr>
          <a:xfrm>
            <a:off x="3419872" y="4238100"/>
            <a:ext cx="1982852" cy="2569140"/>
          </a:xfrm>
          <a:prstGeom prst="rect">
            <a:avLst/>
          </a:prstGeom>
        </p:spPr>
      </p:pic>
    </p:spTree>
    <p:extLst>
      <p:ext uri="{BB962C8B-B14F-4D97-AF65-F5344CB8AC3E}">
        <p14:creationId xmlns:p14="http://schemas.microsoft.com/office/powerpoint/2010/main" xmlns="" val="1428481823"/>
      </p:ext>
    </p:extLst>
  </p:cSld>
  <p:clrMapOvr>
    <a:masterClrMapping/>
  </p:clrMapOvr>
  <p:transition spd="slow">
    <p:split orient="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53307"/>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睡着了也许还会做梦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阻碍就在这儿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因为当我们摆脱了这一具朽腐的皮囊以后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在那死的睡眠里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究竟将要做些什么梦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那不能不使我们踌躇顾虑。人们甘心久困于患难之中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也就是为了这个缘故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谁愿意忍受人世的鞭挞和讥嘲、压迫者的凌辱、傲慢者的冷眼、被轻蔑的爱情的惨痛、法律的迁延、官吏的横暴和费尽辛勤所换来的小人的鄙视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要是他只要用一柄小小的刀子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就可以清算他自己的一生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谁愿意负着这样的重担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在烦劳的生命的压迫下呻吟流汗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倘不是因为惧怕不可知的死后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惧怕那从来不曾有一个旅人回来过的神秘之国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是它迷惑了我们的意志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使我们宁愿忍受目前的磨折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不敢向我们所不知道的痛苦飞去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重重的顾虑使我们全变成了懦夫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决心的赤热的光彩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被审慎的思维盖上了一层灰色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伟大的事业在这一种考虑之下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也会逆流而退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失去了行动的意义。且慢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美丽的奥菲利娅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在你的祈祷之中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不要忘记替我忏悔我的罪孽。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60599166"/>
      </p:ext>
    </p:extLst>
  </p:cSld>
  <p:clrMapOvr>
    <a:masterClrMapping/>
  </p:clrMapOvr>
  <p:transition spd="slow">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奥菲利娅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我的好殿下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您这许多天来贵体安好吗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奥菲利娅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我有几件您送给我的纪念品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我早就想把它们还给您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请您现在收回去吧。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我从来没有给你什么东西。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奥菲利娅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我记得很清楚您把它们送给了我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那时候您还向我说了许多甜言蜜语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使这些东西格外显得贵重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现在它们的芳香已经消散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请您拿回去吧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因为在有骨气的人看来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送礼的人要是变了心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礼物虽贵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也会失去了价值。拿去吧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你贞洁吗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奥菲利娅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9654496"/>
      </p:ext>
    </p:extLst>
  </p:cSld>
  <p:clrMapOvr>
    <a:masterClrMapping/>
  </p:clrMapOvr>
  <p:transition spd="slow">
    <p:spli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你美丽吗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奥菲利娅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殿下是什么意思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要是你既贞洁又美丽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那么你的贞洁应该断绝跟你的美丽来往。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奥菲利娅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难道美丽除了贞洁以外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还有什么更好的伴侣吗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因为美丽可以使贞洁变成淫荡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贞洁却未必能使美丽受它自己的感化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这句话从前像是怪诞之谈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可是现在时间已经把它证实了。我的确曾经爱过你。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节选自《哈姆莱特》第三幕第一场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604943"/>
      </p:ext>
    </p:extLst>
  </p:cSld>
  <p:clrMapOvr>
    <a:masterClrMapping/>
  </p:clrMapOvr>
  <p:transition spd="slow">
    <p:strip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重重的顾虑使我们全变成了懦夫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选文中写了哈姆莱特的哪些顾虑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是选择死亡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还是忍受无奈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惧怕不可知的死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在那死的睡眠里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究竟要做些什么梦。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你从文章中可以看出哈姆莱特是一个怎样的人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哈姆莱特是一个做事谨慎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爱好思考的人文主义者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所以为此他在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生存与毁灭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的思想中矛盾重重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同时他在奥菲利娅眼里又是一个聪明、智慧、能言善辩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极为优秀的人。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23528" y="3018986"/>
            <a:ext cx="8568952"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528" y="4268108"/>
            <a:ext cx="8568952" cy="1365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95851374"/>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67410"/>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汤显祖和莎士比亚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李国文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东西方这两位戏剧大师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实际上是毫不搭界的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但他们却难得巧合地同在公元</a:t>
            </a:r>
            <a:r>
              <a:rPr lang="en-US" altLang="zh-CN" sz="2200" dirty="0">
                <a:solidFill>
                  <a:srgbClr val="000000"/>
                </a:solidFill>
                <a:latin typeface="Times New Roman" panose="02020603050405020304" pitchFamily="18" charset="0"/>
                <a:cs typeface="Times New Roman" panose="02020603050405020304" pitchFamily="18" charset="0"/>
              </a:rPr>
              <a:t>1616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年逝世。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从上到下自我封闭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自我禁足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不可能知道世界之大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也不想知道这世界在发生什么变化。因此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当然不知道有个英伦三岛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有个莎士比亚。汤显祖若是了解他的这位外国同道如何为英镑奋斗而其乐融融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也许会选择另外一种生活方式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不活得那么累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也不会活得那么苦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那么穷了。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spli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1776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《罗密欧与朱丽叶》是莎士比亚的早期作品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它是根据意大利民间故事写成的一部悲剧。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当时正值先在意大利产生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而后在欧洲其他许多国家相继发展起来的一次中世纪后期的思想文化运动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即文艺复兴运动。这个时期是欧洲封建社会逐渐解体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资本主义生产方式在封建社会母体内孕育的时期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人文主义是文艺复兴时期资产阶级反封建斗争的思想武器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也是这一时期资产阶级进步文学的中心思想。其主要内容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用人性反对神权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用个性解放反对禁欲主义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用理性反对蒙昧主义。其中个性解放是针对封建社会宣扬的禁欲主义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要求劳动人民克制欲望、放弃斗争、放弃现世的幸福而提出的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它肯定现世生活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认为现世幸福高于一切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人生的目的就是追求个人自由和个人幸福。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4023562"/>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莎士比亚比汤显祖幸运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因为他不是书香门第出身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不存在光宗耀祖的想法。这个手套匠的儿子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离开家乡来到伦敦谋生的时候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心态比较从容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要求也不太高。他只是想挣钱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恰巧</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世纪初的伦敦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赶上了资本主义上升期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经济的富足催动了娱乐文化事业的发展。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N37.eps" descr="id:2147493619;FounderCES"/>
          <p:cNvPicPr/>
          <p:nvPr/>
        </p:nvPicPr>
        <p:blipFill>
          <a:blip r:embed="rId6" cstate="print"/>
          <a:stretch>
            <a:fillRect/>
          </a:stretch>
        </p:blipFill>
        <p:spPr>
          <a:xfrm>
            <a:off x="3203848" y="1641802"/>
            <a:ext cx="1800200" cy="2219246"/>
          </a:xfrm>
          <a:prstGeom prst="rect">
            <a:avLst/>
          </a:prstGeom>
        </p:spPr>
      </p:pic>
    </p:spTree>
    <p:extLst>
      <p:ext uri="{BB962C8B-B14F-4D97-AF65-F5344CB8AC3E}">
        <p14:creationId xmlns:p14="http://schemas.microsoft.com/office/powerpoint/2010/main" xmlns="" val="3556285405"/>
      </p:ext>
    </p:extLst>
  </p:cSld>
  <p:clrMapOvr>
    <a:masterClrMapping/>
  </p:clrMapOvr>
  <p:transition spd="slow">
    <p:split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2438"/>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他一开始在剧团搭布景跑龙套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一个偶然的机会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人们发现他的编剧才能胜过了他的演技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遂让他以鹅毛笔为生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源源不断供给剧团以剧本。他也从此财源滚滚地成为剧团的股东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成为剧场的老板。当他再度回到家乡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已是衣锦还乡的体面乡绅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很受尊敬的地方显贵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门楣终于镶上他梦寐以求的贵族徽记。他还向当地的圣三一教堂捐了一笔钱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不但活着的时候教堂里有他的专用祈祷座席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死后还可以很有面子地埋葬在这里。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莎翁故居和他的埋葬地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仍是去英国旅游者必看的景点。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7197131"/>
      </p:ext>
    </p:extLst>
  </p:cSld>
  <p:clrMapOvr>
    <a:masterClrMapping/>
  </p:clrMapOvr>
  <p:transition spd="slow">
    <p:pull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3365763"/>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汤显祖相比之下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就有点惭愧了。我们知道他是江西临川人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但那里已经找不到什么可供凭吊的大师遗迹了。他这一辈子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按《明史》的说法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蹭蹬穷老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。他一生之不得意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在于他自视甚高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开罪了张居正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很晚才得以成进士。第二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在于他相当自负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在太常寺任礼部主事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上书万历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将万历气得跳起来。第三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还在于他不甘落寞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谪徐闻典吏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稍迁遂昌知县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。做了几年小县官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总是想回到京师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以图发展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主者议黜之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竟夺官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家居二十年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N38.eps" descr="id:2147493626;FounderCES"/>
          <p:cNvPicPr/>
          <p:nvPr/>
        </p:nvPicPr>
        <p:blipFill>
          <a:blip r:embed="rId6" cstate="print"/>
          <a:stretch>
            <a:fillRect/>
          </a:stretch>
        </p:blipFill>
        <p:spPr>
          <a:xfrm>
            <a:off x="3347864" y="1340768"/>
            <a:ext cx="1728192" cy="2034889"/>
          </a:xfrm>
          <a:prstGeom prst="rect">
            <a:avLst/>
          </a:prstGeom>
        </p:spPr>
      </p:pic>
    </p:spTree>
    <p:extLst>
      <p:ext uri="{BB962C8B-B14F-4D97-AF65-F5344CB8AC3E}">
        <p14:creationId xmlns:p14="http://schemas.microsoft.com/office/powerpoint/2010/main" xmlns="" val="2270672945"/>
      </p:ext>
    </p:extLst>
  </p:cSld>
  <p:clrMapOvr>
    <a:masterClrMapping/>
  </p:clrMapOvr>
  <p:transition spd="slow">
    <p:cover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这位大师在他弃官遂昌的那年秋天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完成了他的杰作《牡丹亭》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惊人之笔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名震天下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就在夺官受黜的那年秋天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他的《邯郸记》脱稿。几年间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他的戏剧成就达到了巅峰。《牡丹亭》那盛况空前的演出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京华满城说《惊梦》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的痴狂程度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当不让喜剧《温莎的风流娘儿们》在少女巷的寰球剧场演出的成功。当其时也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汤显祖绝对应该与莎士比亚一样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接着写他的戏剧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方是正道。可是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他志不在此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日思夜想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指望着朝廷有朝一日能重新起用他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竟放弃了这个最能表现自己艺术天才的福地。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8163433"/>
      </p:ext>
    </p:extLst>
  </p:cSld>
  <p:clrMapOvr>
    <a:masterClrMapping/>
  </p:clrMapOvr>
  <p:transition spd="slow">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对莎士比亚而言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从来不是天经地义的必须如此的人生追求。他从到伦敦打工那天起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直到退休回乡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活了半百年纪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连个小组长也没当过。唯一的一次接近最高权力的机会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就是詹姆士一世加冕典礼时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曾经穿上镶金边的侍从服装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戴上熊皮帽子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在他的王宫里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站过一夜岗而已。因为他所在的剧团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已为国王所有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他不得不尽责当一回哨兵。可他并不因此对伊丽莎白女王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对詹姆士一世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存有什么赏个官职之类的额外想法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更不会为乌纱帽之类的官场生涯魂牵梦萦到茶饭不思的程度。而汤显祖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直到逝世也未能达到完全彻底的清醒。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750904"/>
      </p:ext>
    </p:extLst>
  </p:cSld>
  <p:clrMapOvr>
    <a:masterClrMapping/>
  </p:clrMapOvr>
  <p:transition spd="slow">
    <p:wipe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汤显祖活了</a:t>
            </a:r>
            <a:r>
              <a:rPr lang="en-US" altLang="zh-CN" sz="2200" dirty="0">
                <a:solidFill>
                  <a:srgbClr val="000000"/>
                </a:solidFill>
                <a:latin typeface="Times New Roman" panose="02020603050405020304" pitchFamily="18" charset="0"/>
                <a:cs typeface="Times New Roman" panose="02020603050405020304" pitchFamily="18" charset="0"/>
              </a:rPr>
              <a:t>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部戏剧。莎士比亚活了</a:t>
            </a:r>
            <a:r>
              <a:rPr lang="en-US" altLang="zh-CN" sz="2200" dirty="0">
                <a:solidFill>
                  <a:srgbClr val="000000"/>
                </a:solidFill>
                <a:latin typeface="Times New Roman" panose="02020603050405020304" pitchFamily="18" charset="0"/>
                <a:cs typeface="Times New Roman" panose="02020603050405020304" pitchFamily="18" charset="0"/>
              </a:rPr>
              <a:t>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却写出了</a:t>
            </a:r>
            <a:r>
              <a:rPr lang="en-US" altLang="zh-CN" sz="2200" dirty="0">
                <a:solidFill>
                  <a:srgbClr val="000000"/>
                </a:solidFill>
                <a:latin typeface="Times New Roman" panose="02020603050405020304" pitchFamily="18" charset="0"/>
                <a:cs typeface="Times New Roman" panose="02020603050405020304" pitchFamily="18" charset="0"/>
              </a:rPr>
              <a:t>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而且正如他的同时代人本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琼森所预言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不属于一个时代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而是属于所有的世纪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产生了全球范围的巨大影响。汤显祖与他联袂西行的偶然也许并无深意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但引发我们中国人思索的是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为什么在舞台这个特殊空间的创造性上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汤显祖的完美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汤显祖的才分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并不弱于与他同时代的西方同行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却不拥有与之相称的世界性的广泛声誉呢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79003057"/>
      </p:ext>
    </p:extLst>
  </p:cSld>
  <p:clrMapOvr>
    <a:masterClrMapping/>
  </p:clrMapOvr>
  <p:transition spd="slow">
    <p:split dir="in"/>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有人统计过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汤显祖一生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岁补县诸生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岁中举</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岁中进士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科举应试几乎花费</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从南京任太常寺博士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到遂昌县任知县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数年后弃官归里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官场生活</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在汤显祖心目中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末技也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只是继诗、词、文之后的消闲活动罢了。莎士比亚就截然不同了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他写剧本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是谋生之饭碗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呕心沥血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全力以赴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是捞钱之正道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专心致志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绝无他想。因此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他获得成功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也是很自然的事情了。你也就能理解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为什么中国只能有汤显祖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而不能有莎士比亚了。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2856326"/>
      </p:ext>
    </p:extLst>
  </p:cSld>
  <p:clrMapOvr>
    <a:masterClrMapping/>
  </p:clrMapOvr>
  <p:transition spd="slow">
    <p:strips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文章用看似矛盾的话来开头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以汤显祖和莎士比亚是同年逝世这一点触发自己思考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并作为写作的切入点。他能从毫不搭界中找到话题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展现了作者独特的思考角度。全文以对比手法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分析了汤显祖不能取得莎士比亚那样的世界性的声誉的原因是中国社会环境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重视科举功名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耻谈挣钱的传统文化的影响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闭关禁足的时代氛围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死不觉悟的官本位的人生价值观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把戏剧看作末技的文学观念。</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6534468"/>
      </p:ext>
    </p:extLst>
  </p:cSld>
  <p:clrMapOvr>
    <a:masterClrMapping/>
  </p:clrMapOvr>
  <p:transition spd="slow">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.1590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莎士比亚结识了骚桑普顿伯爵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伯爵成了莎士比亚的保护人。从此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莎士比亚可以在伯爵家自由出入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这对他的创作生涯具有相当重要的意义。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在骚桑普顿伯爵家富丽堂皇的客厅里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经常会出现这样的场景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一大群青年围坐在大壁炉前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壁炉上装饰着精美的石雕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壁炉里火焰熊熊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映红了每个人的脸。青年们谈论文学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常常逐段朗诵锡德尼写的长篇传奇《阿卡狄亚》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或是斯宾塞的十四行诗。累了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他们就听优美的意大利音乐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年轻的莎士比亚当然也会沉醉其中。在这里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莎士比亚受到了文艺复兴时期艺术和诗的熏陶。为了报答骚桑普顿伯爵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莎士比亚把自己创作的两部长诗《维纳斯与阿都尼》和《鲁克丽斯受辱记》献给了他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伯爵的名字因此而永世长存。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感恩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积累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文学与永恒</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5104476"/>
      </p:ext>
    </p:extLst>
  </p:cSld>
  <p:clrMapOvr>
    <a:masterClrMapping/>
  </p:clrMapOvr>
  <p:transition spd="slow">
    <p:cut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罗密欧与朱丽叶一见钟情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但家族世仇使他们的恋爱受到阻力。经劳伦斯神甫帮助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两人秘密举行婚礼。后罗密欧因刺死朱丽叶的表哥而被放逐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朱丽叶也面临被逼婚的窘境。神甫给朱丽叶吃安眠药让她装死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让罗密欧立即返回。不明真相的罗密欧以为朱丽叶已死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于是在朱丽叶身边自杀殉情。朱丽叶苏醒后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见爱人已死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于是用匕首结束了自己的生命。在两人灵柩前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不共戴天的两个家族最终和解。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为争取婚姻自由和幸福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罗密欧与朱丽叶用自己的生命唱出了一曲渴望自由人生的恋歌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他们坚韧、执著的精神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誓死捍卫爱情、追求自由生活的信念必将永远鼓舞着追求幸福生活的人们。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追求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毋宁死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真情可以消融一切仇恨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忠贞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3186732"/>
      </p:ext>
    </p:extLst>
  </p:cSld>
  <p:clrMapOvr>
    <a:masterClrMapping/>
  </p:clrMapOvr>
  <p:transition spd="slow">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莎士比亚的早期作品主要是宣扬这种人文主义思想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《罗密欧与朱丽叶》就是在这一背景下产生的一部具有反封建意识的爱情悲剧。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0286137"/>
      </p:ext>
    </p:extLst>
  </p:cSld>
  <p:clrMapOvr>
    <a:masterClrMapping/>
  </p:clrMapOvr>
  <p:transition spd="slow">
    <p:blinds/>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至少运用一种修辞手法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写一段不少于</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字的文段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做到语言有文采。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此刻的你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也许还只是一株稚嫩的幼苗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然而只要坚忍不拔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你终会成为参天大树。此刻的你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也许还只是一条涓涓小溪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然而只要你锲而不舍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你终会拥抱大海。此刻的你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也许还只是一只雏鹰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然而只要心存高远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跌几个跟头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你终会翱翔天空。此刻的你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也许还只是一匹小马驹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然而只要有目标有追求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你终会驰骋草原。有的人说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追求是为了实现自我的人生价值。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追求是为了锻炼灵魂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满足自我需求。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其实都是一样的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为了一个理想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甚至为了一个人而追求。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9534728"/>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3149739"/>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莎士比亚</a:t>
            </a:r>
            <a:r>
              <a:rPr lang="en-US" altLang="zh-CN" sz="2200" dirty="0">
                <a:solidFill>
                  <a:srgbClr val="000000"/>
                </a:solidFill>
                <a:latin typeface="Times New Roman" panose="02020603050405020304" pitchFamily="18" charset="0"/>
                <a:cs typeface="Times New Roman" panose="02020603050405020304" pitchFamily="18" charset="0"/>
              </a:rPr>
              <a:t>(1564—1616),</a:t>
            </a:r>
            <a:r>
              <a:rPr lang="zh-CN" altLang="zh-CN" sz="2200" dirty="0">
                <a:solidFill>
                  <a:srgbClr val="000000"/>
                </a:solidFill>
                <a:latin typeface="Times New Roman" panose="02020603050405020304" pitchFamily="18" charset="0"/>
                <a:cs typeface="Times New Roman" panose="02020603050405020304" pitchFamily="18" charset="0"/>
              </a:rPr>
              <a:t>英国著名戏剧家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他的戏剧代表了文艺复兴时期人文主义文学的最高成就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也是欧洲以至世界文学的高峰之一。他曾经在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文法学校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后因父亲破产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中途辍学。</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岁时到伦敦剧院工作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很快就登台演戏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并开始创作剧本和诗歌。他创作的大部分是诗剧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主要作品有四大悲剧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《哈姆莱特》《奥赛罗》《李尔王》《麦克白》。著名喜剧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《仲夏夜之梦》《威尼斯商人》《第十二夜》《皆大欢喜》。历史剧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《亨利四世》《亨利五世》《查理二世》。正剧、悲喜剧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《罗密欧与朱丽叶》。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20.eps" descr="id:2147493517;FounderCES"/>
          <p:cNvPicPr/>
          <p:nvPr/>
        </p:nvPicPr>
        <p:blipFill>
          <a:blip r:embed="rId5" cstate="print"/>
          <a:stretch>
            <a:fillRect/>
          </a:stretch>
        </p:blipFill>
        <p:spPr>
          <a:xfrm>
            <a:off x="3477587" y="1340768"/>
            <a:ext cx="1454453" cy="1847982"/>
          </a:xfrm>
          <a:prstGeom prst="rect">
            <a:avLst/>
          </a:prstGeom>
        </p:spPr>
      </p:pic>
    </p:spTree>
    <p:extLst>
      <p:ext uri="{BB962C8B-B14F-4D97-AF65-F5344CB8AC3E}">
        <p14:creationId xmlns:p14="http://schemas.microsoft.com/office/powerpoint/2010/main" xmlns="" val="938876198"/>
      </p:ext>
    </p:extLst>
  </p:cSld>
  <p:clrMapOvr>
    <a:masterClrMapping/>
  </p:clrMapOvr>
  <p:transition spd="slow">
    <p:cover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他的作品是人文主义文学的杰出代表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在世界文学史上占有极重要的地位。马克思赞誉他是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人类最伟大的戏剧天才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。同时代人本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琼森称誉他是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时代的灵魂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不属于一个时代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而属于所有的世纪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7287694"/>
      </p:ext>
    </p:extLst>
  </p:cSld>
  <p:clrMapOvr>
    <a:masterClrMapping/>
  </p:clrMapOvr>
  <p:transition spd="slow">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以语言、动作、舞蹈、音乐、木偶等形式达到叙事目的的舞台表演艺术的总称。文学上的戏剧概念是指为戏剧表演所创作的脚本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即剧本。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按容量大小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戏剧文学可分为多幕剧、独幕剧和小品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按表现形式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可分为话剧、歌剧、诗剧、舞剧、戏曲等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可分为神话剧、历史剧、传奇剧、市民剧、社会剧、家庭剧、科学幻想剧等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按戏剧冲突的性质及效果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可分为悲剧、喜剧和正剧。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包括人物语言和舞台说明。人物语言也叫台词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包括对白、独白、旁白等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是人物心理、动作的外观。舞台说明是一种叙述性语言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用来直接说明人物的动作、心理和所处环境等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直接展示人物的性格和戏剧的情节。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5533874"/>
      </p:ext>
    </p:extLst>
  </p:cSld>
  <p:clrMapOvr>
    <a:masterClrMapping/>
  </p:clrMapOvr>
  <p:transition spd="slow">
    <p:blinds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72816"/>
            <a:ext cx="466794" cy="469744"/>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a:t>
            </a:r>
            <a:endParaRPr lang="zh-CN" altLang="en-US" sz="2200" dirty="0"/>
          </a:p>
        </p:txBody>
      </p:sp>
      <p:sp>
        <p:nvSpPr>
          <p:cNvPr id="5" name="矩形 4"/>
          <p:cNvSpPr>
            <a:spLocks noChangeAspect="1"/>
          </p:cNvSpPr>
          <p:nvPr/>
        </p:nvSpPr>
        <p:spPr>
          <a:xfrm>
            <a:off x="508000" y="1495801"/>
            <a:ext cx="1399742"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867990198"/>
              </p:ext>
            </p:extLst>
          </p:nvPr>
        </p:nvGraphicFramePr>
        <p:xfrm>
          <a:off x="508000" y="1986692"/>
          <a:ext cx="8128000" cy="4837701"/>
        </p:xfrm>
        <a:graphic>
          <a:graphicData uri="http://schemas.openxmlformats.org/presentationml/2006/ole">
            <p:oleObj spid="_x0000_s7195" name="文档" r:id="rId6" imgW="3893887" imgH="2318318"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pull dir="d"/>
      </p:transition>
    </mc:Choice>
    <mc:Fallback>
      <p:transition spd="slow">
        <p:pull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4" name="矩形 3"/>
          <p:cNvSpPr>
            <a:spLocks noChangeAspect="1"/>
          </p:cNvSpPr>
          <p:nvPr/>
        </p:nvSpPr>
        <p:spPr>
          <a:xfrm>
            <a:off x="508000" y="1957893"/>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4272239302"/>
              </p:ext>
            </p:extLst>
          </p:nvPr>
        </p:nvGraphicFramePr>
        <p:xfrm>
          <a:off x="508000" y="2533957"/>
          <a:ext cx="8128000" cy="3343315"/>
        </p:xfrm>
        <a:graphic>
          <a:graphicData uri="http://schemas.openxmlformats.org/presentationml/2006/ole">
            <p:oleObj spid="_x0000_s27667" name="文档" r:id="rId6" imgW="3893887" imgH="1601223" progId="Word.Document.12">
              <p:embed/>
            </p:oleObj>
          </a:graphicData>
        </a:graphic>
      </p:graphicFrame>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blinds/>
      </p:transition>
    </mc:Choice>
    <mc:Fallback>
      <p:transition spd="slow">
        <p:blinds/>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150</TotalTime>
  <Words>4574</Words>
  <Application>Microsoft Office PowerPoint</Application>
  <PresentationFormat>全屏显示(4:3)</PresentationFormat>
  <Paragraphs>245</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测控设计模板14新</vt:lpstr>
      <vt:lpstr>文档</vt:lpstr>
      <vt:lpstr>罗密欧与朱丽叶(节选)</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2017-11-07T07:51:16Z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