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1066" r:id="rId2"/>
    <p:sldId id="985" r:id="rId3"/>
    <p:sldId id="986" r:id="rId4"/>
    <p:sldId id="825" r:id="rId5"/>
    <p:sldId id="1213" r:id="rId6"/>
    <p:sldId id="1239" r:id="rId7"/>
    <p:sldId id="1132" r:id="rId8"/>
    <p:sldId id="1167" r:id="rId9"/>
    <p:sldId id="1136" r:id="rId10"/>
    <p:sldId id="1195" r:id="rId11"/>
    <p:sldId id="1108" r:id="rId12"/>
    <p:sldId id="1109" r:id="rId13"/>
    <p:sldId id="1072" r:id="rId14"/>
    <p:sldId id="1199" r:id="rId15"/>
    <p:sldId id="999" r:id="rId16"/>
    <p:sldId id="1000" r:id="rId17"/>
    <p:sldId id="1075" r:id="rId18"/>
    <p:sldId id="1076" r:id="rId19"/>
    <p:sldId id="996" r:id="rId20"/>
    <p:sldId id="1257" r:id="rId21"/>
    <p:sldId id="1241" r:id="rId22"/>
    <p:sldId id="1105" r:id="rId23"/>
    <p:sldId id="1106" r:id="rId24"/>
    <p:sldId id="997" r:id="rId25"/>
    <p:sldId id="1010" r:id="rId26"/>
    <p:sldId id="1081" r:id="rId27"/>
    <p:sldId id="1243" r:id="rId28"/>
    <p:sldId id="1244" r:id="rId29"/>
    <p:sldId id="1245" r:id="rId30"/>
    <p:sldId id="1242" r:id="rId31"/>
    <p:sldId id="1052" r:id="rId32"/>
    <p:sldId id="1033" r:id="rId33"/>
    <p:sldId id="1246" r:id="rId34"/>
    <p:sldId id="1091" r:id="rId35"/>
    <p:sldId id="1247" r:id="rId36"/>
    <p:sldId id="1248" r:id="rId37"/>
    <p:sldId id="1249" r:id="rId38"/>
    <p:sldId id="1250" r:id="rId39"/>
    <p:sldId id="1251" r:id="rId40"/>
    <p:sldId id="1252" r:id="rId41"/>
    <p:sldId id="1093" r:id="rId42"/>
    <p:sldId id="1253" r:id="rId43"/>
    <p:sldId id="1254" r:id="rId44"/>
    <p:sldId id="1095" r:id="rId45"/>
    <p:sldId id="1161" r:id="rId46"/>
    <p:sldId id="1165" r:id="rId47"/>
    <p:sldId id="1255" r:id="rId48"/>
    <p:sldId id="1163" r:id="rId49"/>
    <p:sldId id="1256" r:id="rId50"/>
    <p:sldId id="1189" r:id="rId51"/>
    <p:sldId id="1235" r:id="rId52"/>
    <p:sldId id="1238" r:id="rId53"/>
  </p:sldIdLst>
  <p:sldSz cx="12190413" cy="6859588"/>
  <p:notesSz cx="6858000" cy="9144000"/>
  <p:defaultTextStyle>
    <a:defPPr>
      <a:defRPr lang="zh-CN"/>
    </a:defPPr>
    <a:lvl1pPr marL="0" algn="l" defTabSz="9143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60" algn="l" defTabSz="9143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19" algn="l" defTabSz="9143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478" algn="l" defTabSz="9143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637" algn="l" defTabSz="9143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797" algn="l" defTabSz="9143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2955" algn="l" defTabSz="9143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115" algn="l" defTabSz="9143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275" algn="l" defTabSz="9143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  <p15:guide id="3" orient="horz" pos="216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FF"/>
    <a:srgbClr val="0510EB"/>
    <a:srgbClr val="E46C0A"/>
    <a:srgbClr val="339966"/>
    <a:srgbClr val="3114AC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25" autoAdjust="0"/>
    <p:restoredTop sz="64437" autoAdjust="0"/>
  </p:normalViewPr>
  <p:slideViewPr>
    <p:cSldViewPr>
      <p:cViewPr varScale="1">
        <p:scale>
          <a:sx n="92" d="100"/>
          <a:sy n="92" d="100"/>
        </p:scale>
        <p:origin x="-408" y="-108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09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609546" algn="l" defTabSz="121909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219092" algn="l" defTabSz="121909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828637" algn="l" defTabSz="121909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438183" algn="l" defTabSz="121909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3047729" algn="l" defTabSz="121909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657275" algn="l" defTabSz="121909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266820" algn="l" defTabSz="121909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876366" algn="l" defTabSz="121909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14153"/>
            <a:ext cx="12190413" cy="246010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0" rIns="91422" bIns="45710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5580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20279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11724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99528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53366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6651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8108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7" r:id="rId2"/>
    <p:sldLayoutId id="2147483649" r:id="rId3"/>
    <p:sldLayoutId id="2147483651" r:id="rId4"/>
    <p:sldLayoutId id="2147483656" r:id="rId5"/>
    <p:sldLayoutId id="2147483660" r:id="rId6"/>
    <p:sldLayoutId id="2147483661" r:id="rId7"/>
    <p:sldLayoutId id="2147483662" r:id="rId8"/>
    <p:sldLayoutId id="2147483663" r:id="rId9"/>
  </p:sldLayoutIdLst>
  <p:txStyles>
    <p:titleStyle>
      <a:lvl1pPr algn="ctr" defTabSz="91440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4" indent="-342904" algn="l" defTabSz="91440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7" indent="-285753" algn="l" defTabSz="914409" rtl="0" eaLnBrk="1" latinLnBrk="0" hangingPunct="1">
        <a:spcBef>
          <a:spcPct val="20000"/>
        </a:spcBef>
        <a:buFont typeface="Arial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13" indent="-228602" algn="l" defTabSz="91440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18" indent="-228602" algn="l" defTabSz="914409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23" indent="-228602" algn="l" defTabSz="914409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27" indent="-228602" algn="l" defTabSz="9144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32" indent="-228602" algn="l" defTabSz="9144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38" indent="-228602" algn="l" defTabSz="9144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43" indent="-228602" algn="l" defTabSz="9144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5" algn="l" defTabSz="9144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9" algn="l" defTabSz="9144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6" algn="l" defTabSz="9144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0" algn="l" defTabSz="9144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5" algn="l" defTabSz="9144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30" algn="l" defTabSz="9144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36" algn="l" defTabSz="9144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41" algn="l" defTabSz="9144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12.xml"/><Relationship Id="rId16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13.xml"/><Relationship Id="rId16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14.xml"/><Relationship Id="rId16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15.xml"/><Relationship Id="rId16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16.xml"/><Relationship Id="rId16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17.xml"/><Relationship Id="rId16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18.xml"/><Relationship Id="rId16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19.xml"/><Relationship Id="rId16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20.xml"/><Relationship Id="rId16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21.xml"/><Relationship Id="rId16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22.xml"/><Relationship Id="rId16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23.xml"/><Relationship Id="rId16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24.xml"/><Relationship Id="rId16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25.xml"/><Relationship Id="rId16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26.xml"/><Relationship Id="rId16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27.xml"/><Relationship Id="rId16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6.xml"/><Relationship Id="rId18" Type="http://schemas.openxmlformats.org/officeDocument/2006/relationships/slide" Target="slide45.xml"/><Relationship Id="rId3" Type="http://schemas.openxmlformats.org/officeDocument/2006/relationships/slide" Target="slide33.xml"/><Relationship Id="rId7" Type="http://schemas.openxmlformats.org/officeDocument/2006/relationships/slide" Target="slide18.xml"/><Relationship Id="rId12" Type="http://schemas.openxmlformats.org/officeDocument/2006/relationships/slide" Target="slide25.xml"/><Relationship Id="rId17" Type="http://schemas.openxmlformats.org/officeDocument/2006/relationships/slide" Target="slide44.xml"/><Relationship Id="rId2" Type="http://schemas.openxmlformats.org/officeDocument/2006/relationships/notesSlide" Target="../notesSlides/notesSlide28.xml"/><Relationship Id="rId16" Type="http://schemas.openxmlformats.org/officeDocument/2006/relationships/slide" Target="slide41.xml"/><Relationship Id="rId20" Type="http://schemas.openxmlformats.org/officeDocument/2006/relationships/slide" Target="slide4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11" Type="http://schemas.openxmlformats.org/officeDocument/2006/relationships/slide" Target="slide24.xml"/><Relationship Id="rId5" Type="http://schemas.openxmlformats.org/officeDocument/2006/relationships/slide" Target="slide16.xml"/><Relationship Id="rId15" Type="http://schemas.openxmlformats.org/officeDocument/2006/relationships/slide" Target="slide34.xml"/><Relationship Id="rId10" Type="http://schemas.openxmlformats.org/officeDocument/2006/relationships/slide" Target="slide23.xml"/><Relationship Id="rId19" Type="http://schemas.openxmlformats.org/officeDocument/2006/relationships/slide" Target="slide46.xml"/><Relationship Id="rId4" Type="http://schemas.openxmlformats.org/officeDocument/2006/relationships/slide" Target="slide32.xml"/><Relationship Id="rId9" Type="http://schemas.openxmlformats.org/officeDocument/2006/relationships/slide" Target="slide22.xml"/><Relationship Id="rId14" Type="http://schemas.openxmlformats.org/officeDocument/2006/relationships/slide" Target="slide3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29.xml"/><Relationship Id="rId16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30.xml"/><Relationship Id="rId16" Type="http://schemas.openxmlformats.org/officeDocument/2006/relationships/slide" Target="slide44.xml"/><Relationship Id="rId20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31.xml"/><Relationship Id="rId16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32.xml"/><Relationship Id="rId16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33.xml"/><Relationship Id="rId16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34.xml"/><Relationship Id="rId16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35.xml"/><Relationship Id="rId16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36.xml"/><Relationship Id="rId16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37.xml"/><Relationship Id="rId16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38.xml"/><Relationship Id="rId16" Type="http://schemas.openxmlformats.org/officeDocument/2006/relationships/slide" Target="slide44.xml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39.xml"/><Relationship Id="rId16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40.xml"/><Relationship Id="rId16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41.xml"/><Relationship Id="rId16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6.xml"/><Relationship Id="rId18" Type="http://schemas.openxmlformats.org/officeDocument/2006/relationships/slide" Target="slide45.xml"/><Relationship Id="rId3" Type="http://schemas.openxmlformats.org/officeDocument/2006/relationships/slide" Target="slide47.xml"/><Relationship Id="rId7" Type="http://schemas.openxmlformats.org/officeDocument/2006/relationships/slide" Target="slide18.xml"/><Relationship Id="rId12" Type="http://schemas.openxmlformats.org/officeDocument/2006/relationships/slide" Target="slide25.xml"/><Relationship Id="rId17" Type="http://schemas.openxmlformats.org/officeDocument/2006/relationships/slide" Target="slide44.xml"/><Relationship Id="rId2" Type="http://schemas.openxmlformats.org/officeDocument/2006/relationships/notesSlide" Target="../notesSlides/notesSlide42.xml"/><Relationship Id="rId16" Type="http://schemas.openxmlformats.org/officeDocument/2006/relationships/slide" Target="slide41.xml"/><Relationship Id="rId20" Type="http://schemas.openxmlformats.org/officeDocument/2006/relationships/slide" Target="slide4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11" Type="http://schemas.openxmlformats.org/officeDocument/2006/relationships/slide" Target="slide24.xml"/><Relationship Id="rId5" Type="http://schemas.openxmlformats.org/officeDocument/2006/relationships/slide" Target="slide16.xml"/><Relationship Id="rId15" Type="http://schemas.openxmlformats.org/officeDocument/2006/relationships/slide" Target="slide34.xml"/><Relationship Id="rId10" Type="http://schemas.openxmlformats.org/officeDocument/2006/relationships/slide" Target="slide23.xml"/><Relationship Id="rId19" Type="http://schemas.openxmlformats.org/officeDocument/2006/relationships/slide" Target="slide46.xml"/><Relationship Id="rId4" Type="http://schemas.openxmlformats.org/officeDocument/2006/relationships/slide" Target="slide32.xml"/><Relationship Id="rId9" Type="http://schemas.openxmlformats.org/officeDocument/2006/relationships/slide" Target="slide22.xml"/><Relationship Id="rId14" Type="http://schemas.openxmlformats.org/officeDocument/2006/relationships/slide" Target="slide31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43.xml"/><Relationship Id="rId16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6.xml"/><Relationship Id="rId18" Type="http://schemas.openxmlformats.org/officeDocument/2006/relationships/slide" Target="slide45.xml"/><Relationship Id="rId3" Type="http://schemas.openxmlformats.org/officeDocument/2006/relationships/slide" Target="slide32.xml"/><Relationship Id="rId21" Type="http://schemas.openxmlformats.org/officeDocument/2006/relationships/slide" Target="slide50.xml"/><Relationship Id="rId7" Type="http://schemas.openxmlformats.org/officeDocument/2006/relationships/slide" Target="slide18.xml"/><Relationship Id="rId12" Type="http://schemas.openxmlformats.org/officeDocument/2006/relationships/slide" Target="slide25.xml"/><Relationship Id="rId17" Type="http://schemas.openxmlformats.org/officeDocument/2006/relationships/slide" Target="slide44.xml"/><Relationship Id="rId2" Type="http://schemas.openxmlformats.org/officeDocument/2006/relationships/notesSlide" Target="../notesSlides/notesSlide44.xml"/><Relationship Id="rId16" Type="http://schemas.openxmlformats.org/officeDocument/2006/relationships/slide" Target="slide41.xml"/><Relationship Id="rId20" Type="http://schemas.openxmlformats.org/officeDocument/2006/relationships/slide" Target="slide4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11" Type="http://schemas.openxmlformats.org/officeDocument/2006/relationships/slide" Target="slide24.xml"/><Relationship Id="rId5" Type="http://schemas.openxmlformats.org/officeDocument/2006/relationships/slide" Target="slide16.xml"/><Relationship Id="rId15" Type="http://schemas.openxmlformats.org/officeDocument/2006/relationships/slide" Target="slide34.xml"/><Relationship Id="rId23" Type="http://schemas.openxmlformats.org/officeDocument/2006/relationships/image" Target="../media/image5.png"/><Relationship Id="rId10" Type="http://schemas.openxmlformats.org/officeDocument/2006/relationships/slide" Target="slide23.xml"/><Relationship Id="rId19" Type="http://schemas.openxmlformats.org/officeDocument/2006/relationships/slide" Target="slide46.xml"/><Relationship Id="rId4" Type="http://schemas.openxmlformats.org/officeDocument/2006/relationships/slide" Target="slide49.xml"/><Relationship Id="rId9" Type="http://schemas.openxmlformats.org/officeDocument/2006/relationships/slide" Target="slide22.xml"/><Relationship Id="rId14" Type="http://schemas.openxmlformats.org/officeDocument/2006/relationships/slide" Target="slide31.xml"/><Relationship Id="rId22" Type="http://schemas.openxmlformats.org/officeDocument/2006/relationships/slide" Target="slide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45.xml"/><Relationship Id="rId16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46.xml"/><Relationship Id="rId16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47.xml"/><Relationship Id="rId16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1.xml"/><Relationship Id="rId18" Type="http://schemas.openxmlformats.org/officeDocument/2006/relationships/slide" Target="slide46.xml"/><Relationship Id="rId3" Type="http://schemas.openxmlformats.org/officeDocument/2006/relationships/slide" Target="slide32.xml"/><Relationship Id="rId21" Type="http://schemas.openxmlformats.org/officeDocument/2006/relationships/image" Target="../media/image5.png"/><Relationship Id="rId7" Type="http://schemas.openxmlformats.org/officeDocument/2006/relationships/slide" Target="slide19.xml"/><Relationship Id="rId12" Type="http://schemas.openxmlformats.org/officeDocument/2006/relationships/slide" Target="slide26.xml"/><Relationship Id="rId17" Type="http://schemas.openxmlformats.org/officeDocument/2006/relationships/slide" Target="slide45.xml"/><Relationship Id="rId2" Type="http://schemas.openxmlformats.org/officeDocument/2006/relationships/notesSlide" Target="../notesSlides/notesSlide48.xml"/><Relationship Id="rId16" Type="http://schemas.openxmlformats.org/officeDocument/2006/relationships/slide" Target="slide44.xml"/><Relationship Id="rId20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5.xml"/><Relationship Id="rId5" Type="http://schemas.openxmlformats.org/officeDocument/2006/relationships/slide" Target="slide17.xml"/><Relationship Id="rId15" Type="http://schemas.openxmlformats.org/officeDocument/2006/relationships/slide" Target="slide41.xml"/><Relationship Id="rId10" Type="http://schemas.openxmlformats.org/officeDocument/2006/relationships/slide" Target="slide24.xml"/><Relationship Id="rId19" Type="http://schemas.openxmlformats.org/officeDocument/2006/relationships/slide" Target="slide48.xml"/><Relationship Id="rId4" Type="http://schemas.openxmlformats.org/officeDocument/2006/relationships/slide" Target="slide16.xml"/><Relationship Id="rId9" Type="http://schemas.openxmlformats.org/officeDocument/2006/relationships/slide" Target="slide23.xml"/><Relationship Id="rId14" Type="http://schemas.openxmlformats.org/officeDocument/2006/relationships/slide" Target="slide3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4617835"/>
            <a:ext cx="12191999" cy="1375395"/>
            <a:chOff x="-1524000" y="2705990"/>
            <a:chExt cx="12192000" cy="1375395"/>
          </a:xfrm>
        </p:grpSpPr>
        <p:sp>
          <p:nvSpPr>
            <p:cNvPr id="12" name="矩形 11"/>
            <p:cNvSpPr/>
            <p:nvPr/>
          </p:nvSpPr>
          <p:spPr>
            <a:xfrm>
              <a:off x="-1524000" y="2705990"/>
              <a:ext cx="12192000" cy="1292787"/>
            </a:xfrm>
            <a:prstGeom prst="rect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985218" y="3998778"/>
              <a:ext cx="6682781" cy="82606"/>
            </a:xfrm>
            <a:prstGeom prst="rect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-1524000" y="3998777"/>
              <a:ext cx="5509219" cy="82608"/>
            </a:xfrm>
            <a:prstGeom prst="rect">
              <a:avLst/>
            </a:prstGeom>
            <a:solidFill>
              <a:srgbClr val="92D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标题 2"/>
          <p:cNvSpPr txBox="1">
            <a:spLocks/>
          </p:cNvSpPr>
          <p:nvPr/>
        </p:nvSpPr>
        <p:spPr>
          <a:xfrm>
            <a:off x="2829855" y="5237280"/>
            <a:ext cx="8953984" cy="621737"/>
          </a:xfrm>
          <a:prstGeom prst="rect">
            <a:avLst/>
          </a:prstGeom>
        </p:spPr>
        <p:txBody>
          <a:bodyPr vert="horz" lIns="91423" tIns="45711" rIns="91423" bIns="4571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000" b="1" kern="1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微软雅黑" pitchFamily="34" charset="-122"/>
              </a:rPr>
              <a:t>第</a:t>
            </a:r>
            <a:r>
              <a:rPr lang="en-US" altLang="zh-CN" sz="4000" b="1" kern="1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微软雅黑" pitchFamily="34" charset="-122"/>
              </a:rPr>
              <a:t>19</a:t>
            </a:r>
            <a:r>
              <a:rPr lang="zh-CN" altLang="en-US" sz="4000" b="1" kern="1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微软雅黑" pitchFamily="34" charset="-122"/>
              </a:rPr>
              <a:t>课　鞭　贾</a:t>
            </a:r>
            <a:endParaRPr lang="zh-CN" altLang="zh-CN" sz="4000" b="1" kern="100" dirty="0">
              <a:solidFill>
                <a:schemeClr val="bg2">
                  <a:lumMod val="25000"/>
                </a:schemeClr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29855" y="4715372"/>
            <a:ext cx="3262397" cy="461647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 defTabSz="914341">
              <a:spcBef>
                <a:spcPct val="20000"/>
              </a:spcBef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第五单元　唐宋议论文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微软雅黑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44688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4328" y="660927"/>
            <a:ext cx="11336843" cy="413954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b="1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文言句式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复之以五十：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持以夸余：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子何取于是而不爱五万：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后出东郊：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争道长乐坂下：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</a:t>
            </a:r>
            <a:endParaRPr lang="zh-CN" altLang="zh-CN" sz="1100" u="sng" kern="100" dirty="0">
              <a:latin typeface="宋体"/>
              <a:cs typeface="Courier New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97044" y="6026030"/>
            <a:ext cx="2674826" cy="82956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142880" y="1341562"/>
            <a:ext cx="315980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介宾短语后置句。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54847" y="2042478"/>
            <a:ext cx="1672218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省略句。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34289" y="2637706"/>
            <a:ext cx="1672218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疑问句。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90073" y="3338622"/>
            <a:ext cx="1672218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省略句。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74927" y="3933850"/>
            <a:ext cx="1672218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省略句。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68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>
              <a:defRPr/>
            </a:pPr>
            <a:r>
              <a:rPr lang="zh-CN" altLang="en-US" sz="24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整体</a:t>
            </a:r>
            <a:r>
              <a:rPr lang="zh-CN" altLang="en-US" sz="2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感知</a:t>
            </a:r>
          </a:p>
        </p:txBody>
      </p:sp>
      <p:sp>
        <p:nvSpPr>
          <p:cNvPr id="5" name="矩形 4"/>
          <p:cNvSpPr/>
          <p:nvPr/>
        </p:nvSpPr>
        <p:spPr>
          <a:xfrm>
            <a:off x="622598" y="432233"/>
            <a:ext cx="2520280" cy="79247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9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一、结构图解</a:t>
            </a:r>
            <a:endParaRPr lang="zh-CN" altLang="zh-CN" sz="2900" b="1" kern="100" dirty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2062759" y="1513987"/>
            <a:ext cx="238624" cy="3937091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87940" y="3217434"/>
            <a:ext cx="928425" cy="62784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 lIns="91423" tIns="45711" rIns="91423" bIns="45711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鞭贾</a:t>
            </a:r>
            <a:endParaRPr lang="zh-CN" altLang="en-US" sz="2900" dirty="0"/>
          </a:p>
        </p:txBody>
      </p:sp>
      <p:sp>
        <p:nvSpPr>
          <p:cNvPr id="14" name="矩形 13"/>
          <p:cNvSpPr/>
          <p:nvPr/>
        </p:nvSpPr>
        <p:spPr>
          <a:xfrm>
            <a:off x="2422798" y="1629594"/>
            <a:ext cx="6340219" cy="12526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lIns="91423" tIns="45711" rIns="91423" bIns="45711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一、鞭贾之鞭：不遂不植、无文而虚。</a:t>
            </a:r>
            <a:endParaRPr lang="en-US" altLang="zh-CN" sz="2900" kern="100" dirty="0">
              <a:latin typeface="Times New Roman"/>
              <a:ea typeface="华文细黑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900" kern="100" dirty="0">
                <a:latin typeface="Symbol"/>
                <a:ea typeface="华文细黑"/>
                <a:cs typeface="Times New Roman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持之因击，鞭折人伤</a:t>
            </a: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)</a:t>
            </a:r>
            <a:endParaRPr lang="zh-CN" altLang="en-US" sz="2900" dirty="0"/>
          </a:p>
        </p:txBody>
      </p:sp>
      <p:cxnSp>
        <p:nvCxnSpPr>
          <p:cNvPr id="4" name="直接箭头连接符 3"/>
          <p:cNvCxnSpPr/>
          <p:nvPr/>
        </p:nvCxnSpPr>
        <p:spPr>
          <a:xfrm>
            <a:off x="5375126" y="2925738"/>
            <a:ext cx="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604944" y="2925739"/>
            <a:ext cx="2787908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巧妙的政治联想</a:t>
            </a:r>
            <a:endParaRPr lang="zh-CN" altLang="en-US" sz="2900" dirty="0"/>
          </a:p>
        </p:txBody>
      </p:sp>
      <p:sp>
        <p:nvSpPr>
          <p:cNvPr id="15" name="矩形 14"/>
          <p:cNvSpPr/>
          <p:nvPr/>
        </p:nvSpPr>
        <p:spPr>
          <a:xfrm>
            <a:off x="5413256" y="2925739"/>
            <a:ext cx="2787908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强烈的隐喻关系</a:t>
            </a:r>
            <a:endParaRPr lang="zh-CN" altLang="en-US" sz="2900" dirty="0"/>
          </a:p>
        </p:txBody>
      </p:sp>
      <p:sp>
        <p:nvSpPr>
          <p:cNvPr id="16" name="矩形 15"/>
          <p:cNvSpPr/>
          <p:nvPr/>
        </p:nvSpPr>
        <p:spPr>
          <a:xfrm>
            <a:off x="2350790" y="3645819"/>
            <a:ext cx="7604721" cy="210055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91423" tIns="45711" rIns="91423" bIns="4571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二、今之为官者：空空之内、粪壤之理。</a:t>
            </a:r>
            <a:endParaRPr lang="en-US" altLang="zh-CN" sz="2900" kern="100" dirty="0">
              <a:latin typeface="Times New Roman"/>
              <a:ea typeface="华文细黑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Symbol"/>
                <a:ea typeface="华文细黑"/>
                <a:cs typeface="Times New Roman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当政者不可以为夸夸其谈华而不实之徒所蛊惑</a:t>
            </a:r>
            <a:r>
              <a:rPr lang="en-US" altLang="zh-CN" sz="2900" kern="100" dirty="0">
                <a:latin typeface="Symbol"/>
                <a:ea typeface="华文细黑"/>
                <a:cs typeface="Times New Roman"/>
              </a:rPr>
              <a:t>)</a:t>
            </a:r>
            <a:endParaRPr lang="zh-CN" altLang="en-US" sz="2900" dirty="0"/>
          </a:p>
        </p:txBody>
      </p:sp>
    </p:spTree>
    <p:extLst>
      <p:ext uri="{BB962C8B-B14F-4D97-AF65-F5344CB8AC3E}">
        <p14:creationId xmlns:p14="http://schemas.microsoft.com/office/powerpoint/2010/main" xmlns="" val="8590625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17099" y="693491"/>
            <a:ext cx="2520280" cy="79247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9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二、中心主旨</a:t>
            </a:r>
            <a:endParaRPr lang="zh-CN" altLang="zh-CN" sz="2900" b="1" kern="100" dirty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7099" y="1458806"/>
            <a:ext cx="10850715" cy="2769971"/>
          </a:xfrm>
          <a:prstGeom prst="rect">
            <a:avLst/>
          </a:prstGeom>
        </p:spPr>
        <p:txBody>
          <a:bodyPr lIns="91423" tIns="45711" rIns="91423" bIns="4571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本文通过买鞭人和卖鞭人的话语，引入作者对时下官员的抨击，进行了巧妙的政治联想，紧紧抓住鞭的质地进行描绘，并与朝中官员的个人能力紧密联系起来，形成一种强烈的隐喻关系。可以说是对当时官场中个别官员的一种激烈抨击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10355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>
              <a:defRPr/>
            </a:pPr>
            <a:r>
              <a:rPr lang="zh-CN" altLang="en-US" sz="24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重点</a:t>
            </a:r>
            <a:r>
              <a:rPr lang="zh-CN" altLang="en-US" sz="2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突破</a:t>
            </a:r>
          </a:p>
        </p:txBody>
      </p:sp>
      <p:sp>
        <p:nvSpPr>
          <p:cNvPr id="4" name="矩形 3"/>
          <p:cNvSpPr/>
          <p:nvPr/>
        </p:nvSpPr>
        <p:spPr>
          <a:xfrm>
            <a:off x="324893" y="693490"/>
            <a:ext cx="11518253" cy="761729"/>
          </a:xfrm>
          <a:prstGeom prst="rect">
            <a:avLst/>
          </a:prstGeom>
        </p:spPr>
        <p:txBody>
          <a:bodyPr lIns="91423" tIns="45711" rIns="91423" bIns="4571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本文是怎样借鞭贾的事例申述自己对当时社会现象的见解的？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24894" y="1341563"/>
            <a:ext cx="11224597" cy="5478376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文章选取鞭贾的事例，紧紧抓住鞭的质地进行描绘，写卖鞭者如何装腔作势诈骗牟利，而颟顸的富家子如何甘心受骗，最后落得鞭折人伤的下场。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作者紧紧抓住鞭的质地进行描述，并与朝中官员的个人能力紧密联系起来，形成了一种强烈的隐喻关系。文章的语言生动传神，产生了很好的修辞效果。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全文借寓言故事，表达了作者对人生社会的讽刺和反思，阐明了深刻的道理。</a:t>
            </a:r>
            <a:endParaRPr lang="en-US" altLang="zh-CN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xmlns="" val="102818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4567" y="-26590"/>
            <a:ext cx="11518253" cy="1431143"/>
          </a:xfrm>
          <a:prstGeom prst="rect">
            <a:avLst/>
          </a:prstGeom>
        </p:spPr>
        <p:txBody>
          <a:bodyPr lIns="91423" tIns="45711" rIns="91423" bIns="4571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鬻鞭者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富者子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的刻画为后文的隐喻打下了基础，是本文的成功之处，试分析其形象。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34567" y="1053530"/>
            <a:ext cx="11450211" cy="79247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30835875"/>
              </p:ext>
            </p:extLst>
          </p:nvPr>
        </p:nvGraphicFramePr>
        <p:xfrm>
          <a:off x="1094546" y="1643844"/>
          <a:ext cx="10687012" cy="5143299"/>
        </p:xfrm>
        <a:graphic>
          <a:graphicData uri="http://schemas.openxmlformats.org/drawingml/2006/table">
            <a:tbl>
              <a:tblPr/>
              <a:tblGrid>
                <a:gridCol w="125729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297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882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人物</a:t>
                      </a:r>
                      <a:endParaRPr lang="zh-CN" sz="1800" kern="100" dirty="0">
                        <a:solidFill>
                          <a:srgbClr val="C00000"/>
                        </a:solidFill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分析</a:t>
                      </a:r>
                      <a:endParaRPr lang="zh-CN" sz="1800" kern="100">
                        <a:solidFill>
                          <a:srgbClr val="C00000"/>
                        </a:solidFill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272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鬻鞭者</a:t>
                      </a:r>
                      <a:endParaRPr lang="zh-CN" sz="1800" kern="100" dirty="0">
                        <a:solidFill>
                          <a:srgbClr val="C00000"/>
                        </a:solidFill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诈骗牟利，在第一段中紧紧抓住鞭子的质地进行描绘，描写了</a:t>
                      </a:r>
                      <a:endParaRPr lang="en-US" altLang="zh-CN" sz="1800" kern="1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鬻鞭者为了卖个好价钱，虚假做作，表现出装腔作势的丑态，</a:t>
                      </a:r>
                      <a:endParaRPr lang="en-US" altLang="zh-CN" sz="1800" kern="1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抓住鬻鞭者的动作、情态</a:t>
                      </a:r>
                      <a:r>
                        <a:rPr lang="en-US" sz="1800" kern="1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1800" kern="100" dirty="0">
                          <a:solidFill>
                            <a:srgbClr val="C00000"/>
                          </a:solidFill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“</a:t>
                      </a:r>
                      <a:r>
                        <a:rPr lang="zh-CN" sz="1800" kern="1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伏</a:t>
                      </a:r>
                      <a:r>
                        <a:rPr lang="en-US" sz="1800" kern="100" dirty="0">
                          <a:solidFill>
                            <a:srgbClr val="C00000"/>
                          </a:solidFill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”“</a:t>
                      </a:r>
                      <a:r>
                        <a:rPr lang="zh-CN" sz="1800" kern="1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笑</a:t>
                      </a:r>
                      <a:r>
                        <a:rPr lang="en-US" sz="1800" kern="100" dirty="0">
                          <a:solidFill>
                            <a:srgbClr val="C00000"/>
                          </a:solidFill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”“</a:t>
                      </a:r>
                      <a:r>
                        <a:rPr lang="zh-CN" sz="1800" kern="1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怒</a:t>
                      </a:r>
                      <a:r>
                        <a:rPr lang="en-US" sz="1800" kern="100" dirty="0">
                          <a:solidFill>
                            <a:srgbClr val="C00000"/>
                          </a:solidFill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</a:t>
                      </a:r>
                      <a:r>
                        <a:rPr lang="zh-CN" sz="1800" kern="1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等</a:t>
                      </a:r>
                      <a:r>
                        <a:rPr lang="en-US" sz="1800" kern="1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r>
                        <a:rPr lang="zh-CN" sz="1800" kern="1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，把鬻鞭者</a:t>
                      </a:r>
                      <a:endParaRPr lang="en-US" altLang="zh-CN" sz="1800" kern="1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虚假的人物形象刻画得栩栩如生。</a:t>
                      </a:r>
                      <a:endParaRPr lang="zh-CN" sz="1800" kern="100" dirty="0">
                        <a:solidFill>
                          <a:srgbClr val="C00000"/>
                        </a:solidFill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7175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富者子</a:t>
                      </a:r>
                      <a:endParaRPr lang="zh-CN" sz="1800" kern="100" dirty="0">
                        <a:solidFill>
                          <a:srgbClr val="C00000"/>
                        </a:solidFill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甘心受骗，用五万钱买下劣质的鞭子，并向作者炫耀夸赞自己</a:t>
                      </a:r>
                      <a:endParaRPr lang="en-US" altLang="zh-CN" sz="1800" kern="1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买的鞭子色泽美丽，即使作者命小童烧开水冲洗了鞭子，富家</a:t>
                      </a:r>
                      <a:endParaRPr lang="en-US" altLang="zh-CN" sz="1800" kern="1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子还是好坏不分，甘愿受骗，最终鞭子毁坏，导致发生人摔下</a:t>
                      </a:r>
                      <a:endParaRPr lang="en-US" altLang="zh-CN" sz="1800" kern="1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马来受伤的悲剧。</a:t>
                      </a:r>
                      <a:endParaRPr lang="zh-CN" sz="1800" kern="100" dirty="0">
                        <a:solidFill>
                          <a:srgbClr val="C00000"/>
                        </a:solidFill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pic>
        <p:nvPicPr>
          <p:cNvPr id="8" name="图片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1" y="5806059"/>
            <a:ext cx="602974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0993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>
            <a:spLocks/>
          </p:cNvSpPr>
          <p:nvPr/>
        </p:nvSpPr>
        <p:spPr>
          <a:xfrm>
            <a:off x="1342679" y="2809009"/>
            <a:ext cx="5616623" cy="980825"/>
          </a:xfrm>
          <a:prstGeom prst="rect">
            <a:avLst/>
          </a:prstGeom>
        </p:spPr>
        <p:txBody>
          <a:bodyPr lIns="91423" tIns="45711" rIns="91423" bIns="45711"/>
          <a:lstStyle>
            <a:lvl1pPr algn="ctr" defTabSz="1219140" rtl="0" eaLnBrk="1" latinLnBrk="0" hangingPunct="1">
              <a:spcBef>
                <a:spcPct val="0"/>
              </a:spcBef>
              <a:buNone/>
              <a:defRPr sz="5900" kern="120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19">
              <a:spcBef>
                <a:spcPts val="0"/>
              </a:spcBef>
            </a:pPr>
            <a:r>
              <a:rPr lang="zh-CN" altLang="en-US" sz="5500" b="1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学后自评</a:t>
            </a:r>
          </a:p>
        </p:txBody>
      </p:sp>
      <p:pic>
        <p:nvPicPr>
          <p:cNvPr id="4" name="图片 3"/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58" t="248" r="45824" b="1"/>
          <a:stretch/>
        </p:blipFill>
        <p:spPr>
          <a:xfrm>
            <a:off x="8295213" y="1588"/>
            <a:ext cx="3895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927988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基础达标</a:t>
            </a:r>
          </a:p>
        </p:txBody>
      </p:sp>
      <p:sp>
        <p:nvSpPr>
          <p:cNvPr id="3" name="矩形 2"/>
          <p:cNvSpPr/>
          <p:nvPr/>
        </p:nvSpPr>
        <p:spPr>
          <a:xfrm>
            <a:off x="334566" y="721385"/>
            <a:ext cx="11564713" cy="347013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对下列加颜色词的解释，不正确的一项是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人问之：其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贾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宜五十　　　　　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贾：价格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则伏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笑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而：连词，表修饰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富者不悦，然犹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持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之三年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持：拿、用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驱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之于陈力之列以御乎物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驱：驱赶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4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48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49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90551" y="3285778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42" name="矩形 41"/>
          <p:cNvSpPr/>
          <p:nvPr/>
        </p:nvSpPr>
        <p:spPr>
          <a:xfrm>
            <a:off x="406575" y="3967100"/>
            <a:ext cx="11564713" cy="79247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驱：命令。</a:t>
            </a:r>
            <a:endParaRPr lang="zh-CN" altLang="zh-CN" sz="1100" kern="100" dirty="0">
              <a:solidFill>
                <a:srgbClr val="002060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4680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  <p:bldLst>
      <p:bldP spid="53" grpId="0"/>
      <p:bldP spid="53" grpId="1"/>
      <p:bldP spid="42" grpId="0" uiExpand="1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5150" y="701143"/>
            <a:ext cx="11564713" cy="2131306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下列各句中，加颜色词的用法与其他三项不同的一项是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五百，则小怒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B.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持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夸余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求贾技于朝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D.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夫空空之内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5" y="2781723"/>
            <a:ext cx="11564713" cy="79247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项表目的，连词，来。其他三项均为介词，译为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拿，用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100" kern="100" dirty="0">
              <a:solidFill>
                <a:srgbClr val="002060"/>
              </a:solidFill>
              <a:latin typeface="宋体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3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0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1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2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3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4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45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6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47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48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49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0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1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62559" y="2031884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xmlns="" val="1265903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build="allAtOnce"/>
      <p:bldP spid="26" grpId="0"/>
      <p:bldP spid="2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79166" y="1040830"/>
            <a:ext cx="11564713" cy="2131306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下列各句中，句式与其他三项不同的一项是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向之黄者栀也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	B.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以求贾技于朝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复之以五十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	D.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争道长乐坂下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0" name="矩形 19"/>
          <p:cNvSpPr/>
          <p:nvPr/>
        </p:nvSpPr>
        <p:spPr>
          <a:xfrm>
            <a:off x="579166" y="3101899"/>
            <a:ext cx="10894483" cy="146189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项为判断句，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三项为状语后置句。其中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争道长乐坂下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语序应为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长乐坂下争道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5279" y="1780869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3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3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4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48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49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0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1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2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xmlns="" val="411014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0" grpId="0" uiExpand="1" build="allAtOnce"/>
      <p:bldP spid="6" grpId="0"/>
      <p:bldP spid="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334567" y="270968"/>
            <a:ext cx="11450211" cy="6504811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900" b="1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【</a:t>
            </a:r>
            <a:r>
              <a:rPr lang="zh-CN" altLang="en-US" sz="2900" b="1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课内阅读</a:t>
            </a:r>
            <a:r>
              <a:rPr lang="en-US" altLang="zh-CN" sz="2900" b="1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】</a:t>
            </a:r>
          </a:p>
          <a:p>
            <a:pPr algn="just">
              <a:lnSpc>
                <a:spcPct val="130000"/>
              </a:lnSpc>
            </a:pP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阅读下面的文段，完成</a:t>
            </a:r>
            <a:r>
              <a:rPr lang="en-US" altLang="zh-CN" sz="2900" b="1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900" b="1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题。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indent="718139" algn="just">
              <a:lnSpc>
                <a:spcPct val="13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市之鬻鞭者，人问之：其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贾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宜五十，必曰五万。复之以五十，则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伏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而笑；以五百，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则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小怒；五千，则大怒；必五万而后可。有富者子，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适市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买鞭，出五万，持以夸余，视其首，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则拳蹙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而不遂；视其握，则蹇仄而不植；其行水者，一去一来不相承；其节朽黑而无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文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，掐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之灭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爪，而不得其所穷；举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900" kern="100" dirty="0">
                <a:latin typeface="宋体"/>
                <a:ea typeface="华文细黑"/>
                <a:cs typeface="宋体"/>
              </a:rPr>
              <a:t>翲</a:t>
            </a:r>
            <a:r>
              <a:rPr lang="zh-CN" altLang="zh-CN" sz="2900" kern="100" dirty="0">
                <a:latin typeface="楷体_GB2312"/>
                <a:ea typeface="华文细黑"/>
                <a:cs typeface="楷体_GB2312"/>
              </a:rPr>
              <a:t>然若挥虚焉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。余曰：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子何取于是而不爱五万？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曰：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吾爱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黄而泽。且贾者云。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余乃召僮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爚汤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以濯之。则</a:t>
            </a:r>
            <a:r>
              <a:rPr lang="zh-CN" altLang="zh-CN" sz="2900" kern="100" dirty="0">
                <a:latin typeface="宋体"/>
                <a:ea typeface="华文细黑"/>
                <a:cs typeface="宋体"/>
              </a:rPr>
              <a:t>遫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然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枯，苍然白，向之黄者栀也，泽者蜡也。富者不悦，然犹持之三年。后出东郊，争道长乐坂下，马相</a:t>
            </a:r>
            <a:r>
              <a:rPr lang="zh-CN" altLang="zh-CN" sz="2900" kern="100" dirty="0">
                <a:latin typeface="宋体"/>
                <a:ea typeface="华文细黑"/>
                <a:cs typeface="宋体"/>
              </a:rPr>
              <a:t>踶</a:t>
            </a:r>
            <a:r>
              <a:rPr lang="zh-CN" altLang="zh-CN" sz="2900" kern="100" dirty="0">
                <a:latin typeface="楷体_GB2312"/>
                <a:ea typeface="华文细黑"/>
                <a:cs typeface="楷体_GB2312"/>
              </a:rPr>
              <a:t>，因大击，鞭折而为五六。马</a:t>
            </a:r>
            <a:r>
              <a:rPr lang="zh-CN" altLang="zh-CN" sz="2900" kern="100" dirty="0">
                <a:latin typeface="宋体"/>
                <a:ea typeface="华文细黑"/>
                <a:cs typeface="宋体"/>
              </a:rPr>
              <a:t>踶</a:t>
            </a:r>
            <a:r>
              <a:rPr lang="zh-CN" altLang="zh-CN" sz="2900" kern="100" dirty="0">
                <a:latin typeface="楷体_GB2312"/>
                <a:ea typeface="华文细黑"/>
                <a:cs typeface="楷体_GB2312"/>
              </a:rPr>
              <a:t>不已，坠于地，伤焉。</a:t>
            </a:r>
            <a:r>
              <a:rPr lang="zh-CN" altLang="zh-CN" sz="2900" u="heavy" kern="100" dirty="0">
                <a:latin typeface="Times New Roman"/>
                <a:ea typeface="华文细黑"/>
                <a:cs typeface="Times New Roman"/>
              </a:rPr>
              <a:t>视</a:t>
            </a:r>
            <a:r>
              <a:rPr lang="zh-CN" altLang="zh-CN" sz="2900" u="heavy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900" u="heavy" kern="100" dirty="0">
                <a:latin typeface="Times New Roman"/>
                <a:ea typeface="华文细黑"/>
                <a:cs typeface="Times New Roman"/>
              </a:rPr>
              <a:t>内则空空然，其理若粪壤，无所赖者。</a:t>
            </a:r>
            <a:endParaRPr lang="zh-CN" altLang="zh-CN" sz="1100" u="heavy" kern="100" dirty="0">
              <a:latin typeface="宋体"/>
              <a:cs typeface="Courier New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阅读达标</a:t>
            </a:r>
          </a:p>
        </p:txBody>
      </p:sp>
      <p:sp>
        <p:nvSpPr>
          <p:cNvPr id="5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5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5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6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6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6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6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6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65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66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67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68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69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70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71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72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73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xmlns="" val="1668544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24"/>
          <p:cNvCxnSpPr/>
          <p:nvPr/>
        </p:nvCxnSpPr>
        <p:spPr>
          <a:xfrm>
            <a:off x="5231350" y="2825117"/>
            <a:ext cx="2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hlinkClick r:id="rId2" action="ppaction://hlinksldjump"/>
          </p:cNvPr>
          <p:cNvSpPr txBox="1"/>
          <p:nvPr/>
        </p:nvSpPr>
        <p:spPr>
          <a:xfrm>
            <a:off x="5136979" y="2301897"/>
            <a:ext cx="2253851" cy="538591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9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文本导学</a:t>
            </a:r>
          </a:p>
        </p:txBody>
      </p:sp>
      <p:sp>
        <p:nvSpPr>
          <p:cNvPr id="37" name="TextBox 36">
            <a:hlinkClick r:id="rId3" action="ppaction://hlinksldjump"/>
          </p:cNvPr>
          <p:cNvSpPr txBox="1"/>
          <p:nvPr/>
        </p:nvSpPr>
        <p:spPr>
          <a:xfrm>
            <a:off x="5136979" y="3410630"/>
            <a:ext cx="2253851" cy="538591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9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学后自评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5231350" y="3931659"/>
            <a:ext cx="2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5" descr="D:\图\大二轮\f63d7874a582bced68decc1bd584b79b.jpg"/>
          <p:cNvPicPr>
            <a:picLocks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469" t="526" r="57697"/>
          <a:stretch/>
        </p:blipFill>
        <p:spPr bwMode="auto">
          <a:xfrm>
            <a:off x="0" y="1588"/>
            <a:ext cx="208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0" y="0"/>
            <a:ext cx="2088701" cy="538591"/>
          </a:xfrm>
          <a:prstGeom prst="rect">
            <a:avLst/>
          </a:prstGeom>
          <a:solidFill>
            <a:schemeClr val="tx2">
              <a:lumMod val="60000"/>
              <a:lumOff val="40000"/>
              <a:alpha val="52000"/>
            </a:schemeClr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9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</a:p>
        </p:txBody>
      </p:sp>
    </p:spTree>
    <p:extLst>
      <p:ext uri="{BB962C8B-B14F-4D97-AF65-F5344CB8AC3E}">
        <p14:creationId xmlns:p14="http://schemas.microsoft.com/office/powerpoint/2010/main" xmlns="" val="14193908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3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0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1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2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3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4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45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6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47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48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49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2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3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5" name="矩形 24"/>
          <p:cNvSpPr/>
          <p:nvPr/>
        </p:nvSpPr>
        <p:spPr>
          <a:xfrm>
            <a:off x="557957" y="1040138"/>
            <a:ext cx="11003428" cy="347013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indent="269223" algn="just">
              <a:lnSpc>
                <a:spcPct val="150000"/>
              </a:lnSpc>
            </a:pPr>
            <a:r>
              <a:rPr lang="en-US" altLang="zh-CN" sz="2900" u="heavy" kern="100" dirty="0">
                <a:latin typeface="Times New Roman"/>
                <a:ea typeface="华文细黑" pitchFamily="2" charset="-122"/>
                <a:cs typeface="Times New Roman"/>
              </a:rPr>
              <a:t> </a:t>
            </a:r>
            <a:r>
              <a:rPr lang="zh-CN" altLang="zh-CN" sz="2900" u="heavy" kern="100" dirty="0">
                <a:latin typeface="Times New Roman"/>
                <a:ea typeface="华文细黑" pitchFamily="2" charset="-122"/>
                <a:cs typeface="Times New Roman"/>
              </a:rPr>
              <a:t>今之栀其貌，蜡其言，以求贾技于朝，当其分则善。</a:t>
            </a:r>
            <a:r>
              <a:rPr lang="zh-CN" altLang="zh-CN" sz="2900" kern="100" dirty="0">
                <a:latin typeface="Times New Roman"/>
                <a:ea typeface="华文细黑" pitchFamily="2" charset="-122"/>
                <a:cs typeface="Times New Roman"/>
              </a:rPr>
              <a:t>一误而过其分，则喜；当其分，则反怒，曰：</a:t>
            </a:r>
            <a:r>
              <a:rPr lang="en-US" altLang="zh-CN" sz="2900" kern="100" dirty="0">
                <a:latin typeface="宋体"/>
                <a:ea typeface="华文细黑" pitchFamily="2" charset="-122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 pitchFamily="2" charset="-122"/>
                <a:cs typeface="Times New Roman"/>
              </a:rPr>
              <a:t>余曷不至于公卿？</a:t>
            </a:r>
            <a:r>
              <a:rPr lang="en-US" altLang="zh-CN" sz="2900" kern="100" dirty="0">
                <a:latin typeface="宋体"/>
                <a:ea typeface="华文细黑" pitchFamily="2" charset="-122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 pitchFamily="2" charset="-122"/>
                <a:cs typeface="Times New Roman"/>
              </a:rPr>
              <a:t>然</a:t>
            </a:r>
            <a:r>
              <a:rPr lang="zh-CN" altLang="zh-CN" sz="2900" kern="100" dirty="0">
                <a:latin typeface="Times New Roman"/>
                <a:ea typeface="华文细黑" pitchFamily="2" charset="-122"/>
                <a:cs typeface="Times New Roman"/>
              </a:rPr>
              <a:t>而至焉者亦良多矣。居无事，虽过三年不害。当其有事，驱之于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 pitchFamily="2" charset="-122"/>
                <a:cs typeface="Times New Roman"/>
              </a:rPr>
              <a:t>陈力</a:t>
            </a:r>
            <a:r>
              <a:rPr lang="zh-CN" altLang="zh-CN" sz="2900" kern="100" dirty="0">
                <a:latin typeface="Times New Roman"/>
                <a:ea typeface="华文细黑" pitchFamily="2" charset="-122"/>
                <a:cs typeface="Times New Roman"/>
              </a:rPr>
              <a:t>之列以御乎物，以夫空空之内，粪壤之理，而责其大击之效，恶有不折其用，而获坠伤之患者乎！</a:t>
            </a:r>
            <a:endParaRPr lang="zh-CN" altLang="zh-CN" sz="2900" kern="100" dirty="0">
              <a:latin typeface="宋体"/>
              <a:ea typeface="华文细黑" pitchFamily="2" charset="-122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3207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3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0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1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2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3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4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45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6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47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48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49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2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3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5" name="矩形 24"/>
          <p:cNvSpPr/>
          <p:nvPr/>
        </p:nvSpPr>
        <p:spPr>
          <a:xfrm>
            <a:off x="334567" y="302407"/>
            <a:ext cx="11450211" cy="79247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下列加颜色词的解释完全正确的一项是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87814" y="1446504"/>
            <a:ext cx="546910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latin typeface="Times New Roman"/>
                <a:ea typeface="华文细黑"/>
              </a:rPr>
              <a:t>A.</a:t>
            </a:r>
            <a:endParaRPr lang="zh-CN" altLang="en-US" sz="2900" dirty="0"/>
          </a:p>
        </p:txBody>
      </p:sp>
      <p:sp>
        <p:nvSpPr>
          <p:cNvPr id="26" name="左大括号 25"/>
          <p:cNvSpPr/>
          <p:nvPr/>
        </p:nvSpPr>
        <p:spPr>
          <a:xfrm>
            <a:off x="779993" y="1202407"/>
            <a:ext cx="113950" cy="110819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87814" y="3050217"/>
            <a:ext cx="52607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latin typeface="Times New Roman"/>
                <a:ea typeface="华文细黑"/>
              </a:rPr>
              <a:t>B.</a:t>
            </a:r>
            <a:endParaRPr lang="zh-CN" altLang="en-US" sz="2900" dirty="0"/>
          </a:p>
        </p:txBody>
      </p:sp>
      <p:sp>
        <p:nvSpPr>
          <p:cNvPr id="28" name="矩形 27"/>
          <p:cNvSpPr/>
          <p:nvPr/>
        </p:nvSpPr>
        <p:spPr>
          <a:xfrm>
            <a:off x="906846" y="2580314"/>
            <a:ext cx="4873416" cy="1431143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拳蹙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而不遂</a:t>
            </a:r>
            <a:r>
              <a:rPr lang="en-US" altLang="zh-CN" sz="2900" kern="100" dirty="0">
                <a:latin typeface="Symbol"/>
                <a:ea typeface="华文细黑"/>
                <a:cs typeface="Times New Roman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拳头</a:t>
            </a:r>
            <a:r>
              <a:rPr lang="en-US" altLang="zh-CN" sz="2900" kern="100" dirty="0">
                <a:latin typeface="Symbol"/>
                <a:ea typeface="华文细黑"/>
                <a:cs typeface="Times New Roman"/>
              </a:rPr>
              <a:t>)</a:t>
            </a:r>
            <a:endParaRPr lang="en-US" altLang="zh-CN" sz="2900" kern="100" dirty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余乃召僮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爚汤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以濯之</a:t>
            </a:r>
            <a:r>
              <a:rPr lang="en-US" altLang="zh-CN" sz="2900" kern="100" dirty="0">
                <a:latin typeface="Symbol"/>
                <a:ea typeface="华文细黑"/>
                <a:cs typeface="Times New Roman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烧热水</a:t>
            </a:r>
            <a:r>
              <a:rPr lang="en-US" altLang="zh-CN" sz="2900" kern="100" dirty="0">
                <a:latin typeface="Symbol"/>
                <a:ea typeface="华文细黑"/>
                <a:cs typeface="Times New Roman"/>
              </a:rPr>
              <a:t>)</a:t>
            </a:r>
            <a:endParaRPr lang="zh-CN" altLang="en-US" sz="2900" dirty="0"/>
          </a:p>
        </p:txBody>
      </p:sp>
      <p:sp>
        <p:nvSpPr>
          <p:cNvPr id="29" name="左大括号 28"/>
          <p:cNvSpPr/>
          <p:nvPr/>
        </p:nvSpPr>
        <p:spPr>
          <a:xfrm>
            <a:off x="823872" y="2806120"/>
            <a:ext cx="113950" cy="110819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653933" y="1629594"/>
            <a:ext cx="52607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latin typeface="Times New Roman"/>
                <a:ea typeface="华文细黑"/>
              </a:rPr>
              <a:t>C.</a:t>
            </a:r>
            <a:endParaRPr lang="zh-CN" altLang="en-US" sz="2900" dirty="0"/>
          </a:p>
        </p:txBody>
      </p:sp>
      <p:sp>
        <p:nvSpPr>
          <p:cNvPr id="32" name="矩形 31"/>
          <p:cNvSpPr/>
          <p:nvPr/>
        </p:nvSpPr>
        <p:spPr>
          <a:xfrm>
            <a:off x="6239223" y="765499"/>
            <a:ext cx="5347774" cy="2100557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驱之于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陈力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之列以御乎物</a:t>
            </a:r>
            <a:r>
              <a:rPr lang="en-US" altLang="zh-CN" sz="2900" kern="100" dirty="0">
                <a:latin typeface="Symbol"/>
                <a:ea typeface="华文细黑"/>
                <a:cs typeface="Times New Roman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效力，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施展才华</a:t>
            </a:r>
            <a:r>
              <a:rPr lang="en-US" altLang="zh-CN" sz="2900" kern="100" dirty="0">
                <a:latin typeface="Symbol"/>
                <a:ea typeface="华文细黑"/>
                <a:cs typeface="Times New Roman"/>
              </a:rPr>
              <a:t>)</a:t>
            </a:r>
            <a:endParaRPr lang="en-US" altLang="zh-CN" sz="2900" kern="100" dirty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有富者子，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适市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买鞭</a:t>
            </a:r>
            <a:r>
              <a:rPr lang="en-US" altLang="zh-CN" sz="2900" kern="100" dirty="0">
                <a:latin typeface="Symbol"/>
                <a:ea typeface="华文细黑"/>
                <a:cs typeface="Times New Roman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去市场</a:t>
            </a:r>
            <a:r>
              <a:rPr lang="en-US" altLang="zh-CN" sz="2900" kern="100" dirty="0">
                <a:latin typeface="Symbol"/>
                <a:ea typeface="华文细黑"/>
                <a:cs typeface="Times New Roman"/>
              </a:rPr>
              <a:t>)</a:t>
            </a:r>
            <a:endParaRPr lang="zh-CN" altLang="en-US" sz="2900" dirty="0"/>
          </a:p>
        </p:txBody>
      </p:sp>
      <p:sp>
        <p:nvSpPr>
          <p:cNvPr id="33" name="左大括号 32"/>
          <p:cNvSpPr/>
          <p:nvPr/>
        </p:nvSpPr>
        <p:spPr>
          <a:xfrm>
            <a:off x="6125272" y="1151424"/>
            <a:ext cx="113950" cy="1493676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616406" y="3069754"/>
            <a:ext cx="546910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latin typeface="Times New Roman"/>
                <a:ea typeface="华文细黑"/>
              </a:rPr>
              <a:t>D.</a:t>
            </a:r>
            <a:endParaRPr lang="zh-CN" altLang="en-US" sz="2900" dirty="0"/>
          </a:p>
        </p:txBody>
      </p:sp>
      <p:sp>
        <p:nvSpPr>
          <p:cNvPr id="35" name="矩形 34"/>
          <p:cNvSpPr/>
          <p:nvPr/>
        </p:nvSpPr>
        <p:spPr>
          <a:xfrm>
            <a:off x="6235436" y="2598631"/>
            <a:ext cx="5266151" cy="1431143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掐之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灭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爪，而不得其所穷</a:t>
            </a:r>
            <a:r>
              <a:rPr lang="en-US" altLang="zh-CN" sz="2900" kern="100" dirty="0">
                <a:latin typeface="Symbol"/>
                <a:ea typeface="华文细黑"/>
                <a:cs typeface="Times New Roman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消灭</a:t>
            </a:r>
            <a:r>
              <a:rPr lang="en-US" altLang="zh-CN" sz="2900" kern="100" dirty="0">
                <a:latin typeface="Symbol"/>
                <a:ea typeface="华文细黑"/>
                <a:cs typeface="Times New Roman"/>
              </a:rPr>
              <a:t>)</a:t>
            </a:r>
            <a:endParaRPr lang="en-US" altLang="zh-CN" sz="2900" kern="100" dirty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其节朽黑而无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文</a:t>
            </a:r>
            <a:r>
              <a:rPr lang="en-US" altLang="zh-CN" sz="2900" kern="100" dirty="0">
                <a:latin typeface="Symbol"/>
                <a:ea typeface="华文细黑"/>
                <a:cs typeface="Times New Roman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纹理</a:t>
            </a:r>
            <a:r>
              <a:rPr lang="en-US" altLang="zh-CN" sz="2900" kern="100" dirty="0">
                <a:latin typeface="Symbol"/>
                <a:ea typeface="华文细黑"/>
                <a:cs typeface="Times New Roman"/>
              </a:rPr>
              <a:t>)</a:t>
            </a:r>
            <a:endParaRPr lang="zh-CN" altLang="en-US" sz="2900" dirty="0"/>
          </a:p>
        </p:txBody>
      </p:sp>
      <p:sp>
        <p:nvSpPr>
          <p:cNvPr id="36" name="左大括号 35"/>
          <p:cNvSpPr/>
          <p:nvPr/>
        </p:nvSpPr>
        <p:spPr>
          <a:xfrm>
            <a:off x="6152463" y="2825656"/>
            <a:ext cx="113950" cy="110819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935887" y="1014456"/>
            <a:ext cx="4873416" cy="1431143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贾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宜五十</a:t>
            </a:r>
            <a:r>
              <a:rPr lang="en-US" altLang="zh-CN" sz="2900" kern="100" dirty="0">
                <a:latin typeface="Symbol"/>
                <a:ea typeface="华文细黑"/>
                <a:cs typeface="Times New Roman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商人</a:t>
            </a:r>
            <a:r>
              <a:rPr lang="en-US" altLang="zh-CN" sz="2900" kern="100" dirty="0">
                <a:latin typeface="Symbol"/>
                <a:ea typeface="华文细黑"/>
                <a:cs typeface="Times New Roman"/>
              </a:rPr>
              <a:t>)</a:t>
            </a:r>
            <a:endParaRPr lang="en-US" altLang="zh-CN" sz="2900" kern="100" dirty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复之以五十，则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伏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而笑</a:t>
            </a:r>
            <a:r>
              <a:rPr lang="en-US" altLang="zh-CN" sz="2900" kern="100" dirty="0">
                <a:latin typeface="Symbol"/>
                <a:ea typeface="华文细黑"/>
                <a:cs typeface="Times New Roman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弯腰</a:t>
            </a:r>
            <a:r>
              <a:rPr lang="en-US" altLang="zh-CN" sz="2900" kern="100" dirty="0">
                <a:latin typeface="Symbol"/>
                <a:ea typeface="华文细黑"/>
                <a:cs typeface="Times New Roman"/>
              </a:rPr>
              <a:t>)</a:t>
            </a:r>
            <a:endParaRPr lang="zh-CN" altLang="en-US" sz="2900" dirty="0"/>
          </a:p>
        </p:txBody>
      </p:sp>
      <p:sp>
        <p:nvSpPr>
          <p:cNvPr id="50" name="TextBox 49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504347" y="1523678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55" name="矩形 54"/>
          <p:cNvSpPr/>
          <p:nvPr/>
        </p:nvSpPr>
        <p:spPr>
          <a:xfrm>
            <a:off x="190551" y="4005859"/>
            <a:ext cx="11450211" cy="2131306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贾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应为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价格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拳蹙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应为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弯曲，皱缩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灭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应为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没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，陷进去，消失。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3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 uiExpand="1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34567" y="189435"/>
            <a:ext cx="11450211" cy="79247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下列各组句子中，加颜色词的意义和用法不相同的一组是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7814" y="1302488"/>
            <a:ext cx="546910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latin typeface="Times New Roman"/>
                <a:ea typeface="华文细黑"/>
              </a:rPr>
              <a:t>A.</a:t>
            </a:r>
            <a:endParaRPr lang="zh-CN" altLang="en-US" sz="2900" dirty="0"/>
          </a:p>
        </p:txBody>
      </p:sp>
      <p:sp>
        <p:nvSpPr>
          <p:cNvPr id="23" name="左大括号 22"/>
          <p:cNvSpPr/>
          <p:nvPr/>
        </p:nvSpPr>
        <p:spPr>
          <a:xfrm>
            <a:off x="779993" y="1058390"/>
            <a:ext cx="113950" cy="110819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87814" y="2906201"/>
            <a:ext cx="52607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latin typeface="Times New Roman"/>
                <a:ea typeface="华文细黑"/>
              </a:rPr>
              <a:t>B.</a:t>
            </a:r>
            <a:endParaRPr lang="zh-CN" altLang="en-US" sz="2900" dirty="0"/>
          </a:p>
        </p:txBody>
      </p:sp>
      <p:sp>
        <p:nvSpPr>
          <p:cNvPr id="26" name="矩形 25"/>
          <p:cNvSpPr/>
          <p:nvPr/>
        </p:nvSpPr>
        <p:spPr>
          <a:xfrm>
            <a:off x="906845" y="2436299"/>
            <a:ext cx="2787908" cy="1431143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爱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黄而泽</a:t>
            </a:r>
            <a:endParaRPr lang="en-US" altLang="zh-CN" sz="2900" kern="100" dirty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视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内则空空然</a:t>
            </a:r>
            <a:endParaRPr lang="zh-CN" altLang="en-US" sz="2900" dirty="0"/>
          </a:p>
        </p:txBody>
      </p:sp>
      <p:sp>
        <p:nvSpPr>
          <p:cNvPr id="28" name="左大括号 27"/>
          <p:cNvSpPr/>
          <p:nvPr/>
        </p:nvSpPr>
        <p:spPr>
          <a:xfrm>
            <a:off x="823872" y="2712476"/>
            <a:ext cx="113950" cy="1007449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653933" y="1485578"/>
            <a:ext cx="52607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latin typeface="Times New Roman"/>
                <a:ea typeface="华文细黑"/>
              </a:rPr>
              <a:t>C.</a:t>
            </a:r>
            <a:endParaRPr lang="zh-CN" altLang="en-US" sz="2900" dirty="0"/>
          </a:p>
        </p:txBody>
      </p:sp>
      <p:sp>
        <p:nvSpPr>
          <p:cNvPr id="30" name="矩形 29"/>
          <p:cNvSpPr/>
          <p:nvPr/>
        </p:nvSpPr>
        <p:spPr>
          <a:xfrm>
            <a:off x="6239223" y="909514"/>
            <a:ext cx="5347774" cy="1431143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则遫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然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枯，苍然白</a:t>
            </a:r>
            <a:endParaRPr lang="en-US" altLang="zh-CN" sz="2900" kern="100" dirty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然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而至焉者亦良多矣</a:t>
            </a:r>
            <a:endParaRPr lang="zh-CN" altLang="en-US" sz="2900" dirty="0"/>
          </a:p>
        </p:txBody>
      </p:sp>
      <p:sp>
        <p:nvSpPr>
          <p:cNvPr id="31" name="左大括号 30"/>
          <p:cNvSpPr/>
          <p:nvPr/>
        </p:nvSpPr>
        <p:spPr>
          <a:xfrm>
            <a:off x="6125272" y="1197547"/>
            <a:ext cx="113950" cy="98346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616406" y="2925739"/>
            <a:ext cx="546910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latin typeface="Times New Roman"/>
                <a:ea typeface="华文细黑"/>
              </a:rPr>
              <a:t>D.</a:t>
            </a:r>
            <a:endParaRPr lang="zh-CN" altLang="en-US" sz="2900" dirty="0"/>
          </a:p>
        </p:txBody>
      </p:sp>
      <p:sp>
        <p:nvSpPr>
          <p:cNvPr id="33" name="矩形 32"/>
          <p:cNvSpPr/>
          <p:nvPr/>
        </p:nvSpPr>
        <p:spPr>
          <a:xfrm>
            <a:off x="6235436" y="2454616"/>
            <a:ext cx="4275495" cy="1431143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举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翲然若挥虚焉</a:t>
            </a:r>
            <a:endParaRPr lang="en-US" altLang="zh-CN" sz="2900" kern="100" dirty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掐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灭爪，而不得其所穷</a:t>
            </a:r>
            <a:endParaRPr lang="zh-CN" altLang="en-US" sz="2900" dirty="0"/>
          </a:p>
        </p:txBody>
      </p:sp>
      <p:sp>
        <p:nvSpPr>
          <p:cNvPr id="34" name="左大括号 33"/>
          <p:cNvSpPr/>
          <p:nvPr/>
        </p:nvSpPr>
        <p:spPr>
          <a:xfrm>
            <a:off x="6152463" y="2681640"/>
            <a:ext cx="113950" cy="110819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935886" y="837507"/>
            <a:ext cx="3903598" cy="1431143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以五百，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则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小怒</a:t>
            </a:r>
            <a:endParaRPr lang="en-US" altLang="zh-CN" sz="2900" kern="100" dirty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视其首，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则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拳蹙而不遂</a:t>
            </a:r>
            <a:endParaRPr lang="zh-CN" altLang="en-US" sz="2900" dirty="0"/>
          </a:p>
        </p:txBody>
      </p:sp>
      <p:sp>
        <p:nvSpPr>
          <p:cNvPr id="38" name="TextBox 37"/>
          <p:cNvSpPr txBox="1"/>
          <p:nvPr/>
        </p:nvSpPr>
        <p:spPr>
          <a:xfrm>
            <a:off x="5492663" y="1461196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54" name="矩形 53"/>
          <p:cNvSpPr/>
          <p:nvPr/>
        </p:nvSpPr>
        <p:spPr>
          <a:xfrm>
            <a:off x="334566" y="3707621"/>
            <a:ext cx="8914559" cy="2800720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900" dirty="0"/>
              <a:t> 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C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项分别为</a:t>
            </a:r>
            <a:r>
              <a:rPr lang="en-US" altLang="zh-CN" sz="2900" kern="100" dirty="0">
                <a:solidFill>
                  <a:srgbClr val="002060"/>
                </a:solidFill>
                <a:latin typeface="+mj-ea"/>
                <a:ea typeface="+mj-ea"/>
                <a:cs typeface="Times New Roman"/>
              </a:rPr>
              <a:t>“……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的样子</a:t>
            </a:r>
            <a:r>
              <a:rPr lang="en-US" altLang="zh-CN" sz="2900" kern="100" dirty="0">
                <a:solidFill>
                  <a:srgbClr val="002060"/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900" kern="100" dirty="0">
                <a:solidFill>
                  <a:srgbClr val="002060"/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这样</a:t>
            </a:r>
            <a:r>
              <a:rPr lang="en-US" altLang="zh-CN" sz="2900" kern="100" dirty="0">
                <a:solidFill>
                  <a:srgbClr val="002060"/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900" kern="100" dirty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A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项副词，犹。</a:t>
            </a:r>
            <a:endParaRPr lang="en-US" altLang="zh-CN" sz="2900" kern="100" dirty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B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项代词，它的。</a:t>
            </a:r>
            <a:endParaRPr lang="en-US" altLang="zh-CN" sz="2900" kern="100" dirty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D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项代词，代鞭子。</a:t>
            </a:r>
          </a:p>
        </p:txBody>
      </p:sp>
      <p:sp>
        <p:nvSpPr>
          <p:cNvPr id="3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4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4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4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5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xmlns="" val="424336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8" grpId="0"/>
      <p:bldP spid="38" grpId="1"/>
      <p:bldP spid="54" grpId="0" uiExpand="1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228879"/>
            <a:ext cx="11563099" cy="347013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6.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下列全都能表现马鞭的质地极差的一组句子是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其行水者，一去一来不相承　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吾爱其黄而泽　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视其内则空空然，其理若粪壤，无所赖者　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举之翲然若挥虚焉　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有富者子，适市买鞭，出五万，持以夸余　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余乃召僮爚汤以濯之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①②④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B.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①③④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C.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②⑤⑥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D.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③⑤⑥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5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5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5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5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5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5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5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5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5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5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6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6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6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6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6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6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6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998862" y="2781723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40" name="矩形 39"/>
          <p:cNvSpPr/>
          <p:nvPr/>
        </p:nvSpPr>
        <p:spPr>
          <a:xfrm>
            <a:off x="406574" y="3501802"/>
            <a:ext cx="11563099" cy="79247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②⑤⑥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三句没有表现马鞭的质地。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1195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39" grpId="0"/>
      <p:bldP spid="39" grpId="1"/>
      <p:bldP spid="40" grpId="0"/>
      <p:bldP spid="40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2320" y="435094"/>
            <a:ext cx="11336843" cy="347013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7.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下列对文段内容的分析和概括，有误的一项是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本文是对生活中虚假可悲的买卖双方的嘲讽。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将富者买鞭与朝廷用人进行了对应式的议论，由物及人，形象生动。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正因为马鞭质地良好，才由此卖得了一个好价钱。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用描写鞭的词语来描写朝中官员，产生了很好的修辞效果。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3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3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3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3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0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1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2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3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4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45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6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47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48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49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0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1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98563" y="2349675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27" name="矩形 26"/>
          <p:cNvSpPr/>
          <p:nvPr/>
        </p:nvSpPr>
        <p:spPr>
          <a:xfrm>
            <a:off x="374988" y="3573810"/>
            <a:ext cx="11336843" cy="79247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文中说马鞭质地极差。</a:t>
            </a:r>
            <a:endParaRPr lang="zh-CN" altLang="zh-CN" sz="1100" kern="100" dirty="0">
              <a:solidFill>
                <a:srgbClr val="002060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495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7" grpId="0"/>
      <p:bldP spid="27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20662" y="591430"/>
            <a:ext cx="11351934" cy="413954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8.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把文中画横线的句子翻译成现代汉语。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视其内则空空然，其理若粪壤，无所赖者。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				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今之栀其貌，蜡其言，以求贾技于朝，当其分则善。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													</a:t>
            </a:r>
            <a:endParaRPr lang="zh-CN" altLang="zh-CN" sz="1100" u="sng" kern="100" dirty="0">
              <a:latin typeface="宋体"/>
              <a:cs typeface="Courier New"/>
            </a:endParaRPr>
          </a:p>
        </p:txBody>
      </p:sp>
      <p:sp>
        <p:nvSpPr>
          <p:cNvPr id="2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3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5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6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47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8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49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0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1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2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3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" name="矩形 1"/>
          <p:cNvSpPr/>
          <p:nvPr/>
        </p:nvSpPr>
        <p:spPr>
          <a:xfrm>
            <a:off x="1525744" y="1970470"/>
            <a:ext cx="10175998" cy="538591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看看鞭子里面，空空的，纹理如泥土，质地空疏，无所依靠。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50591" y="3052911"/>
            <a:ext cx="11019147" cy="1431143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	 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现在那些粉饰容貌，美化言语，请求向朝廷献技的人，如果职位恰好与其才能相当，就很好了。</a:t>
            </a:r>
            <a:endParaRPr lang="zh-CN" altLang="zh-CN" sz="110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25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5" grpId="0"/>
      <p:bldP spid="2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3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4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4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3" name="矩形 22"/>
          <p:cNvSpPr/>
          <p:nvPr/>
        </p:nvSpPr>
        <p:spPr>
          <a:xfrm>
            <a:off x="319809" y="45418"/>
            <a:ext cx="11450211" cy="6284751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【</a:t>
            </a:r>
            <a:r>
              <a:rPr lang="zh-CN" altLang="en-US" sz="2800" b="1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文外阅读</a:t>
            </a:r>
            <a:r>
              <a:rPr lang="en-US" altLang="zh-CN" sz="2800" b="1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】</a:t>
            </a:r>
          </a:p>
          <a:p>
            <a:pPr algn="just">
              <a:lnSpc>
                <a:spcPct val="130000"/>
              </a:lnSpc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阅读下面的文言文，完成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题。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154" algn="just">
              <a:lnSpc>
                <a:spcPct val="13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昔赵文王喜剑，剑士夹门而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三千余人，日夜相击于前，死伤者岁百余人，好之不厌。如是三年，国衰，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诸侯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谋之。太子悝患之，募左右曰：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孰能说王之意止剑士者，赐之千金。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左右曰：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庄子当能。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</a:p>
          <a:p>
            <a:pPr indent="711154" algn="just">
              <a:lnSpc>
                <a:spcPct val="13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太子乃使人以千金奉庄子。庄子弗受，与使者俱往，见太子曰：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闻太子所欲用周者，欲绝王之喜好也。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使臣上说大王而逆王意，下不当太子，则身刑而死，周尚安所事金乎？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使臣上说大王，下当太子，赵国何求而不得也！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太子曰：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然。吾王所见，唯剑士也。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庄子曰：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诺。周善为剑。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太子曰：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今夫子必儒服而见王，事必大逆。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庄子曰：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请治剑服。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治剑服三日，乃见太子。太子乃与见王。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84227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3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4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4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3" name="矩形 22"/>
          <p:cNvSpPr/>
          <p:nvPr/>
        </p:nvSpPr>
        <p:spPr>
          <a:xfrm>
            <a:off x="319809" y="158391"/>
            <a:ext cx="11450211" cy="614779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121876" tIns="60937" rIns="121876" bIns="60937">
            <a:spAutoFit/>
          </a:bodyPr>
          <a:lstStyle/>
          <a:p>
            <a:pPr indent="711154"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庄子入殿门不趋，见王不拜。王曰：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子欲何以教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寡人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，使太子先？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曰：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臣闻大王喜剑，故以剑见王。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王曰：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子之剑何能禁制？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曰：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臣之剑，十步一人，千里不留行。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王大悦之，曰：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天下无敌矣！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u="wavyHeavy" kern="100" dirty="0">
                <a:uFill>
                  <a:solidFill>
                    <a:srgbClr val="C00000"/>
                  </a:solidFill>
                </a:uFill>
                <a:latin typeface="Times New Roman"/>
                <a:ea typeface="华文细黑"/>
                <a:cs typeface="Times New Roman"/>
              </a:rPr>
              <a:t>庄子曰夫为剑者示之以虚开之以利后之以发先之以至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愿得试之。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王曰：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夫子休，就舍待命。令设戏请夫子。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</a:p>
          <a:p>
            <a:pPr indent="711154"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王乃校剑士七日，残伤者六十余人，得五六人，使奉剑于殿下，乃召庄子。王曰：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今日试使士敦剑。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庄子曰：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望之久矣。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王曰：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夫子所御杖，长短何如？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曰：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u="heavy" kern="100" dirty="0">
                <a:latin typeface="Times New Roman"/>
                <a:ea typeface="华文细黑"/>
                <a:cs typeface="Times New Roman"/>
              </a:rPr>
              <a:t>臣之所奉皆可。然臣有三剑，唯王所用，请先言而后试。</a:t>
            </a:r>
            <a:r>
              <a:rPr lang="en-US" altLang="zh-CN" sz="2900" u="heavy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100" u="heavy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9008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3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4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4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3" name="矩形 22"/>
          <p:cNvSpPr/>
          <p:nvPr/>
        </p:nvSpPr>
        <p:spPr>
          <a:xfrm>
            <a:off x="319809" y="154414"/>
            <a:ext cx="11450211" cy="637092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121876" tIns="60937" rIns="121876" bIns="60937">
            <a:spAutoFit/>
          </a:bodyPr>
          <a:lstStyle/>
          <a:p>
            <a:pPr indent="711154" algn="just">
              <a:lnSpc>
                <a:spcPct val="14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王曰：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愿闻三剑。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曰：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有天子剑，有诸侯剑，有庶人剑。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王曰：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天子之剑何如？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曰：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天子之剑，以燕溪石城为锋，齐岱为锷；包以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四夷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，裹以四时；制以五行，论以刑德；上决浮云，下绝地纪。此剑一用，匡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诸侯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，天下服矣。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文王芒然自失，曰：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诸侯之剑何如？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曰：诸侯之剑，以知勇士为锋，以清廉士为锷；上法圆天以顺三光，下法方地以顺四时，中和民意以安四乡。此剑一用，四封之内，无不宾服而听从君命者矣。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王曰：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庶人之剑何如？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曰：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庶人之剑，蓬头突鬓垂冠，</a:t>
            </a:r>
            <a:r>
              <a:rPr lang="zh-CN" altLang="zh-CN" sz="2900" kern="100" dirty="0">
                <a:latin typeface="宋体"/>
                <a:ea typeface="华文细黑"/>
                <a:cs typeface="宋体"/>
              </a:rPr>
              <a:t>瞋</a:t>
            </a:r>
            <a:r>
              <a:rPr lang="zh-CN" altLang="zh-CN" sz="2900" kern="100" dirty="0">
                <a:latin typeface="楷体_GB2312"/>
                <a:ea typeface="华文细黑"/>
                <a:cs typeface="楷体_GB2312"/>
              </a:rPr>
              <a:t>目而语难。相击于前，上斩颈领，下决肝肺，无异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于斗鸡，一旦命已绝矣，无所用于国事。今大王有天子之位而好庶人之剑，臣窃为大王薄之。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8542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3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4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4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3" name="矩形 22"/>
          <p:cNvSpPr/>
          <p:nvPr/>
        </p:nvSpPr>
        <p:spPr>
          <a:xfrm>
            <a:off x="319809" y="935668"/>
            <a:ext cx="11450211" cy="21313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121876" tIns="60937" rIns="121876" bIns="60937">
            <a:spAutoFit/>
          </a:bodyPr>
          <a:lstStyle/>
          <a:p>
            <a:pPr indent="711154"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王乃牵而上殿。宰人上食，王三环之。庄子曰：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大王安坐定气，剑事已毕奏矣。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于是文王不出宫三月，剑士皆服毙自处也。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indent="711154" algn="r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《庄子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说剑》，有删节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1637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>
            <a:spLocks/>
          </p:cNvSpPr>
          <p:nvPr/>
        </p:nvSpPr>
        <p:spPr>
          <a:xfrm>
            <a:off x="1342679" y="2809009"/>
            <a:ext cx="5616623" cy="980825"/>
          </a:xfrm>
          <a:prstGeom prst="rect">
            <a:avLst/>
          </a:prstGeom>
        </p:spPr>
        <p:txBody>
          <a:bodyPr lIns="91423" tIns="45711" rIns="91423" bIns="45711"/>
          <a:lstStyle>
            <a:lvl1pPr algn="ctr" defTabSz="1219140" rtl="0" eaLnBrk="1" latinLnBrk="0" hangingPunct="1">
              <a:spcBef>
                <a:spcPct val="0"/>
              </a:spcBef>
              <a:buNone/>
              <a:defRPr sz="5900" kern="120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19">
              <a:spcBef>
                <a:spcPts val="0"/>
              </a:spcBef>
            </a:pPr>
            <a:r>
              <a:rPr lang="zh-CN" altLang="en-US" sz="5500" b="1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文本导学</a:t>
            </a:r>
          </a:p>
        </p:txBody>
      </p:sp>
      <p:pic>
        <p:nvPicPr>
          <p:cNvPr id="4" name="图片 3"/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58" t="248" r="45824" b="1"/>
          <a:stretch/>
        </p:blipFill>
        <p:spPr>
          <a:xfrm>
            <a:off x="8295213" y="1588"/>
            <a:ext cx="3895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390959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3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4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4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0" name="矩形 19"/>
          <p:cNvSpPr/>
          <p:nvPr/>
        </p:nvSpPr>
        <p:spPr>
          <a:xfrm>
            <a:off x="374427" y="521164"/>
            <a:ext cx="11450211" cy="347013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9.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下列对文中画波浪线部分的断句，正确的一项是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庄子曰夫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为剑者示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之以虚开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之以利后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之以发先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之以至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庄子曰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夫为剑者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示之以虚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开之以利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后之以发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先之以至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庄子曰夫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为剑者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示之以虚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开之以利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后之以发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先之以至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庄子曰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夫为剑者示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之以虚开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之以利后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之以发先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之以至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4566" y="3752819"/>
            <a:ext cx="11003428" cy="146189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庄子曰：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夫为剑者，示之以虚，开之以利，后之以发，先之以至。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26555" y="1806119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xmlns="" val="424396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27" grpId="0"/>
      <p:bldP spid="27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4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5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5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7" name="矩形 26"/>
          <p:cNvSpPr/>
          <p:nvPr/>
        </p:nvSpPr>
        <p:spPr>
          <a:xfrm>
            <a:off x="488183" y="117426"/>
            <a:ext cx="11113463" cy="815603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10.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下列对文中加颜色词语的相关内容的解说，不正确的一项是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客，即门客，其作为贵族地位和财富的象征。信陵君、孟尝君等都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养有大批门客。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诸侯，古代帝王分封的各国国君，规定要服从国王命令，定期向朝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廷进贡、述职。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寡人，即寡德之人，意为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在道德方面做得不足的人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，是对古代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君主、诸侯的敬称。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四夷，古代统治者对四方少数民族的蔑称，即东夷、西戎、南蛮、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北狄。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98563" y="3335819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23" name="矩形 22"/>
          <p:cNvSpPr/>
          <p:nvPr/>
        </p:nvSpPr>
        <p:spPr>
          <a:xfrm>
            <a:off x="550589" y="5695170"/>
            <a:ext cx="11113463" cy="79247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是古代君主、诸侯对自己的谦称。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224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3" grpId="0"/>
      <p:bldP spid="23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346131" y="350662"/>
            <a:ext cx="11680359" cy="5293710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下列对原文有关内容的概括和分析，正确的一项是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庄子剑术高超，能做到不出十步击杀一人，奔走千里锐不可当，因此赵</a:t>
            </a: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文王称之为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天下无敌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庄子采用比喻、夸张、对比等方法迂回巧妙地劝谏赵文王。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庄子说，剑有天子剑、诸侯剑、庶人剑三种，委婉地指出赵文王所好实</a:t>
            </a: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际是天子之剑，而不是庶人之剑。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《说剑》这篇文章，主旨是劝说赵文王不要争斗，反映了庄子清静无为</a:t>
            </a: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的思想。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9" name="TextBox 18">
            <a:hlinkClick r:id="rId3" action="ppaction://hlinksldjump"/>
          </p:cNvPr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54546" y="2356933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3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3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3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4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4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4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4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4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2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xmlns="" val="116325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0" grpId="0"/>
      <p:bldP spid="20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3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3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3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4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4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4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4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4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2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3" name="矩形 22"/>
          <p:cNvSpPr/>
          <p:nvPr/>
        </p:nvSpPr>
        <p:spPr>
          <a:xfrm>
            <a:off x="334566" y="1197547"/>
            <a:ext cx="11564713" cy="2800720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项只是庄子自己的说辞，不一定是事实。</a:t>
            </a:r>
            <a:endParaRPr lang="en-US" altLang="zh-CN" sz="2900" kern="100" dirty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项应是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委婉地指出赵文王所好实际是庶人之剑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900" kern="100" dirty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项对文章的主旨理解有误，主旨应是劝说赵文王要在其位谋其政，做君主该做的事。</a:t>
            </a:r>
            <a:endParaRPr lang="zh-CN" altLang="zh-CN" sz="2900" kern="100" dirty="0">
              <a:solidFill>
                <a:srgbClr val="002060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89537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406575" y="305139"/>
            <a:ext cx="11564713" cy="5478376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12.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把文中画横线的句子翻译成现代汉语。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使臣上说大王而逆王意，下不当太子，则身刑而死，周尚安所事金乎？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																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臣之所奉皆可。然臣有三剑，唯王所用，请先言而后试。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												</a:t>
            </a:r>
            <a:endParaRPr lang="zh-CN" altLang="zh-CN" sz="1100" u="sng" kern="100" dirty="0">
              <a:latin typeface="宋体"/>
              <a:cs typeface="Courier New"/>
            </a:endParaRPr>
          </a:p>
        </p:txBody>
      </p:sp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3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3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5" name="TextBox 34">
            <a:hlinkClick r:id="rId20" action="ppaction://hlinksldjump"/>
          </p:cNvPr>
          <p:cNvSpPr txBox="1"/>
          <p:nvPr/>
        </p:nvSpPr>
        <p:spPr>
          <a:xfrm>
            <a:off x="9479759" y="6397924"/>
            <a:ext cx="1584000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 defTabSz="914341">
              <a:defRPr/>
            </a:pPr>
            <a:r>
              <a:rPr lang="zh-CN" altLang="en-US" sz="2400" kern="0" dirty="0">
                <a:solidFill>
                  <a:sysClr val="window" lastClr="FFFFFF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参考译文</a:t>
            </a:r>
          </a:p>
        </p:txBody>
      </p:sp>
      <p:sp>
        <p:nvSpPr>
          <p:cNvPr id="38" name="矩形 37"/>
          <p:cNvSpPr/>
          <p:nvPr/>
        </p:nvSpPr>
        <p:spPr>
          <a:xfrm>
            <a:off x="406576" y="2001034"/>
            <a:ext cx="11336843" cy="2131306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	 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假如我对上游说赵王却违拗了赵王的心意，对下也未能符合太子的意愿，那也就一定会遭受刑戮而死去，我还哪里用得着这些赠礼呢？</a:t>
            </a:r>
            <a:endParaRPr lang="zh-CN" altLang="zh-CN" sz="110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64900" y="4182480"/>
            <a:ext cx="11336843" cy="146189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	 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我的剑术长短都适应。不过我有三种剑，任凭大王选用，请让我先作些说明然后再行比试。</a:t>
            </a:r>
            <a:endParaRPr lang="zh-CN" altLang="zh-CN" sz="110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448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38" grpId="0"/>
      <p:bldP spid="38" grpId="1"/>
      <p:bldP spid="39" grpId="0"/>
      <p:bldP spid="39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3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3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37" name="矩形 36"/>
          <p:cNvSpPr/>
          <p:nvPr/>
        </p:nvSpPr>
        <p:spPr>
          <a:xfrm>
            <a:off x="446434" y="623940"/>
            <a:ext cx="11224597" cy="4764335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29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9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参考译文</a:t>
            </a:r>
            <a:r>
              <a:rPr lang="en-US" altLang="zh-CN" sz="29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]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indent="711154"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当年赵文王喜好剑术，击剑的人蜂拥而至，门下食客三千多人，在赵文王面前日夜相互比试剑术，死伤的剑客每年都有一百多人，而赵文王喜好击剑从来就不曾得到满足。像这样过了三年，国力日益衰退，各国诸侯都在谋算怎样攻打赵国。太子悝十分担忧，征求近侍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谁能够说服赵王停止比试剑术，赠予他千金。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左右近侍说：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只有庄子能够担当此任。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76906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3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3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37" name="矩形 36"/>
          <p:cNvSpPr/>
          <p:nvPr/>
        </p:nvSpPr>
        <p:spPr>
          <a:xfrm>
            <a:off x="319243" y="-98597"/>
            <a:ext cx="11336843" cy="681720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indent="711154"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太子于是派人携带千金厚礼赠送给庄子。庄子不接受，跟随使者一道前往，会见太子说：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听说太子想要用我，意欲断绝赵王对剑术的爱好。假如我对上游说赵王却违拗了赵王的心意，对下也未能符合太子的意愿，那也就一定会遭受刑戮而死去，我还哪里用得着这些赠礼呢？假如我对上能说服赵王，对下能合于太子的心愿，在赵国这片天地上我希望得到什么难道还得不到！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太子说：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是这样。父王的心目中，只有击剑的人。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庄子说：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好的。我也善于运用剑术。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太子说：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如今先生一定要穿儒服去会见赵王，事情一定会弄糟。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庄子说：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请让我准备剑士的服装。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三天以后剑士的服装裁制完毕，于是面见太子。太子就跟庄子一道拜见赵王。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85389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3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3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37" name="矩形 36"/>
          <p:cNvSpPr/>
          <p:nvPr/>
        </p:nvSpPr>
        <p:spPr>
          <a:xfrm>
            <a:off x="319243" y="189435"/>
            <a:ext cx="11336843" cy="681720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indent="711154"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庄子不急不忙地进入殿内，见到赵王也不行跪拜之礼。赵王说：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你想用什么话来开导我，而且让太子先作引荐？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庄子说：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我听说大王喜好剑术，所以特地用剑术来参见大王。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赵王说：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你的剑术怎样能遏阻剑手、战胜对方呢？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庄子说：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我的剑术，十步之内可杀一人，行走千里也不会受人阻留。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赵王听了大喜，说：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天下没有谁是你的对手了！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庄子说：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击剑的要领是，有意把弱点显露给对方，再用有机可乘之处引诱对方，后于对手发起攻击，同时要抢先击中对手。希望有机会能试试我的剑术。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赵王说：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你歇着吧，回馆舍休息等待命令。我将安排好击剑比武的盛会再请先生出面比武。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27994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3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3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37" name="矩形 36"/>
          <p:cNvSpPr/>
          <p:nvPr/>
        </p:nvSpPr>
        <p:spPr>
          <a:xfrm>
            <a:off x="485949" y="807454"/>
            <a:ext cx="11003428" cy="413954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indent="711154"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赵文王于是用七天时间让剑士们比武较量，伤残六十多人，从中挑选出五六人，让他们拿着剑在殿堂下等候，这才召见庄子。赵王说：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今天可让剑士们跟先生比试剑术了。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庄子说：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我已经盼望很久了。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赵王说：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先生所习惯使用的宝剑，长短怎么样？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庄子说：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我的剑术长短都适应。不过我有三种剑，任凭大王选用，请让我先作些说明然后再行比试。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37634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3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3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37" name="矩形 36"/>
          <p:cNvSpPr/>
          <p:nvPr/>
        </p:nvSpPr>
        <p:spPr>
          <a:xfrm>
            <a:off x="485949" y="189435"/>
            <a:ext cx="11003428" cy="681720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indent="711154"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赵王说：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希望听听你介绍三种剑。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庄子说：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有天子之剑，有诸侯之剑，有百姓之剑。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赵王说：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天子之剑怎么样？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庄子说：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天子之剑，拿燕溪的石城山做剑尖，拿齐国的泰山做剑刃；用中原以外的四境来包扎，用四季来围裹；用五行的道理来支配，靠刑律和德教来论断；向上割裂浮云，向下斩断地纪。这种剑一旦使用，可以匡正诸侯，使天下人全都归服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赵文王听了茫然若有所失，说：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诸侯之剑怎么样？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庄子说：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诸侯之剑，拿智勇之士做剑尖，拿清廉之士做剑刃；对上效法于天而顺应日月星辰，对下取法于地而顺应四时序列，居中则顺和民意而安定四方。这种剑一旦使用，就好像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86030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61005" y="765499"/>
            <a:ext cx="10890786" cy="480896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通假字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举之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翲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然若挥虚焉　　　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900" u="sng" kern="100" dirty="0">
                <a:latin typeface="宋体"/>
                <a:ea typeface="华文细黑"/>
                <a:cs typeface="Times New Roman"/>
              </a:rPr>
              <a:t>	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遫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然枯，苍然白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900" u="sng" kern="100" dirty="0">
                <a:latin typeface="宋体"/>
                <a:ea typeface="华文细黑"/>
                <a:cs typeface="Times New Roman"/>
              </a:rPr>
              <a:t>  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视其握，则蹇仄而不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植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900" u="sng" kern="100" dirty="0">
                <a:latin typeface="宋体"/>
                <a:ea typeface="华文细黑"/>
                <a:cs typeface="Times New Roman"/>
              </a:rPr>
              <a:t>	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 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其节朽黑而无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文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900" u="sng" kern="100" dirty="0">
                <a:latin typeface="宋体"/>
                <a:ea typeface="华文细黑"/>
                <a:cs typeface="Times New Roman"/>
              </a:rPr>
              <a:t>	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      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掐之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灭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爪，而不得其所穷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900" u="sng" kern="100" dirty="0">
                <a:latin typeface="宋体"/>
                <a:ea typeface="华文细黑"/>
                <a:cs typeface="Times New Roman"/>
              </a:rPr>
              <a:t>	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 	  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余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曷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不至于公卿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900" u="sng" kern="100" dirty="0">
                <a:latin typeface="宋体"/>
                <a:ea typeface="华文细黑"/>
                <a:cs typeface="Times New Roman"/>
              </a:rPr>
              <a:t>	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        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>
              <a:defRPr/>
            </a:pPr>
            <a:r>
              <a:rPr lang="zh-CN" altLang="en-US" sz="24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基础</a:t>
            </a:r>
            <a:r>
              <a:rPr lang="zh-CN" altLang="en-US" sz="2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整合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97044" y="6026030"/>
            <a:ext cx="2674826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311231" y="1485578"/>
            <a:ext cx="130032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飘</a:t>
            </a:r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57659" y="1485578"/>
            <a:ext cx="130032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轻飘飘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39223" y="2133650"/>
            <a:ext cx="130032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速</a:t>
            </a:r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07376" y="2133650"/>
            <a:ext cx="315980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极短时间，极快速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39223" y="2781722"/>
            <a:ext cx="130032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直</a:t>
            </a:r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07375" y="2781722"/>
            <a:ext cx="1672218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与曲相对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383239" y="3410630"/>
            <a:ext cx="130032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纹</a:t>
            </a:r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823399" y="3410630"/>
            <a:ext cx="92842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纹理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39223" y="4077866"/>
            <a:ext cx="130032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没</a:t>
            </a:r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788552" y="4058702"/>
            <a:ext cx="241601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陷进去，消失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239223" y="4706774"/>
            <a:ext cx="130032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何</a:t>
            </a:r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713643" y="4725938"/>
            <a:ext cx="130032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为什么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86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1" grpId="0"/>
      <p:bldP spid="21" grpId="1"/>
      <p:bldP spid="22" grpId="0"/>
      <p:bldP spid="22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3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3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37" name="矩形 36"/>
          <p:cNvSpPr/>
          <p:nvPr/>
        </p:nvSpPr>
        <p:spPr>
          <a:xfrm>
            <a:off x="205308" y="189435"/>
            <a:ext cx="11564713" cy="681720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雷霆震撼四境之内，没有不归服而听从国君号令的。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赵王说：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百姓之剑又怎么样呢？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庄子说：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百姓之剑，头发蓬乱、鬓毛突出、冠帽下垂，瞪大眼睛而且气喘语塞。相互在人前争斗刺杀，上能斩断脖颈，下能剖裂肝肺，跟斗鸡没有什么不同，一旦命尽气绝，对于国事就什么用处也没有。如今大王坐拥天子之位却喜好百姓之剑，我私下认为大王应当鄙薄这种做法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</a:p>
          <a:p>
            <a:pPr indent="711154"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赵文王于是牵着庄子来到殿上。厨师献上食物，赵王围着坐席惭愧地绕了三圈。庄子说：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大王安坐下来定定心气，有关剑术之事我已启奏完毕。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于是赵文王三月不出宫门，剑士们都在自己的住处自刎而死。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83763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5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5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36" name="矩形 35"/>
          <p:cNvSpPr/>
          <p:nvPr/>
        </p:nvSpPr>
        <p:spPr>
          <a:xfrm>
            <a:off x="190550" y="370439"/>
            <a:ext cx="11680359" cy="637092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2900" b="1" kern="100" dirty="0">
                <a:latin typeface="Times New Roman"/>
                <a:ea typeface="华文细黑"/>
                <a:cs typeface="Courier New"/>
              </a:rPr>
              <a:t>(2015·</a:t>
            </a: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湖南</a:t>
            </a:r>
            <a:r>
              <a:rPr lang="en-US" altLang="zh-CN" sz="2900" b="1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阅读下面的文言文，完成</a:t>
            </a:r>
            <a:r>
              <a:rPr lang="en-US" altLang="zh-CN" sz="2900" b="1" kern="100" dirty="0">
                <a:latin typeface="Times New Roman"/>
                <a:ea typeface="华文细黑"/>
                <a:cs typeface="Courier New"/>
              </a:rPr>
              <a:t>13</a:t>
            </a: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900" b="1" kern="100" dirty="0">
                <a:latin typeface="Times New Roman"/>
                <a:ea typeface="华文细黑"/>
                <a:cs typeface="Courier New"/>
              </a:rPr>
              <a:t>17</a:t>
            </a: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题。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</a:pPr>
            <a:r>
              <a:rPr lang="zh-CN" altLang="zh-CN" sz="29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《三事忠告》二则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张养浩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</a:pPr>
            <a:r>
              <a:rPr lang="zh-CN" altLang="zh-CN" sz="29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治官如治家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indent="711154" algn="just">
              <a:lnSpc>
                <a:spcPct val="14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治官如治家，古人常有是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训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矣。盖一家之事，无缓急巨细，皆所当知。有所不知，则有所不治也。况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牧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民之长，百责所丛，若庠序，若传置，若仓</a:t>
            </a:r>
            <a:r>
              <a:rPr lang="zh-CN" altLang="zh-CN" sz="2900" kern="100" dirty="0">
                <a:latin typeface="宋体"/>
                <a:ea typeface="华文细黑"/>
                <a:cs typeface="宋体"/>
              </a:rPr>
              <a:t>廥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，若囹圄，若沟洫，若桥障，凡所司者甚众也。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相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时度力，敝者葺之，</a:t>
            </a:r>
            <a:r>
              <a:rPr lang="zh-CN" altLang="zh-CN" sz="2900" u="heavy" kern="100" dirty="0">
                <a:latin typeface="Times New Roman"/>
                <a:ea typeface="华文细黑"/>
                <a:cs typeface="Times New Roman"/>
              </a:rPr>
              <a:t>污者洁之，堙者疏之，缺者补之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，旧所无有者经营之。</a:t>
            </a:r>
            <a:r>
              <a:rPr lang="zh-CN" altLang="zh-CN" sz="2900" u="wavyHeavy" kern="100" dirty="0">
                <a:uFill>
                  <a:solidFill>
                    <a:srgbClr val="C00000"/>
                  </a:solidFill>
                </a:uFill>
                <a:latin typeface="Times New Roman"/>
                <a:ea typeface="华文细黑"/>
                <a:cs typeface="Times New Roman"/>
              </a:rPr>
              <a:t>若曰彼之不修何预我事瞬息代去自苦奚为此念一萌则庶务皆隳矣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。前辈谓公家之务，一毫不尽其心，即为苟禄，获罪于天。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真题回放</a:t>
            </a:r>
          </a:p>
        </p:txBody>
      </p:sp>
    </p:spTree>
    <p:extLst>
      <p:ext uri="{BB962C8B-B14F-4D97-AF65-F5344CB8AC3E}">
        <p14:creationId xmlns:p14="http://schemas.microsoft.com/office/powerpoint/2010/main" xmlns="" val="140725847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5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5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36" name="矩形 35"/>
          <p:cNvSpPr/>
          <p:nvPr/>
        </p:nvSpPr>
        <p:spPr>
          <a:xfrm>
            <a:off x="190550" y="-132263"/>
            <a:ext cx="11680359" cy="658637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禁家人侵渔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154" algn="just">
              <a:lnSpc>
                <a:spcPct val="150000"/>
              </a:lnSpc>
            </a:pP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居官所以不能清白者，率由家人喜奢好侈使然也。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中既不给，其势必当取于人。或营利以侵民，或因讼而纳贿，或名假贷，或托姻属，宴馈征逐，通室无禁，以致动相掣肘，威无所施。己虽日昌，民则日瘁；己虽日欢，民则日怨。由是而坐败辱者，盖骈首</a:t>
            </a:r>
            <a:r>
              <a:rPr lang="en-US" altLang="zh-CN" sz="2800" kern="100" dirty="0">
                <a:latin typeface="宋体"/>
                <a:ea typeface="华文细黑"/>
                <a:cs typeface="宋体"/>
              </a:rPr>
              <a:t> 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踵也。呜呼！使为妻妾而为之，则妻妾不能我救也；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使为子孙而为之，则子孙不能我救也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；使为朋友而为之，则朋友不能我救也。妻妾、子孙、朋友皆不能我救也，曷若廉勤乃职而自为之为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也哉！盖自为虽阖门恒淡泊，而安荣及子孙；为人虽欢然如可乐，而祸患生几席也。二者之间，非真知深悟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，未易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言。有官君子，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审择焉。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选自《三事忠告》，文渊阁《四库全书》本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pic>
        <p:nvPicPr>
          <p:cNvPr id="2050" name="Picture 2" descr="www.91taoke.com 91淘课网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8114" y="2690357"/>
            <a:ext cx="373197" cy="351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5552831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4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5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5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36" name="矩形 35"/>
          <p:cNvSpPr/>
          <p:nvPr/>
        </p:nvSpPr>
        <p:spPr>
          <a:xfrm>
            <a:off x="352513" y="291078"/>
            <a:ext cx="11336843" cy="347013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13.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对下列句子中加颜色的词的解释，不正确的一项是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古人常有是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训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矣　　　　　　　　　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训：斥责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况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牧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民之长，百责所丛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牧：治理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相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时度力，敝者葺之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相：观察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曷若廉勤乃职而自为之为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愈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也哉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愈：更好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52513" y="3536795"/>
            <a:ext cx="11336843" cy="146189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本题考查文言实词在文中的意义。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训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本义是劝说归顺，引申义为说教、教导。此处是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教导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之意。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90551" y="916773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xmlns="" val="785092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4" grpId="0"/>
      <p:bldP spid="24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4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4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9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50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51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52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53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4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5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6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7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8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38" name="矩形 37"/>
          <p:cNvSpPr/>
          <p:nvPr/>
        </p:nvSpPr>
        <p:spPr>
          <a:xfrm>
            <a:off x="334568" y="-98597"/>
            <a:ext cx="11336843" cy="2800720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14.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将文言虚词依次填入文中括号内，最恰当的一组是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二者之间，非真知深悟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，未易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言。有官君子，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审择焉。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之　与　而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B.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者　与　其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之　所　其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D.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者　所　而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4" name="矩形 23"/>
          <p:cNvSpPr/>
          <p:nvPr/>
        </p:nvSpPr>
        <p:spPr>
          <a:xfrm>
            <a:off x="230972" y="2391630"/>
            <a:ext cx="11336843" cy="413954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本题考查正确运用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之、与、而、者、其、所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等虚词的能力。根据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二者之间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可知，后面应是指代了解这两种情况的人，所以第一个括号内应用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者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易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轻易、容易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之意，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言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交流、告诉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之意，可见应用表示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对、给、向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之意的虚词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审择焉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是作者在本文最后提出的警示和劝诫，用的是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的祈使语气用法，可联想所学句子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尔其无忘乃父之志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判断。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792293" y="1197547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xmlns="" val="425542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3" grpId="0"/>
      <p:bldP spid="23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4566" y="92598"/>
            <a:ext cx="11564713" cy="6147790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15.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下列用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给文中画波浪线部分的断句，正确的一项是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若曰彼之不修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何预我事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瞬息代去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自苦奚为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此念一萌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则庶务皆隳矣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若曰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彼之不修何预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我事瞬息代去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自苦奚为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此念一萌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则庶务皆隳矣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若曰彼之不修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何预我事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瞬息代去自苦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奚为此念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一萌则庶务皆隳矣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若曰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彼之不修何预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我事瞬息代去自苦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奚为此念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一萌则庶务皆隳矣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65449" y="765499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2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4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5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5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5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7" name="矩形 26"/>
          <p:cNvSpPr/>
          <p:nvPr/>
        </p:nvSpPr>
        <p:spPr>
          <a:xfrm>
            <a:off x="262558" y="3324252"/>
            <a:ext cx="11564713" cy="2800720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本题考查文言文断句能力。整体把握句意是断句的基础。这句话批判了那些在位但不作为的为官者。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何预我事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意思是与我有什么关系，要停顿；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自苦奚为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意思是自找苦吃干什么，要停顿；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此念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代指前面那种想法，应和前面顿开。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8707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7" grpId="0" uiExpand="1" build="allAtOnce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31250" y="298043"/>
            <a:ext cx="11224597" cy="8825446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16.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下列各句对原文的理解与分析，不正确的一项是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治官如治家，凡事当知，而官府所司范围更广，责任更重，因此治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官更应尽心。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官吏若对家人侵吞牟利的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侵渔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行为不加禁止，那就会处处受制，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祸生几席。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前一则谈如何做事，后一则言如何做人，彰显出张养浩勤奋而淡泊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的为官态度。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两则忠告观点鲜明，论证方法则有所区别，前者正反说理，后者重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在反面论证。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3" name="TextBox 22">
            <a:hlinkClick r:id="rId3" action="ppaction://hlinksldjump"/>
          </p:cNvPr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1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1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1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1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2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2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25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27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28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29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30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05062" y="3583762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xmlns="" val="135965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33" grpId="0"/>
      <p:bldP spid="33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0240" y="803972"/>
            <a:ext cx="10786617" cy="2800720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本题从以偏概全的角度设误考查对文章内容的把握。两则短文谈论的都是为官之道，前一则侧重谈担当责任，后一则侧重谈管好家人。彰显的不是张养浩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勤奋而淡泊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的为官态度，而是勤政、廉洁的为官态度。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1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1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1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2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2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25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2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2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2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3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xmlns="" val="8195037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" name="矩形 1"/>
          <p:cNvSpPr/>
          <p:nvPr/>
        </p:nvSpPr>
        <p:spPr>
          <a:xfrm>
            <a:off x="435150" y="234872"/>
            <a:ext cx="11564713" cy="5478376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17.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把文中画横线的句子翻译成现代汉语。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污者洁之，堙者疏之，缺者补之。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			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居官所以不能清白者，率由家人喜奢好侈使然也。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900" u="sng" kern="100" dirty="0">
                <a:latin typeface="Times New Roman"/>
                <a:ea typeface="华文细黑"/>
                <a:cs typeface="Courier New"/>
              </a:rPr>
              <a:t>											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使为子孙而为之，则子孙不能我救也。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					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3" name="TextBox 22">
            <a:hlinkClick r:id="rId4" action="ppaction://hlinksldjump"/>
          </p:cNvPr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4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5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5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5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4" name="矩形 3"/>
          <p:cNvSpPr/>
          <p:nvPr/>
        </p:nvSpPr>
        <p:spPr>
          <a:xfrm>
            <a:off x="1613275" y="1581855"/>
            <a:ext cx="911015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 defTabSz="1219062"/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肮脏的要清扫它，堵塞的要疏通它，缺失的要补上它。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78581" y="2705552"/>
            <a:ext cx="11113463" cy="146189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	  (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有的人</a:t>
            </a:r>
            <a:r>
              <a:rPr lang="en-US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担任官职之所以不能保持清廉，大都是由于</a:t>
            </a:r>
            <a:r>
              <a:rPr lang="en-US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他的</a:t>
            </a:r>
            <a:r>
              <a:rPr lang="en-US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家人喜好奢侈造成的。</a:t>
            </a:r>
            <a:endParaRPr lang="zh-CN" altLang="zh-CN" sz="110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40236" y="4652670"/>
            <a:ext cx="8738255" cy="761729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 defTabSz="1219062">
              <a:lnSpc>
                <a:spcPct val="150000"/>
              </a:lnSpc>
            </a:pP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如果为了子孙来做这些事，那么子孙是救不了我的。</a:t>
            </a:r>
          </a:p>
        </p:txBody>
      </p:sp>
      <p:sp>
        <p:nvSpPr>
          <p:cNvPr id="27" name="TextBox 26">
            <a:hlinkClick r:id="rId21" action="ppaction://hlinksldjump"/>
          </p:cNvPr>
          <p:cNvSpPr txBox="1"/>
          <p:nvPr/>
        </p:nvSpPr>
        <p:spPr>
          <a:xfrm>
            <a:off x="8327454" y="6397924"/>
            <a:ext cx="1584000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 defTabSz="914341">
              <a:defRPr/>
            </a:pPr>
            <a:r>
              <a:rPr lang="zh-CN" altLang="en-US" sz="2400" kern="0" dirty="0">
                <a:solidFill>
                  <a:sysClr val="window" lastClr="FFFFFF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参考译文</a:t>
            </a:r>
          </a:p>
        </p:txBody>
      </p:sp>
      <p:pic>
        <p:nvPicPr>
          <p:cNvPr id="29" name="图片 28">
            <a:hlinkClick r:id="rId22" action="ppaction://hlinksldjump"/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1" y="5734051"/>
            <a:ext cx="602974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571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5" grpId="0"/>
      <p:bldP spid="25" grpId="1"/>
      <p:bldP spid="5" grpId="0"/>
      <p:bldP spid="5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" name="矩形 1"/>
          <p:cNvSpPr/>
          <p:nvPr/>
        </p:nvSpPr>
        <p:spPr>
          <a:xfrm>
            <a:off x="435150" y="449156"/>
            <a:ext cx="11564713" cy="5478376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本题涉及一词多义、词类活用、固定结构、特殊句式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宾语前置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等。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洁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是使动用法，即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使清洁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，可翻译为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清扫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900" kern="100" dirty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是固定结构，可解释为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“……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的原因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清白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是形容词活用为动词，可翻译为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保持清廉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喜奢好侈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可以翻译为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喜好奢侈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900" kern="100" dirty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(3)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使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意思是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假如，如果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；第一个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为了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的意思；第二个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是动词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做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的意思；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我救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是宾语前置，即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救我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4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5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5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53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4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5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6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7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8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xmlns="" val="26985152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03809" y="-242614"/>
            <a:ext cx="11493260" cy="681720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古今异义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余曷不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至于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公卿。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今义：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居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无事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，虽过三年不害。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今义：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子何取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于是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而不爱五万。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900" u="sng" kern="100" dirty="0">
                <a:latin typeface="宋体"/>
                <a:ea typeface="华文细黑"/>
                <a:cs typeface="Times New Roman"/>
              </a:rPr>
              <a:t>				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今义：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							</a:t>
            </a:r>
            <a:endParaRPr lang="zh-CN" altLang="zh-CN" sz="1100" u="sng" kern="100" dirty="0">
              <a:latin typeface="宋体"/>
              <a:cs typeface="Courier New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97044" y="6026030"/>
            <a:ext cx="2674826" cy="82956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630711" y="1087196"/>
            <a:ext cx="241601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升级，升官。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58702" y="1788112"/>
            <a:ext cx="539118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表示达到某种程度或另提一事。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24823" y="3050553"/>
            <a:ext cx="2787908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不做什么事情。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24825" y="3607476"/>
            <a:ext cx="204411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没有问题。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86695" y="4956465"/>
            <a:ext cx="650687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引出动作的对象；</a:t>
            </a:r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这些。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74098" y="5446019"/>
            <a:ext cx="10969635" cy="761729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连词，表示后一事紧接着前一事，后一事往往是由前一事引起的。</a:t>
            </a:r>
            <a:endParaRPr lang="zh-CN" altLang="zh-CN" sz="110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641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  <p:bldP spid="16" grpId="0"/>
      <p:bldP spid="16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" name="矩形 1"/>
          <p:cNvSpPr/>
          <p:nvPr/>
        </p:nvSpPr>
        <p:spPr>
          <a:xfrm>
            <a:off x="438901" y="-185738"/>
            <a:ext cx="11336843" cy="7084970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9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9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参考译文</a:t>
            </a:r>
            <a:r>
              <a:rPr lang="en-US" altLang="zh-CN" sz="29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]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ctr">
              <a:lnSpc>
                <a:spcPct val="13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治官如治家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indent="711154" algn="just">
              <a:lnSpc>
                <a:spcPct val="13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治理百官如同治理一个家庭，古人曾经有过这样的教导。作为一个家庭主事的人，不论事情是缓还是急，是大还是小，都应当知道。有不知道的情况，就不能治理好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这个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家庭。何况治理百姓的行政长官，有很多责任集于一身，像学校，像驿站，像粮仓，像监狱，像农田水利，像桥梁堤坝等各种工程，总共主管的工作太多了。观察时机，估量能力，破损的要修理它，肮脏的要清扫它，堵塞的要疏通它，缺失的要补上它，以前所没有的要谋划它。如果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他们自己不去整治，与我有什么关系，任期很快过去，自找苦吃干什么？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这样的念头一旦萌生，那么各种政务都会懈怠。前辈说：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公家的事务，有一丝一毫不尽心尽力，就是苟且享受俸禄，要遭到上天的惩罚。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4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5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5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53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4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5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6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7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8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xmlns="" val="40494263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" name="矩形 1"/>
          <p:cNvSpPr/>
          <p:nvPr/>
        </p:nvSpPr>
        <p:spPr>
          <a:xfrm>
            <a:off x="235931" y="245320"/>
            <a:ext cx="11680359" cy="681720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禁家人侵渔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indent="711154"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有的人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担任官职之所以不能保持清廉，大都是由于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他的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家人喜好奢侈造成的。朝廷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的俸禄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既然不能满足家人的欲望，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他们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必然要向他人索取。有的谋取利益侵扰百姓，有的趁着打官司收受贿赂，有的名义上借贷，有的请托亲戚，宴请、馈赠、索取、竞争，整个家族没人禁止，以至于在做事时动辄互相从旁牵制，威严没法施行。虽然自己一天天昌盛，百姓却一天天劳苦不堪；虽然自己一天天快乐，百姓却一天天充满怨恨。因为这而犯罪进监狱受羞辱的，多得比肩接踵。唉！如果为了妻妾来做这些事，那么妻妾是救不了我的；如果为了子孙来做这些事，那么子孙是救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4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4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4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5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5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53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54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55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56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57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58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xmlns="" val="29055843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6363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4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059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5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1189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5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47319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5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3450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5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9580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5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57110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5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18414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5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779718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5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41022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5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02326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5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2493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6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6239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13</a:t>
            </a:r>
          </a:p>
        </p:txBody>
      </p:sp>
      <p:sp>
        <p:nvSpPr>
          <p:cNvPr id="6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547543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14</a:t>
            </a:r>
          </a:p>
        </p:txBody>
      </p:sp>
      <p:sp>
        <p:nvSpPr>
          <p:cNvPr id="6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008847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15</a:t>
            </a:r>
          </a:p>
        </p:txBody>
      </p:sp>
      <p:sp>
        <p:nvSpPr>
          <p:cNvPr id="6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470151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16</a:t>
            </a:r>
          </a:p>
        </p:txBody>
      </p:sp>
      <p:sp>
        <p:nvSpPr>
          <p:cNvPr id="6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931455" y="6258427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17</a:t>
            </a:r>
          </a:p>
        </p:txBody>
      </p:sp>
      <p:sp>
        <p:nvSpPr>
          <p:cNvPr id="20" name="矩形 19"/>
          <p:cNvSpPr/>
          <p:nvPr/>
        </p:nvSpPr>
        <p:spPr>
          <a:xfrm>
            <a:off x="611491" y="1023478"/>
            <a:ext cx="10894483" cy="480896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不了我的；如果为了朋友来做这些事，那么朋友是救不了我的。妻妾、子孙、朋友都不能救我，哪里比得上在自己的本职岗位上廉洁勤政，并自己做自己喜欢的更好呢？自己做自己喜欢的，虽然关门闭户长久淡泊，却能够使子孙安康荣耀；做人虽然欢乐无比，但是祸患就会发生在身边。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对于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这两种情况，不是真切地知道、深刻地体悟的人，不容易与之交流。做官的君子，应该仔细思考选择啊。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pic>
        <p:nvPicPr>
          <p:cNvPr id="21" name="图片 20">
            <a:hlinkClick r:id="rId20" action="ppaction://hlinksldjump"/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1" y="6256616"/>
            <a:ext cx="602974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777687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17042" y="591430"/>
            <a:ext cx="11266797" cy="413954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其节朽黑而无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文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 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今义：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余乃召僮爚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汤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以濯之。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今义：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					</a:t>
            </a:r>
            <a:endParaRPr lang="zh-CN" altLang="zh-CN" sz="1100" u="sng" kern="100" dirty="0">
              <a:latin typeface="宋体"/>
              <a:cs typeface="Courier New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97044" y="6026030"/>
            <a:ext cx="2674826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92962" y="1341562"/>
            <a:ext cx="130032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纹理。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68839" y="1917626"/>
            <a:ext cx="2787908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文章、文字等。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30711" y="3213770"/>
            <a:ext cx="241601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热水、开水。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02718" y="3745741"/>
            <a:ext cx="7994462" cy="761729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烹调后汁特别多的副食或食物煮后所得的汁水。</a:t>
            </a:r>
          </a:p>
        </p:txBody>
      </p:sp>
    </p:spTree>
    <p:extLst>
      <p:ext uri="{BB962C8B-B14F-4D97-AF65-F5344CB8AC3E}">
        <p14:creationId xmlns:p14="http://schemas.microsoft.com/office/powerpoint/2010/main" xmlns="" val="377789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3667" y="405458"/>
            <a:ext cx="11450211" cy="79247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一词多义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5018" y="2402518"/>
            <a:ext cx="989339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latin typeface="Times New Roman"/>
                <a:ea typeface="华文细黑"/>
              </a:rPr>
              <a:t>(1)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适</a:t>
            </a:r>
            <a:endParaRPr lang="zh-CN" altLang="en-US" sz="2900" dirty="0"/>
          </a:p>
        </p:txBody>
      </p:sp>
      <p:sp>
        <p:nvSpPr>
          <p:cNvPr id="16" name="矩形 15"/>
          <p:cNvSpPr/>
          <p:nvPr/>
        </p:nvSpPr>
        <p:spPr>
          <a:xfrm>
            <a:off x="2151427" y="1053531"/>
            <a:ext cx="7664243" cy="3439385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适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市买鞭：动词，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贫贱有此女，始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适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还家门：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    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处分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适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兄意，那得自任专：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 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适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得府君书，明日来迎汝：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       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王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适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有言，必亟听从：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</a:t>
            </a:r>
            <a:endParaRPr lang="zh-CN" altLang="en-US" sz="2900" u="sng" dirty="0"/>
          </a:p>
        </p:txBody>
      </p:sp>
      <p:sp>
        <p:nvSpPr>
          <p:cNvPr id="28" name="左大括号 27"/>
          <p:cNvSpPr/>
          <p:nvPr/>
        </p:nvSpPr>
        <p:spPr>
          <a:xfrm>
            <a:off x="1906360" y="1338908"/>
            <a:ext cx="300416" cy="2810967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97044" y="6026030"/>
            <a:ext cx="2674826" cy="829568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982640" y="5125089"/>
            <a:ext cx="989339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latin typeface="Times New Roman"/>
                <a:ea typeface="华文细黑"/>
              </a:rPr>
              <a:t>(2)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爱</a:t>
            </a:r>
            <a:endParaRPr lang="zh-CN" altLang="en-US" sz="2900" dirty="0"/>
          </a:p>
        </p:txBody>
      </p:sp>
      <p:sp>
        <p:nvSpPr>
          <p:cNvPr id="20" name="矩形 19"/>
          <p:cNvSpPr/>
          <p:nvPr/>
        </p:nvSpPr>
        <p:spPr>
          <a:xfrm>
            <a:off x="2153003" y="4509915"/>
            <a:ext cx="5817584" cy="1431143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子何取于是而不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爱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五万：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 </a:t>
            </a:r>
            <a:endParaRPr lang="en-US" altLang="zh-CN" sz="2900" u="sng" kern="100" dirty="0">
              <a:latin typeface="Times New Roman"/>
              <a:ea typeface="华文细黑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吾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爱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其黄而泽：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</a:t>
            </a:r>
            <a:endParaRPr lang="zh-CN" altLang="en-US" sz="2900" u="sng" dirty="0"/>
          </a:p>
        </p:txBody>
      </p:sp>
      <p:sp>
        <p:nvSpPr>
          <p:cNvPr id="21" name="左大括号 20"/>
          <p:cNvSpPr/>
          <p:nvPr/>
        </p:nvSpPr>
        <p:spPr>
          <a:xfrm>
            <a:off x="1933981" y="4682965"/>
            <a:ext cx="156400" cy="118756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7761" y="1053530"/>
            <a:ext cx="1672218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到</a:t>
            </a:r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去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90783" y="1701602"/>
            <a:ext cx="2787908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动词，女子出嫁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27255" y="2402518"/>
            <a:ext cx="315980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动词，符合、适合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11231" y="3069754"/>
            <a:ext cx="204411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副词，刚刚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71363" y="3645818"/>
            <a:ext cx="204411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连词，如果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43371" y="4581922"/>
            <a:ext cx="204411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动词，吝惜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50885" y="5085979"/>
            <a:ext cx="3159805" cy="761729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动词，喜欢、喜爱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7499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5" grpId="0"/>
      <p:bldP spid="15" grpId="1"/>
      <p:bldP spid="17" grpId="0"/>
      <p:bldP spid="1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97044" y="6026030"/>
            <a:ext cx="2674826" cy="8295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99034" y="2618542"/>
            <a:ext cx="989339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latin typeface="Times New Roman"/>
                <a:ea typeface="华文细黑"/>
              </a:rPr>
              <a:t>(3)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贾</a:t>
            </a:r>
            <a:endParaRPr lang="zh-CN" altLang="en-US" sz="2900" dirty="0"/>
          </a:p>
        </p:txBody>
      </p:sp>
      <p:sp>
        <p:nvSpPr>
          <p:cNvPr id="12" name="矩形 11"/>
          <p:cNvSpPr/>
          <p:nvPr/>
        </p:nvSpPr>
        <p:spPr>
          <a:xfrm>
            <a:off x="2356203" y="541339"/>
            <a:ext cx="6647939" cy="4778213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鞭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贾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    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贾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宜五十：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     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以求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贾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技于朝：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      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平子每岁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贾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马：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    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长袖善舞，多钱善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贾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谋于众，不以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贾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好：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      </a:t>
            </a:r>
            <a:endParaRPr lang="en-US" altLang="zh-CN" sz="2900" u="sng" kern="100" dirty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贾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祸：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     </a:t>
            </a:r>
            <a:endParaRPr lang="zh-CN" altLang="en-US" sz="2900" u="sng" dirty="0"/>
          </a:p>
        </p:txBody>
      </p:sp>
      <p:sp>
        <p:nvSpPr>
          <p:cNvPr id="16" name="左大括号 15"/>
          <p:cNvSpPr/>
          <p:nvPr/>
        </p:nvSpPr>
        <p:spPr>
          <a:xfrm>
            <a:off x="2056567" y="734260"/>
            <a:ext cx="150207" cy="4291427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358903" y="621482"/>
            <a:ext cx="204411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名词，商人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39023" y="1269554"/>
            <a:ext cx="204411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名词，价格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91242" y="1898462"/>
            <a:ext cx="204411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动词，贩卖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99062" y="2546534"/>
            <a:ext cx="1672218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动词，买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44337" y="3141763"/>
            <a:ext cx="241601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动词，做买卖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699355" y="3789835"/>
            <a:ext cx="204411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动词，求取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02920" y="4437907"/>
            <a:ext cx="315980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动词，招惹、招引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3108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8" grpId="0"/>
      <p:bldP spid="8" grpId="1"/>
      <p:bldP spid="17" grpId="0"/>
      <p:bldP spid="17" grpId="1"/>
      <p:bldP spid="19" grpId="0"/>
      <p:bldP spid="19" grpId="1"/>
      <p:bldP spid="20" grpId="0"/>
      <p:bldP spid="2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4328" y="588919"/>
            <a:ext cx="11336843" cy="347013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b="1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词类活用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视其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握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，则蹇仄而不植：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向之黄者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栀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也：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泽者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蜡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也：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鞭折而为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五六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</a:t>
            </a:r>
            <a:endParaRPr lang="zh-CN" altLang="zh-CN" sz="1100" u="sng" kern="100" dirty="0">
              <a:latin typeface="宋体"/>
              <a:cs typeface="Courier New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97044" y="6026030"/>
            <a:ext cx="2674826" cy="82956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911135" y="1269554"/>
            <a:ext cx="353170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动词作名词，把柄。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71941" y="1963770"/>
            <a:ext cx="3903598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名词作动词，用栀染。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82839" y="2565698"/>
            <a:ext cx="3903598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名词作动词，用蜡打。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02919" y="3228945"/>
            <a:ext cx="3903598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数词作名词，五六节。</a:t>
            </a:r>
            <a:endParaRPr lang="zh-CN" altLang="en-US" sz="29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4099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</Template>
  <TotalTime>8703</TotalTime>
  <Words>7305</Words>
  <Application>Microsoft Office PowerPoint</Application>
  <PresentationFormat>Custom</PresentationFormat>
  <Paragraphs>1038</Paragraphs>
  <Slides>52</Slides>
  <Notes>48</Notes>
  <HiddenSlides>12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Office 主题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</vt:vector>
  </TitlesOfParts>
  <Manager> </Manager>
  <Company> </Company>
  <LinksUpToDate>false</LinksUpToDate>
  <SharedDoc>false</SharedDoc>
  <HyperlinkBase> 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subject> </dc:subject>
  <dc:creator> </dc:creator>
  <cp:keywords> </cp:keywords>
  <dc:description> </dc:description>
  <cp:lastModifiedBy>xbany</cp:lastModifiedBy>
  <cp:revision>3</cp:revision>
  <dcterms:modified xsi:type="dcterms:W3CDTF">2019-07-12T05:15:13Z</dcterms:modified>
  <cp:category> </cp:category>
</cp:coreProperties>
</file>