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358" r:id="rId2"/>
    <p:sldId id="359" r:id="rId3"/>
    <p:sldId id="265" r:id="rId4"/>
    <p:sldId id="361" r:id="rId5"/>
    <p:sldId id="278" r:id="rId6"/>
    <p:sldId id="344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275" r:id="rId18"/>
    <p:sldId id="372" r:id="rId19"/>
    <p:sldId id="373" r:id="rId20"/>
    <p:sldId id="374" r:id="rId21"/>
    <p:sldId id="285" r:id="rId22"/>
    <p:sldId id="375" r:id="rId23"/>
    <p:sldId id="286" r:id="rId24"/>
    <p:sldId id="360" r:id="rId25"/>
    <p:sldId id="376" r:id="rId26"/>
    <p:sldId id="377" r:id="rId27"/>
    <p:sldId id="378" r:id="rId28"/>
    <p:sldId id="386" r:id="rId29"/>
    <p:sldId id="387" r:id="rId30"/>
    <p:sldId id="388" r:id="rId31"/>
    <p:sldId id="389" r:id="rId32"/>
    <p:sldId id="390" r:id="rId33"/>
    <p:sldId id="391" r:id="rId34"/>
    <p:sldId id="392" r:id="rId35"/>
    <p:sldId id="393" r:id="rId36"/>
    <p:sldId id="394" r:id="rId37"/>
    <p:sldId id="395" r:id="rId38"/>
    <p:sldId id="396" r:id="rId39"/>
    <p:sldId id="397" r:id="rId40"/>
    <p:sldId id="398" r:id="rId41"/>
    <p:sldId id="399" r:id="rId42"/>
    <p:sldId id="400" r:id="rId43"/>
    <p:sldId id="401" r:id="rId44"/>
    <p:sldId id="402" r:id="rId45"/>
    <p:sldId id="403" r:id="rId46"/>
    <p:sldId id="404" r:id="rId47"/>
    <p:sldId id="405" r:id="rId48"/>
    <p:sldId id="406" r:id="rId49"/>
    <p:sldId id="270" r:id="rId50"/>
    <p:sldId id="379" r:id="rId51"/>
    <p:sldId id="380" r:id="rId52"/>
    <p:sldId id="381" r:id="rId53"/>
    <p:sldId id="277" r:id="rId54"/>
    <p:sldId id="407" r:id="rId5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86" y="90"/>
      </p:cViewPr>
      <p:guideLst>
        <p:guide orient="horz" pos="84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2015-11-05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9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7.xml"/><Relationship Id="rId4" Type="http://schemas.openxmlformats.org/officeDocument/2006/relationships/slide" Target="../slides/slide4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9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7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7.xml"/><Relationship Id="rId4" Type="http://schemas.openxmlformats.org/officeDocument/2006/relationships/slide" Target="../slides/slide4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7.png"/><Relationship Id="rId4" Type="http://schemas.openxmlformats.org/officeDocument/2006/relationships/slide" Target="../slides/slide1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4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2870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26838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4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42870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INZHIDAOXUE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42870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334020" cy="584775"/>
              <a:chOff x="29482" y="2927145"/>
              <a:chExt cx="1644038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64403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HONGNANTANJIU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重难探究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INZHIDAOXUE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4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42870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UXIETUOZHAN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读写拓展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INZHIDAOXUE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2"/>
            <a:ext cx="1187624" cy="584775"/>
            <a:chOff x="29482" y="2927144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4"/>
              <a:ext cx="142870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kern="1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D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UXIETUOZHAN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读写拓展</a:t>
              </a:r>
              <a:endParaRPr lang="zh-CN" altLang="en-US" sz="1400" kern="12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164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10</a:t>
            </a:r>
            <a:r>
              <a:rPr lang="zh-CN" altLang="zh-CN" sz="1400" dirty="0" smtClean="0"/>
              <a:t>　过秦论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  <p:sldLayoutId id="214748367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slide" Target="slide2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slide" Target="slide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20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21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2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23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24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25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26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27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28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29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3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30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31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5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3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6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33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7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34.e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8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35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9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9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36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0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37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1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38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2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39.e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3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40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4.docx"/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41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10</a:t>
            </a:r>
            <a:r>
              <a:rPr lang="zh-CN" altLang="zh-CN" dirty="0"/>
              <a:t>　过秦论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589110"/>
              </p:ext>
            </p:extLst>
          </p:nvPr>
        </p:nvGraphicFramePr>
        <p:xfrm>
          <a:off x="508000" y="1643447"/>
          <a:ext cx="8128000" cy="423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6" imgW="3837004" imgH="1999023" progId="Word.Document.12">
                  <p:embed/>
                </p:oleObj>
              </mc:Choice>
              <mc:Fallback>
                <p:oleObj name="文档" r:id="rId6" imgW="3837004" imgH="19990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43447"/>
                        <a:ext cx="8128000" cy="4233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081126" y="1643447"/>
            <a:ext cx="1174826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33732" y="2201233"/>
            <a:ext cx="1174826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61965" y="2759019"/>
            <a:ext cx="200749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62815" y="3257003"/>
            <a:ext cx="1174826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52080" y="3803903"/>
            <a:ext cx="200749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72850" y="4318145"/>
            <a:ext cx="143570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96322" y="4832387"/>
            <a:ext cx="116479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91500" y="5398230"/>
            <a:ext cx="173449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24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499271"/>
              </p:ext>
            </p:extLst>
          </p:nvPr>
        </p:nvGraphicFramePr>
        <p:xfrm>
          <a:off x="508000" y="1462069"/>
          <a:ext cx="8128000" cy="4775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文档" r:id="rId6" imgW="3837004" imgH="2254670" progId="Word.Document.12">
                  <p:embed/>
                </p:oleObj>
              </mc:Choice>
              <mc:Fallback>
                <p:oleObj name="文档" r:id="rId6" imgW="3837004" imgH="22546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62069"/>
                        <a:ext cx="8128000" cy="47752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805602" y="1489522"/>
            <a:ext cx="1440160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6077" y="2049029"/>
            <a:ext cx="145456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13276" y="2582117"/>
            <a:ext cx="208113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02876" y="3083791"/>
            <a:ext cx="2274617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20954" y="3612822"/>
            <a:ext cx="115212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52120" y="4153273"/>
            <a:ext cx="145456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07888" y="4706019"/>
            <a:ext cx="1168587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07888" y="5229200"/>
            <a:ext cx="1168587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07888" y="5768014"/>
            <a:ext cx="1168587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48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654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过秦论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指摘过失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有席卷天下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包举宇内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囊括四海之意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像席、包、囊一样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然陈涉瓮牖绳枢之子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用破瓮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用绳子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天下云集响应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赢粮而景从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像云一样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像回声一样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像影子一样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履至尊而制六合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登上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子孙帝王万世之业也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称帝称王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且夫天下非小弱也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形容词作动词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变小、变弱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据崤函之固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形容词作名词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险固的地势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尊贤而重士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形容词作名词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贤者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贤能的人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追亡逐北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动词作名词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逃跑的人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外连衡而斗诸侯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争斗</a:t>
            </a: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97396" y="1837678"/>
            <a:ext cx="2092247" cy="288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5240" y="2248408"/>
            <a:ext cx="2993523" cy="288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69872" y="2651283"/>
            <a:ext cx="2604254" cy="297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77702" y="3056625"/>
            <a:ext cx="4501518" cy="303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23259" y="3461907"/>
            <a:ext cx="1628674" cy="309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80831" y="3875422"/>
            <a:ext cx="2082334" cy="306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47281" y="4285275"/>
            <a:ext cx="2527663" cy="309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61468" y="4699150"/>
            <a:ext cx="2527663" cy="309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69820" y="5107139"/>
            <a:ext cx="2820035" cy="309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258447" y="5512020"/>
            <a:ext cx="2076658" cy="31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20125" y="5914015"/>
            <a:ext cx="2076658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5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1286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却匈奴七百余里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退却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序八州而朝同列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排序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使动用法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朝拜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分古今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566404"/>
              </p:ext>
            </p:extLst>
          </p:nvPr>
        </p:nvGraphicFramePr>
        <p:xfrm>
          <a:off x="508000" y="2719806"/>
          <a:ext cx="8128000" cy="3785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文档" r:id="rId6" imgW="3910425" imgH="1821260" progId="Word.Document.12">
                  <p:embed/>
                </p:oleObj>
              </mc:Choice>
              <mc:Fallback>
                <p:oleObj name="文档" r:id="rId6" imgW="3910425" imgH="18212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719806"/>
                        <a:ext cx="8128000" cy="37851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938906" y="1377221"/>
            <a:ext cx="2063825" cy="33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0410" y="1795713"/>
            <a:ext cx="4279226" cy="32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22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1654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南取百越之地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以为桂林、象郡。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向南攻取了百越的土地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把它划为桂林郡和象郡。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铸以为金人十二。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铸成十二个铁人。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临不测之渊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以为固。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临靠着黄河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把它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作为坚固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的防御工事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关中之固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金城千里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子孙帝王万世之业也。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关中的险固地势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方圆千里的铜墙铁壁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正是子孙万代的帝王基业。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5270" y="2231550"/>
            <a:ext cx="5234075" cy="30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5938" y="2642351"/>
            <a:ext cx="5234075" cy="30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3499" y="3456487"/>
            <a:ext cx="5234075" cy="315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5696" y="3875924"/>
            <a:ext cx="5234075" cy="30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04384" y="4688483"/>
            <a:ext cx="5234075" cy="318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61661" y="5112984"/>
            <a:ext cx="5234075" cy="30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93498" y="5936521"/>
            <a:ext cx="6778902" cy="30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45051" y="6338884"/>
            <a:ext cx="5234075" cy="31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84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然陈涉瓮牖绳枢之子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氓隶之人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而迁徙之徒也。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然而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陈涉不过是个以破瓮做窗户、以草绳系户枢的贫家子弟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是氓、隶一类的人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是被征发去戍边的士兵。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陈涉之位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非尊于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中山之君也。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陈涉的地位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并不比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中山的君主更尊贵。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介词短语后置句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锄櫌棘矜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非钅舌于钩戟长铩也。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农具木棍并不比钩戟长铩更锋利。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介词短语后置句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谪戍之众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非抗于九国之师也。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被贬谪戍边的士兵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的作战能力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并不比九国的军队更强大。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介词短语后置句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5260" y="1749690"/>
            <a:ext cx="7200800" cy="37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2181376"/>
            <a:ext cx="7200800" cy="355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45226" y="2599953"/>
            <a:ext cx="4933056" cy="348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93499" y="3447112"/>
            <a:ext cx="4933056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33329" y="3861421"/>
            <a:ext cx="4933056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04385" y="4678503"/>
            <a:ext cx="4933056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55938" y="5081456"/>
            <a:ext cx="4933056" cy="334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93498" y="5897129"/>
            <a:ext cx="6058821" cy="341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56140" y="6304540"/>
            <a:ext cx="4933056" cy="348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84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2324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身死人手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为天下笑者。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自身死在人家手里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被天下人耻笑。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仁义不施而攻守之势异也。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不施仁义使攻与守的形式发生了变化。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履至尊而制六合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执敲扑而鞭笞天下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威振四海。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乃使蒙恬北筑长城而守藩篱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却匈奴七百余里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胡人不敢南下而牧马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士不敢弯弓而报怨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湖南高考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率疲敝之卒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将数百之众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转而攻秦。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才能不及中人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非有仲尼、墨翟之贤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陶朱、猗顿之富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然后践华为城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因河为池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据亿丈之城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临不测之渊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以为固。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6968" y="1832467"/>
            <a:ext cx="4574306" cy="297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5938" y="2238459"/>
            <a:ext cx="4574306" cy="297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9454" y="3062330"/>
            <a:ext cx="4574306" cy="297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5696" y="3472544"/>
            <a:ext cx="4574306" cy="297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03665" y="4296584"/>
            <a:ext cx="1796799" cy="297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42658" y="4710340"/>
            <a:ext cx="1568491" cy="297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731966" y="4710340"/>
            <a:ext cx="989431" cy="297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0658" y="5106980"/>
            <a:ext cx="1183680" cy="309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32499" y="5532398"/>
            <a:ext cx="1135246" cy="297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91006" y="5940429"/>
            <a:ext cx="1560895" cy="297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54554" y="6357304"/>
            <a:ext cx="1112877" cy="297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52023" y="6357304"/>
            <a:ext cx="1112877" cy="297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71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8524"/>
            <a:ext cx="8128000" cy="55673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目标一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理清文章层次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把握叙议关系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全文共五段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从表达方式看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可以分为叙述部分和议论部分。哪几段是叙述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哪几段是议论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前四段叙述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写秦王朝的兴亡过程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前三段写兴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第四段写亡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最后一段是议论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指出秦王朝迅速灭亡的原因。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文章第一段的主要内容是什么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先写了什么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后写了什么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请简要加以概括。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第一段主要写秦的强大是从秦孝公开始的。文章先叙述秦国的地理优势和秦孝公的野心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次叙述在商鞅辅佐下秦国取得的成果。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九国的强大是从哪些地方表现出来的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这些内容在文中起到了什么作用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首先是诸侯们买通天下之士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采用了合纵策略缔结了盟约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其次是文臣武将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人才济济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各有所长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最后是九国之师强大。而结果是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从散约败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争割地而赂秦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伏尸百万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流血漂橹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。以九国的强大反衬出秦国的强大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间接地为中心论点的提出做准备。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/>
          <p:cNvSpPr/>
          <p:nvPr/>
        </p:nvSpPr>
        <p:spPr>
          <a:xfrm>
            <a:off x="193441" y="2620599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3441" y="3886881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6985" y="5078492"/>
            <a:ext cx="8194983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53091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秦始皇即位后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对外、对内分别采取了哪些政策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这些政策的实质是什么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请摘录原文词句填表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南取百越之地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以为桂林、象郡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乃使蒙恬北筑长城而守藩篱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却匈奴七百余里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废先王之道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焚百家之言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以愚黔首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隳名城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杀豪杰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收天下之兵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聚之咸阳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销锋镝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铸以为金人十二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以弱天下之民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良将劲弩守要害之处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信臣精卒陈利兵而谁何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执敲扑而鞭笞天下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仁义不施。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896387"/>
              </p:ext>
            </p:extLst>
          </p:nvPr>
        </p:nvGraphicFramePr>
        <p:xfrm>
          <a:off x="508000" y="2328663"/>
          <a:ext cx="8128000" cy="2007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文档" r:id="rId7" imgW="3894589" imgH="962012" progId="Word.Document.12">
                  <p:embed/>
                </p:oleObj>
              </mc:Choice>
              <mc:Fallback>
                <p:oleObj name="文档" r:id="rId7" imgW="3894589" imgH="9620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328663"/>
                        <a:ext cx="8128000" cy="20079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9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/>
          <p:cNvSpPr/>
          <p:nvPr/>
        </p:nvSpPr>
        <p:spPr>
          <a:xfrm>
            <a:off x="204327" y="4014457"/>
            <a:ext cx="8338999" cy="27014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08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503214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目标二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了解论证方法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体会文章语言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过秦论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即论秦之过。作者在文中是怎样层层推进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论述秦国的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作者以秦的兴亡史实为基本依据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采用对比方法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层层推进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水到渠成地指出秦亡的原因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揭示出秦的过失在于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仁义不施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在《过秦论》一文中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涉及秦国、秦朝、九国、陈涉四种力量的对比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请用数学符号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“&lt;”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联结起来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四种力量的对比可表示为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陈涉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九国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秦国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秦朝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而最终是力量弱小的陈涉灭亡了强大的秦朝。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432936"/>
              </p:ext>
            </p:extLst>
          </p:nvPr>
        </p:nvGraphicFramePr>
        <p:xfrm>
          <a:off x="508000" y="3684374"/>
          <a:ext cx="8128000" cy="169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文档" r:id="rId7" imgW="3837004" imgH="800835" progId="Word.Document.12">
                  <p:embed/>
                </p:oleObj>
              </mc:Choice>
              <mc:Fallback>
                <p:oleObj name="文档" r:id="rId7" imgW="3837004" imgH="8008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684374"/>
                        <a:ext cx="8128000" cy="169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9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/>
          <p:cNvSpPr/>
          <p:nvPr/>
        </p:nvSpPr>
        <p:spPr>
          <a:xfrm>
            <a:off x="193441" y="2358516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3441" y="5429969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08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234314"/>
              </p:ext>
            </p:extLst>
          </p:nvPr>
        </p:nvGraphicFramePr>
        <p:xfrm>
          <a:off x="508000" y="1960409"/>
          <a:ext cx="8128000" cy="3191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3" imgW="3998963" imgH="1569940" progId="Word.Document.12">
                  <p:embed/>
                </p:oleObj>
              </mc:Choice>
              <mc:Fallback>
                <p:oleObj name="文档" r:id="rId3" imgW="3998963" imgH="15699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960409"/>
                        <a:ext cx="8128000" cy="31911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20756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409"/>
            <a:ext cx="8128000" cy="4320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作者认为秦王朝灭亡的根本原因是什么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最后一段内容与全文有什么关系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仁义不施而攻守之势异也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是秦灭亡的主要原因。作者在本段中从领袖的地位、指挥作战的能力、部队的素质和武器装备四方面将九国之师和陈涉对比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结果是后者远不如前者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功业相反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这就很自然地推出了本文的论点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仁义不施而攻守之势异也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540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知识窗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对比论证是把两种相反的或有差异的观点、事物进行比较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通过两相对照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肯定正确的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否定错误的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使论点更加鲜明的论证方法。对比论证的对比处主要体现在两个方面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一是观点上的对比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一是事例上的对比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常见的是事例上的对比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即用正反不同的两个事例来证明某个观点。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/>
          <p:cNvSpPr/>
          <p:nvPr/>
        </p:nvSpPr>
        <p:spPr>
          <a:xfrm>
            <a:off x="193441" y="2006418"/>
            <a:ext cx="8646661" cy="1710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3441" y="3717032"/>
            <a:ext cx="8646661" cy="2289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6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在作者看来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秦朝的过失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只是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仁义不施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但作者一直不说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直到结尾才点出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这样写有什么好处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贾谊写《过秦论》旨在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在于指出秦朝的过失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为汉文帝提供改革政治、避免社会危机的历史借鉴。作者先从秦国的兴盛写起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由初盛、益盛而极盛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而对于秦朝的过失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作者一直不说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到篇末才点明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其好处就在于能够给读者造成悬念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在对比分析中逐步弄清问题的症结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逐步接近作者的观点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更易于理解和接受文章的结论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收到画龙点睛、水到渠成的艺术效果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增强文章的说服力和感染力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使读者领会到这个观点是自然得出的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不是作者强加的。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9" name="矩形 8"/>
          <p:cNvSpPr/>
          <p:nvPr/>
        </p:nvSpPr>
        <p:spPr>
          <a:xfrm>
            <a:off x="193441" y="2733776"/>
            <a:ext cx="8646661" cy="3093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6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0316"/>
            <a:ext cx="8128000" cy="3351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《过秦论》是议论文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但为什么记叙多于议论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这样写有什么好处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因为本文的重点在于论秦之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。要论秦之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就必须有大量的史实作为议论的依据、说理的基础。所以本文前四段基本上是叙事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叙述秦国逐步强盛的史实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极写六国合纵攻秦反而失败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为秦所并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显示了秦上升时期的蓬勃发展之势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然后又极写陈涉领导的义军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人少势孤却迅速推翻秦王朝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突出了秦亡之速。通过这样的叙述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得出了秦虽有百多年的兴盛史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败六国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吞诸侯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一统中国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威振四海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却亡于兵弱士疲的陈涉之手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乃是仁义不施的结果。在探讨秦亡的原因的同时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其过秦讽汉之旨已意在言外。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9" name="矩形 8"/>
          <p:cNvSpPr/>
          <p:nvPr/>
        </p:nvSpPr>
        <p:spPr>
          <a:xfrm>
            <a:off x="193441" y="2348880"/>
            <a:ext cx="8646661" cy="2949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33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20498"/>
              </p:ext>
            </p:extLst>
          </p:nvPr>
        </p:nvGraphicFramePr>
        <p:xfrm>
          <a:off x="508000" y="1925019"/>
          <a:ext cx="8128000" cy="32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文档" r:id="rId7" imgW="3837004" imgH="1539291" progId="Word.Document.12">
                  <p:embed/>
                </p:oleObj>
              </mc:Choice>
              <mc:Fallback>
                <p:oleObj name="文档" r:id="rId7" imgW="3837004" imgH="15392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25019"/>
                        <a:ext cx="8128000" cy="32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hlinkClick r:id="rId9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</p:spTree>
    <p:extLst>
      <p:ext uri="{BB962C8B-B14F-4D97-AF65-F5344CB8AC3E}">
        <p14:creationId xmlns:p14="http://schemas.microsoft.com/office/powerpoint/2010/main" val="26516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38518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《过秦论》详叙史实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精为议论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篇末才亮出论点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仁义不施而攻守之势异也。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本文论证上的一个突出特点是善用对比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于层层对比中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要旨。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《过秦论》是一篇针对性极强的政论文。文章从谈秦之过说起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以秦的兴亡史实为依据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层层推进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指出秦亡的过失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意在告诫西汉当朝者要多施仁义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否则将会重蹈秦亡之覆辙。然而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作者并没有进行深奥的逻辑推证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而是采用纵横交织的对比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浅显透辟的说理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水到渠成地得出了结论。其对比手法主要体现在如下几个方面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作者拿秦国与六国的军事实力进行横向对比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再拿昔日的六国之师和今天的陈涉进行纵向对比。秦与九国之师的对比更突出了秦攻取天下时的势如破竹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陈涉与九国之师的对比阐述了秦攻守之势异。通过对比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我们对秦灭亡的原因认识得更加深刻透彻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也看到了对比论证方法运用得当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其作用的神奇与强大。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</p:spTree>
    <p:extLst>
      <p:ext uri="{BB962C8B-B14F-4D97-AF65-F5344CB8AC3E}">
        <p14:creationId xmlns:p14="http://schemas.microsoft.com/office/powerpoint/2010/main" val="350370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纵观全文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先以诸侯的协力齐心反衬秦破诸侯之易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继以微弱的陈涉反衬秦的余威不减、败亡不易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又以九国之师的强大反衬陈涉破秦之易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终以秦昔日由弱而强与今日虽强而败自成对比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突出秦败亡之速之易。四组对比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贯串全文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环环相扣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层层推进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一气呵成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水到渠成地翻出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古今第一气盛文章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之誉。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540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学以致用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历览前贤国与家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成由勤俭败由奢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是李商隐《咏史》中的名句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也是治国箴言。请采用对比手法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写一段议论性的文字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阐述这一观点。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</p:spTree>
    <p:extLst>
      <p:ext uri="{BB962C8B-B14F-4D97-AF65-F5344CB8AC3E}">
        <p14:creationId xmlns:p14="http://schemas.microsoft.com/office/powerpoint/2010/main" val="21292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宽容是一种涵养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一种美德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一个宽容的人往往可以获得别人的尊重和爱戴。北宋有位叫吕蒙正的人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年轻时为相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第一次上朝就遭到文武百官的嘲弄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大家认为他乳臭未干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不像是治国安邦的栋梁之材。面对如此非议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他的部下都愤愤不平。但出乎意料的是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吕蒙正本人却满不在乎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毫不计较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最后终于以才学识见赢得了大臣们的敬佩。从此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宰相肚里好撑船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便成了后世称赞他以及其他贤良者气度的习用语。相反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三国时期的周瑜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虽是一位文武双全、多谋善断的重臣名将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但心胸狭窄。时至今日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只要一提起他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人们就会说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这位英雄是被诸葛亮气死的。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话语之间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不无惋惜的味道。可见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这一弱点给他的英名带来了多大的影响。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节选自《说宽容》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</p:spTree>
    <p:extLst>
      <p:ext uri="{BB962C8B-B14F-4D97-AF65-F5344CB8AC3E}">
        <p14:creationId xmlns:p14="http://schemas.microsoft.com/office/powerpoint/2010/main" val="394437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05366"/>
              </p:ext>
            </p:extLst>
          </p:nvPr>
        </p:nvGraphicFramePr>
        <p:xfrm>
          <a:off x="508000" y="1493402"/>
          <a:ext cx="8128000" cy="4599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文档" r:id="rId8" imgW="3961533" imgH="2240968" progId="Word.Document.12">
                  <p:embed/>
                </p:oleObj>
              </mc:Choice>
              <mc:Fallback>
                <p:oleObj name="文档" r:id="rId8" imgW="3961533" imgH="2240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93402"/>
                        <a:ext cx="8128000" cy="45998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241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970240"/>
              </p:ext>
            </p:extLst>
          </p:nvPr>
        </p:nvGraphicFramePr>
        <p:xfrm>
          <a:off x="508000" y="1484784"/>
          <a:ext cx="8128000" cy="4736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文档" r:id="rId8" imgW="3847081" imgH="2240968" progId="Word.Document.12">
                  <p:embed/>
                </p:oleObj>
              </mc:Choice>
              <mc:Fallback>
                <p:oleObj name="文档" r:id="rId8" imgW="3847081" imgH="2240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736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510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426224"/>
              </p:ext>
            </p:extLst>
          </p:nvPr>
        </p:nvGraphicFramePr>
        <p:xfrm>
          <a:off x="508000" y="1485647"/>
          <a:ext cx="8128000" cy="4535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文档" r:id="rId8" imgW="3925902" imgH="2191209" progId="Word.Document.12">
                  <p:embed/>
                </p:oleObj>
              </mc:Choice>
              <mc:Fallback>
                <p:oleObj name="文档" r:id="rId8" imgW="3925902" imgH="21912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5647"/>
                        <a:ext cx="8128000" cy="4535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389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74347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春秋以来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战乱频仍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加之秦统一后的暴政、秦末农民起义和楚汉之争的影响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社会经济遭受特大破坏。农民大量流亡异乡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不得耕作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还有些为生计所迫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卖妻鬻子或自卖为奴。战乱使人口锐减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商业萧条。奸商囤积居奇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物价昂贵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米一石值万钱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马一匹达百金。新建立的西汉政权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府库空虚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财政困难。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834398"/>
              </p:ext>
            </p:extLst>
          </p:nvPr>
        </p:nvGraphicFramePr>
        <p:xfrm>
          <a:off x="508000" y="1653760"/>
          <a:ext cx="8128000" cy="2017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文档" r:id="rId6" imgW="3837004" imgH="952637" progId="Word.Document.12">
                  <p:embed/>
                </p:oleObj>
              </mc:Choice>
              <mc:Fallback>
                <p:oleObj name="文档" r:id="rId6" imgW="3837004" imgH="9526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53760"/>
                        <a:ext cx="8128000" cy="20177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194371"/>
              </p:ext>
            </p:extLst>
          </p:nvPr>
        </p:nvGraphicFramePr>
        <p:xfrm>
          <a:off x="508000" y="1452567"/>
          <a:ext cx="8128000" cy="4640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文档" r:id="rId8" imgW="3837004" imgH="2191209" progId="Word.Document.12">
                  <p:embed/>
                </p:oleObj>
              </mc:Choice>
              <mc:Fallback>
                <p:oleObj name="文档" r:id="rId8" imgW="3837004" imgH="21912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52567"/>
                        <a:ext cx="8128000" cy="46407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224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239205"/>
              </p:ext>
            </p:extLst>
          </p:nvPr>
        </p:nvGraphicFramePr>
        <p:xfrm>
          <a:off x="508000" y="1370101"/>
          <a:ext cx="8128000" cy="5155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文档" r:id="rId8" imgW="3837004" imgH="2433515" progId="Word.Document.12">
                  <p:embed/>
                </p:oleObj>
              </mc:Choice>
              <mc:Fallback>
                <p:oleObj name="文档" r:id="rId8" imgW="3837004" imgH="24335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70101"/>
                        <a:ext cx="8128000" cy="51552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841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557968"/>
              </p:ext>
            </p:extLst>
          </p:nvPr>
        </p:nvGraphicFramePr>
        <p:xfrm>
          <a:off x="508000" y="1396081"/>
          <a:ext cx="8128000" cy="512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文档" r:id="rId8" imgW="4354915" imgH="2748296" progId="Word.Document.12">
                  <p:embed/>
                </p:oleObj>
              </mc:Choice>
              <mc:Fallback>
                <p:oleObj name="文档" r:id="rId8" imgW="4354915" imgH="27482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96081"/>
                        <a:ext cx="8128000" cy="512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34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070434"/>
              </p:ext>
            </p:extLst>
          </p:nvPr>
        </p:nvGraphicFramePr>
        <p:xfrm>
          <a:off x="508000" y="1316571"/>
          <a:ext cx="8128000" cy="556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文档" r:id="rId8" imgW="3867596" imgH="2649499" progId="Word.Document.12">
                  <p:embed/>
                </p:oleObj>
              </mc:Choice>
              <mc:Fallback>
                <p:oleObj name="文档" r:id="rId8" imgW="3867596" imgH="26494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16571"/>
                        <a:ext cx="8128000" cy="5568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446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475382"/>
              </p:ext>
            </p:extLst>
          </p:nvPr>
        </p:nvGraphicFramePr>
        <p:xfrm>
          <a:off x="508000" y="1412776"/>
          <a:ext cx="8128000" cy="4840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文档" r:id="rId8" imgW="3847081" imgH="2290367" progId="Word.Document.12">
                  <p:embed/>
                </p:oleObj>
              </mc:Choice>
              <mc:Fallback>
                <p:oleObj name="文档" r:id="rId8" imgW="3847081" imgH="22903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48405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367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796209"/>
              </p:ext>
            </p:extLst>
          </p:nvPr>
        </p:nvGraphicFramePr>
        <p:xfrm>
          <a:off x="508000" y="1340446"/>
          <a:ext cx="8128000" cy="54947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文档" r:id="rId8" imgW="3847081" imgH="2600100" progId="Word.Document.12">
                  <p:embed/>
                </p:oleObj>
              </mc:Choice>
              <mc:Fallback>
                <p:oleObj name="文档" r:id="rId8" imgW="3847081" imgH="2600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0446"/>
                        <a:ext cx="8128000" cy="54947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424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213761"/>
              </p:ext>
            </p:extLst>
          </p:nvPr>
        </p:nvGraphicFramePr>
        <p:xfrm>
          <a:off x="508000" y="1362540"/>
          <a:ext cx="8128000" cy="541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文档" r:id="rId8" imgW="3885232" imgH="2587120" progId="Word.Document.12">
                  <p:embed/>
                </p:oleObj>
              </mc:Choice>
              <mc:Fallback>
                <p:oleObj name="文档" r:id="rId8" imgW="3885232" imgH="25871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62540"/>
                        <a:ext cx="8128000" cy="5414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803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018182"/>
              </p:ext>
            </p:extLst>
          </p:nvPr>
        </p:nvGraphicFramePr>
        <p:xfrm>
          <a:off x="508000" y="1516224"/>
          <a:ext cx="8128000" cy="4793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文档" r:id="rId8" imgW="3885232" imgH="2290367" progId="Word.Document.12">
                  <p:embed/>
                </p:oleObj>
              </mc:Choice>
              <mc:Fallback>
                <p:oleObj name="文档" r:id="rId8" imgW="3885232" imgH="22903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16224"/>
                        <a:ext cx="8128000" cy="4793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088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077265"/>
              </p:ext>
            </p:extLst>
          </p:nvPr>
        </p:nvGraphicFramePr>
        <p:xfrm>
          <a:off x="508000" y="1380191"/>
          <a:ext cx="8128000" cy="5350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文档" r:id="rId8" imgW="3837004" imgH="2525101" progId="Word.Document.12">
                  <p:embed/>
                </p:oleObj>
              </mc:Choice>
              <mc:Fallback>
                <p:oleObj name="文档" r:id="rId8" imgW="3837004" imgH="25251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80191"/>
                        <a:ext cx="8128000" cy="53502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67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046715"/>
              </p:ext>
            </p:extLst>
          </p:nvPr>
        </p:nvGraphicFramePr>
        <p:xfrm>
          <a:off x="508000" y="1428724"/>
          <a:ext cx="8128000" cy="4736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文档" r:id="rId8" imgW="3847081" imgH="2240968" progId="Word.Document.12">
                  <p:embed/>
                </p:oleObj>
              </mc:Choice>
              <mc:Fallback>
                <p:oleObj name="文档" r:id="rId8" imgW="3847081" imgH="2240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28724"/>
                        <a:ext cx="8128000" cy="4736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436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西汉文帝时代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社会经济虽然有所好转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但潜伏着严重的社会危机。当时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权贵豪门大量侵吞农民土地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使农民破产流亡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苛重的压迫剥削和酷虐的刑罚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也使阶级矛盾日渐激化。国内封建割据与中央集权的矛盾、统治阶级与劳动人民的矛盾以及民族之间的矛盾都日益加剧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西汉的统治地位有动摇的危险。针对这样的社会现实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为巩固西汉政权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贾谊借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主张施行仁政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与民休息。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98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803126"/>
              </p:ext>
            </p:extLst>
          </p:nvPr>
        </p:nvGraphicFramePr>
        <p:xfrm>
          <a:off x="508000" y="1524575"/>
          <a:ext cx="8128000" cy="4640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name="文档" r:id="rId8" imgW="3837004" imgH="2191209" progId="Word.Document.12">
                  <p:embed/>
                </p:oleObj>
              </mc:Choice>
              <mc:Fallback>
                <p:oleObj name="文档" r:id="rId8" imgW="3837004" imgH="21912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24575"/>
                        <a:ext cx="8128000" cy="46407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370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798951"/>
              </p:ext>
            </p:extLst>
          </p:nvPr>
        </p:nvGraphicFramePr>
        <p:xfrm>
          <a:off x="508000" y="1319212"/>
          <a:ext cx="8128000" cy="5483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" name="文档" r:id="rId8" imgW="3926981" imgH="2649499" progId="Word.Document.12">
                  <p:embed/>
                </p:oleObj>
              </mc:Choice>
              <mc:Fallback>
                <p:oleObj name="文档" r:id="rId8" imgW="3926981" imgH="26494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19212"/>
                        <a:ext cx="8128000" cy="54832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060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918085"/>
              </p:ext>
            </p:extLst>
          </p:nvPr>
        </p:nvGraphicFramePr>
        <p:xfrm>
          <a:off x="508000" y="1488972"/>
          <a:ext cx="8128000" cy="4748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" name="文档" r:id="rId8" imgW="3837004" imgH="2240968" progId="Word.Document.12">
                  <p:embed/>
                </p:oleObj>
              </mc:Choice>
              <mc:Fallback>
                <p:oleObj name="文档" r:id="rId8" imgW="3837004" imgH="2240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8972"/>
                        <a:ext cx="8128000" cy="4748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732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177330"/>
              </p:ext>
            </p:extLst>
          </p:nvPr>
        </p:nvGraphicFramePr>
        <p:xfrm>
          <a:off x="508000" y="1356956"/>
          <a:ext cx="8128000" cy="5456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1" name="文档" r:id="rId8" imgW="3873715" imgH="2600100" progId="Word.Document.12">
                  <p:embed/>
                </p:oleObj>
              </mc:Choice>
              <mc:Fallback>
                <p:oleObj name="文档" r:id="rId8" imgW="3873715" imgH="2600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56956"/>
                        <a:ext cx="8128000" cy="5456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090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929541"/>
              </p:ext>
            </p:extLst>
          </p:nvPr>
        </p:nvGraphicFramePr>
        <p:xfrm>
          <a:off x="508000" y="1401425"/>
          <a:ext cx="8128000" cy="50519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5" name="文档" r:id="rId8" imgW="4421858" imgH="2748296" progId="Word.Document.12">
                  <p:embed/>
                </p:oleObj>
              </mc:Choice>
              <mc:Fallback>
                <p:oleObj name="文档" r:id="rId8" imgW="4421858" imgH="27482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01425"/>
                        <a:ext cx="8128000" cy="50519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623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786764"/>
              </p:ext>
            </p:extLst>
          </p:nvPr>
        </p:nvGraphicFramePr>
        <p:xfrm>
          <a:off x="508000" y="1524575"/>
          <a:ext cx="8128000" cy="4640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9" name="文档" r:id="rId8" imgW="3837004" imgH="2191209" progId="Word.Document.12">
                  <p:embed/>
                </p:oleObj>
              </mc:Choice>
              <mc:Fallback>
                <p:oleObj name="文档" r:id="rId8" imgW="3837004" imgH="21912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24575"/>
                        <a:ext cx="8128000" cy="46407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614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223131"/>
              </p:ext>
            </p:extLst>
          </p:nvPr>
        </p:nvGraphicFramePr>
        <p:xfrm>
          <a:off x="508000" y="1488972"/>
          <a:ext cx="8128000" cy="4748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3" name="文档" r:id="rId8" imgW="3837004" imgH="2240968" progId="Word.Document.12">
                  <p:embed/>
                </p:oleObj>
              </mc:Choice>
              <mc:Fallback>
                <p:oleObj name="文档" r:id="rId8" imgW="3837004" imgH="2240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8972"/>
                        <a:ext cx="8128000" cy="4748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705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766763"/>
              </p:ext>
            </p:extLst>
          </p:nvPr>
        </p:nvGraphicFramePr>
        <p:xfrm>
          <a:off x="508000" y="1443377"/>
          <a:ext cx="8128000" cy="5009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文档" r:id="rId8" imgW="3914744" imgH="2413323" progId="Word.Document.12">
                  <p:embed/>
                </p:oleObj>
              </mc:Choice>
              <mc:Fallback>
                <p:oleObj name="文档" r:id="rId8" imgW="3914744" imgH="24133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43377"/>
                        <a:ext cx="8128000" cy="5009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107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429997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737219"/>
              </p:ext>
            </p:extLst>
          </p:nvPr>
        </p:nvGraphicFramePr>
        <p:xfrm>
          <a:off x="508000" y="3123874"/>
          <a:ext cx="8128000" cy="864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name="文档" r:id="rId8" imgW="3837004" imgH="408531" progId="Word.Document.12">
                  <p:embed/>
                </p:oleObj>
              </mc:Choice>
              <mc:Fallback>
                <p:oleObj name="文档" r:id="rId8" imgW="3837004" imgH="4085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123874"/>
                        <a:ext cx="8128000" cy="864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465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4597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遥望贾谊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彭晓玲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我曾长久仰望贾太傅祠那座安放灵魂的建筑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墙檐上苍苍的青瓦、厚重的大门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用惊奇的眼神静默地与我对视。门环和墙面之上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袒露着斑驳的痕迹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石阶和地砖的棱角似乎都已磨平。由此我想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时间永远神奇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既能将精神打造出来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将灵魂磨出锋利的光芒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也能让一切变钝变老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甚至毁灭。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贾谊从遥远的长安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来到时为南蛮之地的长沙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湘江的轰鸣之声可曾震撼过他的灵魂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让他为之一振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初冬时节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寒雨纷飞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缓缓穿过省城长沙古老的太平街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我不停地张望着两侧那些古老的建筑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好似缓缓地穿行于时间的深处。当我走进贾太傅祠内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时间好似已然静默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一切都静悄悄的。站在空荡荡的庭院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站在凛冽的寒风里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我仿佛听到历史深处贾谊的声声叹息。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95815"/>
            <a:ext cx="8128000" cy="25203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贾谊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西汉洛阳人。西汉著名政论家、文学家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最早的汉赋作家之一。年少即以文才超众著称。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多岁时汉文帝召为博士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不久提升为太中大夫。后因在政治方面多次提出改革建议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触犯权贵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被谪为长沙王太傅。四年后被召回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为文帝宠子梁怀王太傅。死时仅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岁。他的政论散文《过秦论》《论积贮疏》等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体现了新兴地主阶级政治家的远见卓识、积极进取的精神和改革现实的坚决态度。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4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40091"/>
            <a:ext cx="8128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贾谊的才华在千年之后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依旧让世人惊叹。他二十几岁的时候就被立为博士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自是当朝最年轻的博士。文帝很赏识他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一年之内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就将他提拔为太中大夫。年轻气盛的贾谊犯了官场的大忌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他的悲剧命运自是无可逃脱。穿越时光的隧道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我仿佛看到被贬的贾谊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心情沉重地行走在前往长沙的路途之上。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可贾谊依然不明白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明明是为君主尽职效忠的事情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怎么会演变成这般被动局势呢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贾谊怀着忧郁之情缓缓南下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他来到湘江边上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屈原投江自沉的情景不由自主地在脑海中浮现。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忠洁不阿的屈原受谗流放该地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如今自己也遭诬陷被贬谪长沙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境遇何其相似。不过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此时的贾谊并没有一蹶不振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他依旧充满信心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相信自己的抱负终有施展于天下的那一天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6013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4707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贾谊对长沙并没有好印象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他每天面对着滚滚流逝的湘江水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目睹自己的心一天天枯萎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却无能为力。贾谊任长沙王太傅的第三年的一个黄昏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有一只鸟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猫头鹰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飞入他的住宅。长沙民间认为这是一种不吉利的鸟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其所到的人家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主人不久将会死去。贾谊谪居长沙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本已郁郁不得志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加上长沙卑隰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自以为寿命不长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又凑巧碰上这件事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更是触景生情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倍感哀伤。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穿行于空荡荡的贾太傅祠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而后站在寂然无声的庭院里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我不停地眺望历史的深处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贾谊孤独的背影是如此触目惊心。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至他服侍的主人梁怀王坠马而死时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贾谊积攒了那么多年的泪水终于滚滚而下。可以想见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他所有的不得志早已化为内心的无边愁苦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汪洋恣肆的豪情也早已变成无涯的悲苦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此刻他其实已然勘破自己的命运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死是必然的归宿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只不过是什么方式。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与其说贾谊为梁怀王悲伤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不如说他在哀叹自己的命运。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71427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辗转于贾太傅祠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我依然不明白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继屈原、贾谊之后流放到湘江之滨的文化人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大多有一种末日感觉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不幸遮蔽了他们的心灵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比如赵汝愚、柳宗元、刘禹锡、黄庭坚等。因为精神的不幸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而迁罪于这块土地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使得他们进入这块土地时心境郁闷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他们的才情却更为恣意汪洋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诗篇里弥漫着五彩斑斓的悲凉。于是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原本倔强的湖湘文人精神更为丰蕴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添上了深切的悲观与忧郁。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千百年来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浪花滔滔的湘江水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依然执着地奔涌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生生不息。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摘自《人民日报》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原文有删节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品读提示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对贾谊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人们有太多的评论。惜其才华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哀其早亡者有之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感其遭遇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思得明君者有之。而这篇文章的立论则有所不同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作者在简述了贾谊的短暂人生之后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宕开一笔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谈湖湘文化的深厚底蕴和悲凉色彩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给人深刻的思考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我们应该怎样正确地面对逆境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对生活应该抱有怎样的心态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23099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《过秦论》一文有很多地方值得我们深思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战国七雄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之一的秦国凭借什么力量灭掉六国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统一天下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拥有天下的强大秦朝却二世而亡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这又是什么原因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文中贾谊在历数了秦统一天下的过程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分析了秦亡的原因后说道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仁义不施而攻守之势异也。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这是秦的教训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也应是历朝历代治理天下的警钟。谁施仁政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谁得民心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谁有天下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谁失民心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谁失天下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任你有坚船利剑、雄兵百万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长江天堑。在今天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仍有借鉴作用。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运用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方向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韵动中黑简体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则材料可以用在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得民心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得天下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以德治国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等立意的作文中。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人心向背是国家治乱的关键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纵览历代王朝成败兴衰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得天下者无不从施仁政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得民心始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而失天下者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无不自施暴政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失民心始。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多年前的贾谊纵论强秦灭亡之原因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下一断语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仁义不施而攻守之势异也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一语中的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影响深远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而今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面临世界经济危机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我国鲜明地提出执政为民、以人为本、关注民生的治国方略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可谓顺应历史潮流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深得民心拥护。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运用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方向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韵动中黑简体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则材料可以用在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以民为本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民心向背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等立意的作文中。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76899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51244"/>
            <a:ext cx="8128000" cy="2801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342635"/>
              </p:ext>
            </p:extLst>
          </p:nvPr>
        </p:nvGraphicFramePr>
        <p:xfrm>
          <a:off x="508000" y="2239701"/>
          <a:ext cx="8128000" cy="3853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6" imgW="3894229" imgH="1846500" progId="Word.Document.12">
                  <p:embed/>
                </p:oleObj>
              </mc:Choice>
              <mc:Fallback>
                <p:oleObj name="文档" r:id="rId6" imgW="3894229" imgH="1846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39701"/>
                        <a:ext cx="8128000" cy="3853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091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55815"/>
              </p:ext>
            </p:extLst>
          </p:nvPr>
        </p:nvGraphicFramePr>
        <p:xfrm>
          <a:off x="508000" y="1734515"/>
          <a:ext cx="8128000" cy="4214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6" imgW="3894229" imgH="2019936" progId="Word.Document.12">
                  <p:embed/>
                </p:oleObj>
              </mc:Choice>
              <mc:Fallback>
                <p:oleObj name="文档" r:id="rId6" imgW="3894229" imgH="20199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34515"/>
                        <a:ext cx="8128000" cy="4214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435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合从缔交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纵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赢粮而景从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锄櫌棘矜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耰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一种农具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解多义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526038"/>
              </p:ext>
            </p:extLst>
          </p:nvPr>
        </p:nvGraphicFramePr>
        <p:xfrm>
          <a:off x="508000" y="3830686"/>
          <a:ext cx="8128000" cy="2118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6" imgW="3837004" imgH="999512" progId="Word.Document.12">
                  <p:embed/>
                </p:oleObj>
              </mc:Choice>
              <mc:Fallback>
                <p:oleObj name="文档" r:id="rId6" imgW="3837004" imgH="9995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830686"/>
                        <a:ext cx="8128000" cy="21185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562444" y="1967068"/>
            <a:ext cx="634847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13000" y="2395169"/>
            <a:ext cx="616176" cy="346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3444" y="2800075"/>
            <a:ext cx="1600831" cy="35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94005" y="3829271"/>
            <a:ext cx="2010995" cy="39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42614" y="4382584"/>
            <a:ext cx="2071930" cy="39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08185" y="4933220"/>
            <a:ext cx="2657382" cy="39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20156" y="5414916"/>
            <a:ext cx="1160201" cy="39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84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09754"/>
              </p:ext>
            </p:extLst>
          </p:nvPr>
        </p:nvGraphicFramePr>
        <p:xfrm>
          <a:off x="508000" y="1462069"/>
          <a:ext cx="8128000" cy="4775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6" imgW="3837004" imgH="2254670" progId="Word.Document.12">
                  <p:embed/>
                </p:oleObj>
              </mc:Choice>
              <mc:Fallback>
                <p:oleObj name="文档" r:id="rId6" imgW="3837004" imgH="22546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62069"/>
                        <a:ext cx="8128000" cy="47752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826192" y="1472955"/>
            <a:ext cx="116319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10068" y="2032462"/>
            <a:ext cx="116319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17542" y="2570197"/>
            <a:ext cx="178633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6903" y="3107932"/>
            <a:ext cx="116319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22279" y="3647357"/>
            <a:ext cx="116319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42559" y="4160463"/>
            <a:ext cx="1804197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16949" y="4661899"/>
            <a:ext cx="2290853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64234" y="5205562"/>
            <a:ext cx="116319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06994" y="5726716"/>
            <a:ext cx="116319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56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374</TotalTime>
  <Words>4589</Words>
  <Application>Microsoft Office PowerPoint</Application>
  <PresentationFormat>全屏显示(4:3)</PresentationFormat>
  <Paragraphs>335</Paragraphs>
  <Slides>54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8" baseType="lpstr">
      <vt:lpstr>NEU-BZ-S92</vt:lpstr>
      <vt:lpstr>方正书宋_GBK</vt:lpstr>
      <vt:lpstr>方正宋黑_GBK</vt:lpstr>
      <vt:lpstr>方正韵动中黑简体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10　过秦论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Skykey</cp:lastModifiedBy>
  <cp:revision>79</cp:revision>
  <dcterms:created xsi:type="dcterms:W3CDTF">2014-04-23T05:53:17Z</dcterms:created>
  <dcterms:modified xsi:type="dcterms:W3CDTF">2015-11-05T08:39:27Z</dcterms:modified>
</cp:coreProperties>
</file>