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handoutMasterIdLst>
    <p:handoutMasterId r:id="rId38"/>
  </p:handoutMasterIdLst>
  <p:sldIdLst>
    <p:sldId id="1520" r:id="rId2"/>
    <p:sldId id="1296" r:id="rId3"/>
    <p:sldId id="1360" r:id="rId4"/>
    <p:sldId id="856" r:id="rId5"/>
    <p:sldId id="1788" r:id="rId6"/>
    <p:sldId id="1829" r:id="rId7"/>
    <p:sldId id="1790" r:id="rId8"/>
    <p:sldId id="1792" r:id="rId9"/>
    <p:sldId id="1830" r:id="rId10"/>
    <p:sldId id="1794" r:id="rId11"/>
    <p:sldId id="1831" r:id="rId12"/>
    <p:sldId id="1804" r:id="rId13"/>
    <p:sldId id="1805" r:id="rId14"/>
    <p:sldId id="1806" r:id="rId15"/>
    <p:sldId id="1832" r:id="rId16"/>
    <p:sldId id="1808" r:id="rId17"/>
    <p:sldId id="1809" r:id="rId18"/>
    <p:sldId id="1789" r:id="rId19"/>
    <p:sldId id="1810" r:id="rId20"/>
    <p:sldId id="1384" r:id="rId21"/>
    <p:sldId id="1755" r:id="rId22"/>
    <p:sldId id="1824" r:id="rId23"/>
    <p:sldId id="1811" r:id="rId24"/>
    <p:sldId id="1812" r:id="rId25"/>
    <p:sldId id="1813" r:id="rId26"/>
    <p:sldId id="1756" r:id="rId27"/>
    <p:sldId id="1833" r:id="rId28"/>
    <p:sldId id="1834" r:id="rId29"/>
    <p:sldId id="1746" r:id="rId30"/>
    <p:sldId id="1770" r:id="rId31"/>
    <p:sldId id="1826" r:id="rId32"/>
    <p:sldId id="1827" r:id="rId33"/>
    <p:sldId id="1828" r:id="rId34"/>
    <p:sldId id="1835" r:id="rId35"/>
    <p:sldId id="1519" r:id="rId36"/>
  </p:sldIdLst>
  <p:sldSz cx="12190413" cy="6859588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E6F2"/>
    <a:srgbClr val="0000CC"/>
    <a:srgbClr val="00CCFF"/>
    <a:srgbClr val="B4C7E7"/>
    <a:srgbClr val="0000FF"/>
    <a:srgbClr val="0066FF"/>
    <a:srgbClr val="9BBD59"/>
    <a:srgbClr val="7BC14A"/>
    <a:srgbClr val="FFD966"/>
    <a:srgbClr val="F3EFE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152" autoAdjust="0"/>
    <p:restoredTop sz="96727" autoAdjust="0"/>
  </p:normalViewPr>
  <p:slideViewPr>
    <p:cSldViewPr>
      <p:cViewPr>
        <p:scale>
          <a:sx n="100" d="100"/>
          <a:sy n="100" d="100"/>
        </p:scale>
        <p:origin x="-78" y="46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111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509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2130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4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9.xml"/><Relationship Id="rId4" Type="http://schemas.openxmlformats.org/officeDocument/2006/relationships/slide" Target="slide2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\\莫成程\g\图片\新建文件夹1.21\44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" y="794"/>
            <a:ext cx="12189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标题 2"/>
          <p:cNvSpPr txBox="1">
            <a:spLocks/>
          </p:cNvSpPr>
          <p:nvPr/>
        </p:nvSpPr>
        <p:spPr>
          <a:xfrm>
            <a:off x="2825342" y="4346759"/>
            <a:ext cx="9246528" cy="81122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kern="100" dirty="0">
                <a:latin typeface="Times New Roman"/>
                <a:ea typeface="微软雅黑" pitchFamily="34" charset="-122"/>
                <a:cs typeface="Times New Roman"/>
              </a:rPr>
              <a:t>三、民为贵</a:t>
            </a:r>
          </a:p>
        </p:txBody>
      </p:sp>
      <p:sp>
        <p:nvSpPr>
          <p:cNvPr id="13" name="标题 2"/>
          <p:cNvSpPr txBox="1">
            <a:spLocks/>
          </p:cNvSpPr>
          <p:nvPr/>
        </p:nvSpPr>
        <p:spPr>
          <a:xfrm>
            <a:off x="2825342" y="3861842"/>
            <a:ext cx="7806368" cy="67043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第二单元   </a:t>
            </a:r>
            <a:r>
              <a:rPr lang="en-US" altLang="zh-CN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《</a:t>
            </a:r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孟子</a:t>
            </a:r>
            <a:r>
              <a:rPr lang="en-US" altLang="zh-CN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》</a:t>
            </a:r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选读 </a:t>
            </a:r>
            <a:endParaRPr lang="en-US" altLang="zh-CN" sz="2400" b="1" kern="100" dirty="0">
              <a:solidFill>
                <a:schemeClr val="tx1">
                  <a:lumMod val="65000"/>
                  <a:lumOff val="3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8288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83760"/>
            <a:ext cx="1125233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得乎诸侯为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大夫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今义：医生。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牺牲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既成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今义：为了正义的目的舍弃自己的生命。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以陷于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死亡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今义：失去生命。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27197" y="1471638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官职，位于卿之下，士之上。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700172" y="336301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为祭祀而宰杀的牲畜。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30710" y="530200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被诛杀或逃亡。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0734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83760"/>
            <a:ext cx="1125233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夫然后之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中国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今义：中华人民共和国的简称。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贼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仁者谓之贼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今义：偷东西的人，做大坏事的人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27197" y="765498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古人称中原地区为中国，这里指国都。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664970" y="2629701"/>
            <a:ext cx="1261884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贼害。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29524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0936" y="341295"/>
            <a:ext cx="10297144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虚词归纳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03900" y="2587788"/>
            <a:ext cx="638778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42678" y="1257935"/>
            <a:ext cx="1029714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夫然后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中国，践天子位焉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于传有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舜避尧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子于南河之南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桀、纣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失天下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31" name="左大括号 30"/>
          <p:cNvSpPr/>
          <p:nvPr/>
        </p:nvSpPr>
        <p:spPr>
          <a:xfrm>
            <a:off x="1245032" y="1452920"/>
            <a:ext cx="169654" cy="292747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198" y="134156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去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2782838" y="198963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第三人称代词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42878" y="265831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指示代词，这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10353" y="326661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助词，的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98793" y="3914686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助词，用在主谓之间，取消句子独立性</a:t>
            </a:r>
          </a:p>
        </p:txBody>
      </p:sp>
    </p:spTree>
    <p:extLst>
      <p:ext uri="{BB962C8B-B14F-4D97-AF65-F5344CB8AC3E}">
        <p14:creationId xmlns:p14="http://schemas.microsoft.com/office/powerpoint/2010/main" xmlns="" val="2976912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6574" y="390357"/>
            <a:ext cx="1163455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诸侯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社稷：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使之主事而事治，百姓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虽欲无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，不可得已：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26854" y="110637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形容词作动词，危害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75126" y="1773317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形容词作动词，安于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67014" y="240251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名词作动词，成就王业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030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7843" y="541338"/>
            <a:ext cx="1163455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特殊句式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桀、纣之失天下也，失其民也。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失其民者，失其心也。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故为渊驱鱼者，獭也。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为丛驱爵者，鹯也。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为汤、武驱民者，桀与纣也。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舜相尧二十有八载，非人之所能为也，天也。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79182" y="132239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73282" y="191762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73282" y="256569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41234" y="321377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91150" y="386184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073682" y="449075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3939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10" grpId="1"/>
      <p:bldP spid="11" grpId="0"/>
      <p:bldP spid="11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2598" y="899636"/>
            <a:ext cx="1118058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祭祀以时。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天子能荐人于天。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诸侯能荐人于天子。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大夫能荐人于诸侯。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尧荐舜于天而天受之，暴之于民而民受之。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天下诸侯朝觐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者。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20967" y="98152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  <p:sp>
        <p:nvSpPr>
          <p:cNvPr id="6" name="矩形 5"/>
          <p:cNvSpPr/>
          <p:nvPr/>
        </p:nvSpPr>
        <p:spPr>
          <a:xfrm>
            <a:off x="3829079" y="162959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  <p:sp>
        <p:nvSpPr>
          <p:cNvPr id="7" name="矩形 6"/>
          <p:cNvSpPr/>
          <p:nvPr/>
        </p:nvSpPr>
        <p:spPr>
          <a:xfrm>
            <a:off x="4261127" y="225850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  <p:sp>
        <p:nvSpPr>
          <p:cNvPr id="8" name="矩形 7"/>
          <p:cNvSpPr/>
          <p:nvPr/>
        </p:nvSpPr>
        <p:spPr>
          <a:xfrm>
            <a:off x="4413527" y="290657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  <p:sp>
        <p:nvSpPr>
          <p:cNvPr id="9" name="矩形 8"/>
          <p:cNvSpPr/>
          <p:nvPr/>
        </p:nvSpPr>
        <p:spPr>
          <a:xfrm>
            <a:off x="8077551" y="355464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  <p:sp>
        <p:nvSpPr>
          <p:cNvPr id="10" name="矩形 9"/>
          <p:cNvSpPr/>
          <p:nvPr/>
        </p:nvSpPr>
        <p:spPr>
          <a:xfrm>
            <a:off x="4078982" y="422188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定语后置句</a:t>
            </a:r>
          </a:p>
        </p:txBody>
      </p:sp>
    </p:spTree>
    <p:extLst>
      <p:ext uri="{BB962C8B-B14F-4D97-AF65-F5344CB8AC3E}">
        <p14:creationId xmlns:p14="http://schemas.microsoft.com/office/powerpoint/2010/main" xmlns="" val="308354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6574" y="405458"/>
            <a:ext cx="1163455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语句翻译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牺牲既成，粢盛既洁，祭祀以时，然而旱干水溢，则变置社稷。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贼仁者谓之贼，贼义者谓之残。残贼之人谓之一夫。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</a:t>
            </a:r>
          </a:p>
        </p:txBody>
      </p:sp>
      <p:sp>
        <p:nvSpPr>
          <p:cNvPr id="4" name="矩形 3"/>
          <p:cNvSpPr/>
          <p:nvPr/>
        </p:nvSpPr>
        <p:spPr>
          <a:xfrm>
            <a:off x="512348" y="1629594"/>
            <a:ext cx="11518253" cy="19487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用来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祭祀社稷的牲畜已经是合格的祭品了，稻粱已经很洁净了，按时祭祀从来没有错过或漏掉，可是国家还是遭受旱灾或水灾，那么就毁掉原来的社稷，重立新的社稷。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03426" y="4213877"/>
            <a:ext cx="1095922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贼害仁的人叫贼，贼害义的人叫残。贼害仁和义的人叫做独夫。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962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0" grpId="0"/>
      <p:bldP spid="1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8622" y="538272"/>
            <a:ext cx="10636914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今天下之君有好仁者，则诸侯皆为之驱矣。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讼狱者不之尧之子而之舜。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_______________________________________</a:t>
            </a:r>
            <a:endParaRPr lang="en-US" altLang="zh-CN" sz="2800" u="sng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而居尧之宫，逼尧之子，是篡也。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__________________________________________________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</a:t>
            </a:r>
            <a:endParaRPr lang="en-US" altLang="zh-CN" sz="2800" u="sng" kern="100" dirty="0">
              <a:latin typeface="Times New Roman"/>
              <a:ea typeface="华文细黑"/>
              <a:cs typeface="Courier New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3949" y="1117533"/>
            <a:ext cx="9725753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现在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诸侯暴虐无道，如果有一位国君喜欢施行仁政的话，那么百姓就会在这些暴君的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驱使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下归附他。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62758" y="3141762"/>
            <a:ext cx="9725753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打官司不到尧的儿子那里去却到舜那里去。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6604" y="4286857"/>
            <a:ext cx="9823011" cy="13031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如果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舜强行住进尧的宫室，逼走尧的儿子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把天子之位让给自己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，这是篡位。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8759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726740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文本名句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名言警句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0642" y="1485578"/>
            <a:ext cx="1170922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民为贵，社稷次之，君为轻。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贼仁者谓之贼，贼义者谓之残。残贼之人谓之一夫。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民之归仁也，犹水之就下、兽之走圹也。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天视自我民视，天听自我民听。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善政民畏之，善教民爱之。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善政得民财，善教得民心。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108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726740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文外名句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1485578"/>
            <a:ext cx="11364853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非不能也，是不为也。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我知言，我善养吾浩然之气。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尽信书，不如无书。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故君子可欺以其方，难罔以非其道。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7628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12173" y="2675920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hlinkClick r:id="rId3" action="ppaction://hlinksldjump"/>
          </p:cNvPr>
          <p:cNvSpPr txBox="1"/>
          <p:nvPr/>
        </p:nvSpPr>
        <p:spPr>
          <a:xfrm>
            <a:off x="2782838" y="2152700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读文本内容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，知文理学基础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812173" y="3707997"/>
            <a:ext cx="6840000" cy="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hlinkClick r:id="rId4" action="ppaction://hlinksldjump"/>
          </p:cNvPr>
          <p:cNvSpPr txBox="1"/>
          <p:nvPr/>
        </p:nvSpPr>
        <p:spPr>
          <a:xfrm>
            <a:off x="2782838" y="3184815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读课文题点，析思路明答案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20" name="TextBox 19">
            <a:hlinkClick r:id="rId5" action="ppaction://hlinksldjump"/>
          </p:cNvPr>
          <p:cNvSpPr txBox="1"/>
          <p:nvPr/>
        </p:nvSpPr>
        <p:spPr>
          <a:xfrm>
            <a:off x="2782838" y="4274726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读优秀作文，积素养提技能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787790" y="4797946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51266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7985" y="3076446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 </a:t>
            </a:r>
            <a:r>
              <a:rPr lang="en-US" altLang="zh-CN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读课文题点，析思路明答案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5220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344" y="698864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本文中，孟子是如何处处体现他的民本思想的？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要点突破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>
            <a:hlinkClick r:id="rId2" action="ppaction://hlinksldjump"/>
          </p:cNvPr>
          <p:cNvSpPr txBox="1"/>
          <p:nvPr/>
        </p:nvSpPr>
        <p:spPr>
          <a:xfrm>
            <a:off x="377344" y="145596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1913856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339000" y="189434"/>
            <a:ext cx="11386607" cy="64730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则选文中，孟子鲜明地亮出了自己的观点：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民为贵，社稷次之，君为轻。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如果国君危害国家，人民就可以推翻他。第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则选文中孟子认为：天子贼害仁义，不过是独夫民贼而已，理应被诛灭。第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选文更明确地评论夏桀、商纣失去天下是因为失去了民心。在孟子看来，得天下与否取决于民心的向背，要想赢得民心，就要民之所欲与之聚之，民之所恶勿施。这样，百姓归附有仁德的国君，就像水往低处流一样不可阻挡。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则选文，孟子归结了舜得天下的两个条件，最终仍然认为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民之所欲，天必从之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，仍然体现了他的民本思想。第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则选文直接点明了对百姓实施教化的重要性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得民心。所录五则选文紧紧围绕民本思想阐述，值得细细体味。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026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584465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如何理解孟子的民本思想？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>
            <a:hlinkClick r:id="rId2" action="ppaction://hlinksldjump"/>
          </p:cNvPr>
          <p:cNvSpPr txBox="1"/>
          <p:nvPr/>
        </p:nvSpPr>
        <p:spPr>
          <a:xfrm>
            <a:off x="365337" y="141357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1215882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248627" y="333450"/>
            <a:ext cx="11615478" cy="628477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0118" y="117426"/>
            <a:ext cx="11404211" cy="66173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孟子主张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民贵君轻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民本思想有一定的积极作用，对于社会的稳定、百姓的生产生活等方面起到一定的作用，他看到了百姓的力量，敬畏并尊重这种力量，他的这种思想在当时是先进的。但是孟子又是站在当时统治阶级的立场上考虑问题的，必然带有一定的历史局限性。他所理解的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民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不是享有人生权利的民，而仅仅只是一个国家的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子民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。他的思想的根本宗旨是使君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得民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，使民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拥君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，而依据民本思想提出的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仁政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王道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等德治主张，也只是对君主政治统治的稳定在以前的基础上提出了修改的方案，告诉君主如何才能更好地管辖、统治自己的子民。他的真正意图并不是废除君主，而是站在君主的立场上，希望君主可以明白，为了他们自身的利益，为了统治阶级的整体和长远利益，他们必须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视民如子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，必须以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民为中心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。这样不仅符合了当时政治上的需求，也符合了儒家伦理道德的标准。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7696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344" y="-26590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怎样理解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仁言不如仁声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这一则？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414009" y="19934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" name="矩形 3"/>
          <p:cNvSpPr/>
          <p:nvPr/>
        </p:nvSpPr>
        <p:spPr>
          <a:xfrm>
            <a:off x="377344" y="689223"/>
            <a:ext cx="11273868" cy="60529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即宣扬仁的言论，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却是具备仁德而产生的声望。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，爱民的语言可以说得天花乱坠；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却是对爱民者的称颂，是非常实际的。所以，爱民的言说不如爱民的称颂那样深入人心。完善的政治制度是霸者之道，如齐国的管仲所推行的治国方略，确实能强国富民，但是他不得民心，只能得到统治者的欢心，因为他是牺牲别国人民的利益而富强的。完善的教育制度却能够普遍提高人民的思想素质和文化知识。完善的政治措施能够搜刮和聚敛人民的财富，使国家更强大，但它却不如完善的教育制度能获得民心。这是孟子对当时社会状况和人民意愿的分析。所以，分清这两者的不同，我们才能选择到最佳行为方式。是行霸道政治呢，还是行王道政治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2547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612437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民为贵，社稷次之，君为轻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体现的是王道思想还是民本思想？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延伸探究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365337" y="138395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pic>
        <p:nvPicPr>
          <p:cNvPr id="8" name="图片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2063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71932" y="261442"/>
            <a:ext cx="11311906" cy="59093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孟子》的基调是理想主义和乐观主义，它反映了孟子的关于人性基本是善良的坚定信念。他的政治思想在很多方面与孔子非常相似，特别是孟子坚决主张君主应主要靠道德规范而不是武力来统治。但是比起孔子来说，孟子则更加堪称为是一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贵民之人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天是通过人民的眼睛来看，天是通过人民的耳朵来听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，这是他的最著名的论断之一。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孟子强调一个国家最重要的成分是人民而不是统治者。为民造福是一个统治者的职责，特别是他应该为人民提供道德指南和适宜的生活条件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他所倡导的政府政策是：自由贸易，轻税赋和保护自然资源，共享财富而不是弱肉强食，政府要为老弱病残者提供福利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8854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50590" y="328796"/>
            <a:ext cx="11089017" cy="59093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孟子认为君主的权力是上天给的，一个君主如果不顾人民的幸福，就会失去上天赐给的统治权，而且理应被赶下台。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但是一般说来，孟子倡导的那些观点更加受到被统治者而不是统治者的欢迎。因此孟子的建议也未被当时的统治者采纳，看来这并没有什么值得大惊小怪的。但是这时期内他的观点越来越为儒家学者和中国大众所欢迎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综上所述，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民为贵，社稷次之，君为轻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体现的是民本思想。从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民为贵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这句话就可以看出是提倡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以民为本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君为轻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可以看出是与王道思想完全相反的观点。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8" name="图片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5960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7763" y="2925738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 </a:t>
            </a:r>
            <a:r>
              <a:rPr lang="en-US" altLang="zh-CN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读优秀作文，积素养提技能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5667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2105" y="3075851"/>
            <a:ext cx="95462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 </a:t>
            </a:r>
            <a:r>
              <a:rPr lang="en-US" altLang="zh-CN" sz="40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4000" dirty="0" smtClean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文本内容，知文理学基础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9845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-35202"/>
            <a:ext cx="11478502" cy="548122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得民心者得天下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悠悠中华五千载，我们的祖先在中华大地上生息、繁衍，创造出一段又一段的辉煌，为后人所赞颂。回望历史，我们不难发现，每一段辉煌之中，都毫无例外地闪现着一个盛世明君的身影，像汉高祖刘邦、唐太宗李世民、康熙帝玄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他们为百姓安居乐业、社会繁荣稳定，做出了卓越的贡献。他们统治着不同的时代，可他们却印证了同一个道理：得民心者得天下。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lvl="0" algn="just">
              <a:lnSpc>
                <a:spcPct val="140000"/>
              </a:lnSpc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【</a:t>
            </a:r>
            <a:r>
              <a:rPr lang="zh-CN" altLang="en-US" sz="2800" b="1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思悟亮点</a:t>
            </a:r>
            <a:r>
              <a:rPr lang="en-US" altLang="zh-CN" sz="2800" b="1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】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作者是怎样提出中心论点的？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77905" y="491234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5" name="矩形 4"/>
          <p:cNvSpPr/>
          <p:nvPr/>
        </p:nvSpPr>
        <p:spPr>
          <a:xfrm>
            <a:off x="449352" y="5439754"/>
            <a:ext cx="11478502" cy="130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作者从回望历史入手，回顾了辉煌的历史，想到了那些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盛世明君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，由他们身上总结出了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得民心者得天下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这个中心论点。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5190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2086" y="-140354"/>
            <a:ext cx="11252330" cy="587440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刘邦、项羽都是名载史册的英雄，可前者成就了千古霸业，后者却无奈乌江自刎，这难道真如项羽所言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此乃天意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吗？不是，刘邦项羽二人相比，项羽比刘邦更有才能，但项羽他恃才傲物，很少与属下谈心沟通，一意孤行，也不注重百姓的感受，又兼匹夫之勇，妇人之仁，最终走向了灭亡。相反，刘邦没有突出的个人才能，但他善于听取各方良言，身边谋士极多，他常常与他们交心倾谈，上下沟通，月下千里追韩信就是明证，更重要的是他能够认识到民心的重要性，能够采取措施笼络民心。因此，他可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运筹于帷幄之中，决胜于千里之外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，最终成为楚汉之争的胜者。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为什么作者要将刘邦、项羽的事例并用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8901" y="5518026"/>
            <a:ext cx="11140921" cy="1220053"/>
          </a:xfrm>
          <a:prstGeom prst="rect">
            <a:avLst/>
          </a:prstGeom>
          <a:solidFill>
            <a:srgbClr val="DCE6F2"/>
          </a:solidFill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刘邦的成功和项羽的失败并不取决于个人能力的高低，而在于对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的重视与否，两相对比，更有力地论证了中心论点。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22121" y="498435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</p:spTree>
    <p:extLst>
      <p:ext uri="{BB962C8B-B14F-4D97-AF65-F5344CB8AC3E}">
        <p14:creationId xmlns:p14="http://schemas.microsoft.com/office/powerpoint/2010/main" xmlns="" val="3098739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45418"/>
            <a:ext cx="11478502" cy="67587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时间又过了几千年，中华大地上又出现了一位历史伟人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康熙皇帝，他有着比刘邦更为出众的才华，有着比项羽更为强健的体魄，有着比铁木真更为勇猛的军队，照说他可以安安稳稳地坐上龙椅。但是，他却遭遇了关内百姓的强烈的反抗，只因为他是满人，而他治下的却大多是汉人。在汉人的眼中，他永远是夷人，是外来者，因此，各地的反清斗争不绝，这也成了康熙的一块心病。但是，他从未想过使用武力让汉臣服。一次，他去长城察看城墙的毁坏情况，面对早已破落的长城，有的大臣认为要加固，以防来袭，但康熙却坚定地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我要修的是百姓心中的长城，这比真正的长城坚固好几倍！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是啊，这是明君的抉择，他明白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得民心者得天下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的道理，后来，他多次微服私访，体察民情，用自己的真诚打动了无数百姓，终于使百姓臣服，成为一代明君。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6176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7791" y="152417"/>
            <a:ext cx="11140921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画线句子中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百姓心中的长城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指的是什么？表明了康熙怎样的治国理念？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06774" y="101819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5" name="矩形 4"/>
          <p:cNvSpPr/>
          <p:nvPr/>
        </p:nvSpPr>
        <p:spPr>
          <a:xfrm>
            <a:off x="550590" y="1623330"/>
            <a:ext cx="11478502" cy="19487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百姓心中的长城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指的是得到民心，得到百姓的拥护。这体现了康熙在国家治理中重视民心，注意体察民情，对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得民心者得天下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的道理有着清醒的认识。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3207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7791" y="152417"/>
            <a:ext cx="11140921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以史为镜，可以知古今。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纵古观今，我们不难看出：成就大业，一统天下，与老百姓的沟通是必不可少的，因为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得民心者得天下。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本文在写作思路上有哪些值得借鉴之处？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94129" y="232005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5" name="矩形 4"/>
          <p:cNvSpPr/>
          <p:nvPr/>
        </p:nvSpPr>
        <p:spPr>
          <a:xfrm>
            <a:off x="550590" y="2991482"/>
            <a:ext cx="11478502" cy="130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作者以时间为序，空间跨度极大，从西汉写到了满清，一气贯通，自然天成。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pic>
        <p:nvPicPr>
          <p:cNvPr id="6" name="图片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48504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\\莫成程\g\图片\新建文件夹1.21\44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" y="794"/>
            <a:ext cx="12189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3987002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6612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1104" y="477466"/>
            <a:ext cx="11796197" cy="65217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释文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题</a:t>
            </a:r>
            <a:endParaRPr lang="en-US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民为贵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语出《孟子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尽心下》，意思是说，老百姓是最尊贵的。这句话极其简洁明了地言明了孟子的民本思想。本课所录五则选文，孟子分别从不同方面，运用不同的方法具体而充分地阐明了这一思想。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民为贵，社稷次之，君为轻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，这话今天听来简单，但在两千多年前的中国，说这话需要多么大的勇气和多么深远的洞察力啊！用今天的话来说，就是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超前意识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。齐宣王就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汤放桀，武王伐纣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的事问孟子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臣弑其君，可乎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，孟子掷地有声地回答说：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贼仁者谓之贼，贼义者谓之残。残贼之人谓之一夫。闻诛一夫纣矣，未闻弑君也。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在当时能这样一针见血地指出独夫民贼应该杀，是需要有极大的胆识的。孟子坚决反对愚忠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知文明理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7976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98730" y="837506"/>
            <a:ext cx="11002525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反对盲从。他认为，为臣的态度是由为君的态度决定的。君主并非任何时候都对，也并非都应无条件服从。他说：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君之视臣如手足，则臣视君如腹心；君之视臣如犬马，则臣视君如国人；君之视臣如土芥，则臣视君如寇仇。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对于暴君，他是深恶痛绝的。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3863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4606" y="1053530"/>
            <a:ext cx="10678943" cy="313929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明主旨</a:t>
            </a:r>
            <a:endParaRPr lang="en-US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本课所录五则选文均是围绕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民为贵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的思想来展开论述的。在这五则选文中，孟子不仅极力宣传得民心者得天下、失民心者失天下的民本思想，而且还指明了得民心的根本途径，就是施行仁政，用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治天下，用仁义道德教化百姓。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1391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语言积累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690724"/>
            <a:ext cx="11449272" cy="266532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词语理解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通假字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为丛驱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爵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者，鹯也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苟为不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，终身不得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71070" y="20233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雀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67214" y="204972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鸟雀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43078" y="270971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蓄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83238" y="270971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积聚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7392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21360" y="45418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8622" y="2234079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危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0635" y="1053530"/>
            <a:ext cx="891509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诸侯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社稷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乎高哉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正襟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其君之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，犹累卵也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9" name="左大括号 8"/>
          <p:cNvSpPr/>
          <p:nvPr/>
        </p:nvSpPr>
        <p:spPr>
          <a:xfrm>
            <a:off x="1702718" y="1188584"/>
            <a:ext cx="169654" cy="247188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006974" y="11255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危害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46934" y="177361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高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82161" y="247452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正、端正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36411" y="306975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危险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3750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0485" y="2803812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40755" y="678389"/>
            <a:ext cx="891509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苟富贵，无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忘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及时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遣归：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____________________________________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________________________</a:t>
            </a:r>
            <a:r>
              <a:rPr lang="zh-CN" altLang="zh-CN" sz="2800" u="sng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1533064" y="750855"/>
            <a:ext cx="169654" cy="471973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873487" y="1250390"/>
            <a:ext cx="981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latin typeface="Times New Roman"/>
                <a:ea typeface="华文细黑"/>
              </a:rPr>
              <a:t>xiān</a:t>
            </a:r>
            <a:r>
              <a:rPr lang="zh-CN" altLang="zh-CN" sz="2800" kern="100" dirty="0">
                <a:latin typeface="Times New Roman"/>
                <a:ea typeface="华文细黑"/>
              </a:rPr>
              <a:t>ɡ</a:t>
            </a:r>
            <a:endParaRPr lang="zh-CN" altLang="en-US" sz="2800" kern="100" dirty="0">
              <a:latin typeface="Times New Roman"/>
              <a:ea typeface="华文细黑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2771101" y="905366"/>
            <a:ext cx="169654" cy="167685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702718" y="3698662"/>
            <a:ext cx="981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latin typeface="Times New Roman"/>
                <a:ea typeface="华文细黑"/>
              </a:rPr>
              <a:t>xiàn</a:t>
            </a:r>
            <a:r>
              <a:rPr lang="zh-CN" altLang="zh-CN" sz="2800" kern="100" dirty="0">
                <a:latin typeface="Times New Roman"/>
                <a:ea typeface="华文细黑"/>
                <a:cs typeface="宋体"/>
              </a:rPr>
              <a:t>ɡ</a:t>
            </a:r>
            <a:endParaRPr lang="zh-CN" altLang="en-US" sz="2800" kern="100" dirty="0">
              <a:latin typeface="Times New Roman"/>
              <a:ea typeface="华文细黑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2685192" y="2750050"/>
            <a:ext cx="169654" cy="262396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782838" y="2626087"/>
            <a:ext cx="891509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伯乐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马，顾玩所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见：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儿已薄禄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尧二十有八载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王侯将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宁有种乎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5696451" y="81834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相互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98862" y="1252711"/>
            <a:ext cx="894855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表示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一方对另一方有所动作，视具体情况译作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我、你、他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她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等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6275417" y="270971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观察，鉴别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43078" y="335778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相貌，容貌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87385" y="398669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辅助，帮助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56491" y="46539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官名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251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0" grpId="0"/>
      <p:bldP spid="10" grpId="1"/>
      <p:bldP spid="11" grpId="0"/>
      <p:bldP spid="11" grpId="1"/>
      <p:bldP spid="22" grpId="0"/>
      <p:bldP spid="22" grpId="1"/>
      <p:bldP spid="23" grpId="0"/>
      <p:bldP spid="23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6627</TotalTime>
  <Words>4543</Words>
  <Application>Microsoft Office PowerPoint</Application>
  <PresentationFormat>自定义</PresentationFormat>
  <Paragraphs>194</Paragraphs>
  <Slides>35</Slides>
  <Notes>0</Notes>
  <HiddenSlides>4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7_Office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Administrator</dc:creator>
  <dc:description>语文备课大师【全免费】</dc:description>
  <cp:lastModifiedBy>Administrator</cp:lastModifiedBy>
  <cp:revision>语文备课大师【全免费】</cp:revision>
  <dcterms:created xsi:type="dcterms:W3CDTF">2014-11-27T01:03:00Z</dcterms:created>
  <dcterms:modified xsi:type="dcterms:W3CDTF">2017-12-21T02:40:47Z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  <property fmtid="{64440492-4C8B-11D1-8B70-080036B11A03}" pid="4">
    <vt:lpwstr>语文备课大师【全免费】</vt:lpwstr>
  </property>
</Properties>
</file>