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58" r:id="rId1"/>
  </p:sldMasterIdLst>
  <p:notesMasterIdLst>
    <p:notesMasterId r:id="rId21"/>
  </p:notesMasterIdLst>
  <p:handoutMasterIdLst>
    <p:handoutMasterId r:id="rId22"/>
  </p:handoutMasterIdLst>
  <p:sldIdLst>
    <p:sldId id="3288" r:id="rId2"/>
    <p:sldId id="3367" r:id="rId3"/>
    <p:sldId id="3373" r:id="rId4"/>
    <p:sldId id="3370" r:id="rId5"/>
    <p:sldId id="3369" r:id="rId6"/>
    <p:sldId id="3402" r:id="rId7"/>
    <p:sldId id="3368" r:id="rId8"/>
    <p:sldId id="3374" r:id="rId9"/>
    <p:sldId id="3383" r:id="rId10"/>
    <p:sldId id="3386" r:id="rId11"/>
    <p:sldId id="3403" r:id="rId12"/>
    <p:sldId id="3385" r:id="rId13"/>
    <p:sldId id="3391" r:id="rId14"/>
    <p:sldId id="3404" r:id="rId15"/>
    <p:sldId id="3392" r:id="rId16"/>
    <p:sldId id="3397" r:id="rId17"/>
    <p:sldId id="3398" r:id="rId18"/>
    <p:sldId id="3399" r:id="rId19"/>
    <p:sldId id="3400" r:id="rId20"/>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521415D9-36F7-43E2-AB2F-B90AF26B5E84}">
      <p14:sectionLst xmlns:p14="http://schemas.microsoft.com/office/powerpoint/2010/main" xmlns="">
        <p14:section name="默认节" id="{3A45B0A3-2DC7-4E0E-9A32-335DEF0DA684}">
          <p14:sldIdLst>
            <p14:sldId id="3288"/>
            <p14:sldId id="3367"/>
            <p14:sldId id="3373"/>
            <p14:sldId id="3370"/>
            <p14:sldId id="3369"/>
            <p14:sldId id="3402"/>
            <p14:sldId id="3368"/>
            <p14:sldId id="3374"/>
            <p14:sldId id="3383"/>
            <p14:sldId id="3386"/>
            <p14:sldId id="3403"/>
            <p14:sldId id="3385"/>
            <p14:sldId id="3391"/>
            <p14:sldId id="3404"/>
            <p14:sldId id="3392"/>
            <p14:sldId id="3397"/>
            <p14:sldId id="3398"/>
            <p14:sldId id="3399"/>
            <p14:sldId id="3400"/>
            <p14:sldId id="3401"/>
          </p14:sldIdLst>
        </p14:section>
      </p14:sectionLst>
    </p:ext>
    <p:ext uri="{EFAFB233-063F-42B5-8137-9DF3F51BA10A}">
      <p15:sldGuideLst xmlns:p15="http://schemas.microsoft.com/office/powerpoint/2012/main" xmlns="">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891" autoAdjust="0"/>
    <p:restoredTop sz="94663" autoAdjust="0"/>
  </p:normalViewPr>
  <p:slideViewPr>
    <p:cSldViewPr>
      <p:cViewPr varScale="1">
        <p:scale>
          <a:sx n="132" d="100"/>
          <a:sy n="132" d="100"/>
        </p:scale>
        <p:origin x="-840" y="-90"/>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5" d="100"/>
          <a:sy n="85" d="100"/>
        </p:scale>
        <p:origin x="380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xmlns="" val="399271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2019-2-20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xmlns="" val="13300878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xmlns="" val="3484976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2019-2-20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pPr/>
              <a:t>2019-2-20</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p:cNvSpPr txBox="1"/>
          <p:nvPr/>
        </p:nvSpPr>
        <p:spPr>
          <a:xfrm>
            <a:off x="215084" y="1927032"/>
            <a:ext cx="6500858" cy="1200329"/>
          </a:xfrm>
          <a:prstGeom prst="rect">
            <a:avLst/>
          </a:prstGeom>
          <a:noFill/>
        </p:spPr>
        <p:txBody>
          <a:bodyPr wrap="square" rtlCol="0" anchor="ctr" anchorCtr="0">
            <a:spAutoFit/>
          </a:bodyPr>
          <a:lstStyle/>
          <a:p>
            <a:r>
              <a:rPr lang="zh-CN" altLang="en-US" sz="3600" b="1" dirty="0">
                <a:solidFill>
                  <a:srgbClr val="FF0000"/>
                </a:solidFill>
                <a:latin typeface="楷体_GB2312" pitchFamily="49" charset="-122"/>
              </a:rPr>
              <a:t>专题</a:t>
            </a:r>
            <a:r>
              <a:rPr lang="en-US" altLang="zh-CN" sz="3600" b="1" dirty="0" smtClean="0">
                <a:solidFill>
                  <a:srgbClr val="FF0000"/>
                </a:solidFill>
                <a:latin typeface="楷体_GB2312" pitchFamily="49" charset="-122"/>
              </a:rPr>
              <a:t>20</a:t>
            </a:r>
            <a:r>
              <a:rPr lang="zh-CN" altLang="en-US" sz="3600" b="1" dirty="0" smtClean="0">
                <a:solidFill>
                  <a:srgbClr val="FF0000"/>
                </a:solidFill>
                <a:latin typeface="楷体_GB2312" pitchFamily="49" charset="-122"/>
              </a:rPr>
              <a:t> 诗歌</a:t>
            </a:r>
            <a:r>
              <a:rPr lang="zh-CN" altLang="en-US" sz="3600" b="1" dirty="0">
                <a:solidFill>
                  <a:srgbClr val="FF0000"/>
                </a:solidFill>
                <a:latin typeface="楷体_GB2312" pitchFamily="49" charset="-122"/>
              </a:rPr>
              <a:t>表达技巧考点</a:t>
            </a:r>
            <a:r>
              <a:rPr lang="en-US" altLang="zh-CN" sz="3600" b="1" dirty="0">
                <a:solidFill>
                  <a:srgbClr val="FF0000"/>
                </a:solidFill>
                <a:latin typeface="楷体_GB2312" pitchFamily="49" charset="-122"/>
              </a:rPr>
              <a:t>——</a:t>
            </a:r>
            <a:r>
              <a:rPr lang="zh-CN" altLang="en-US" sz="3600" b="1" dirty="0">
                <a:solidFill>
                  <a:srgbClr val="FF0000"/>
                </a:solidFill>
                <a:latin typeface="楷体_GB2312" pitchFamily="49" charset="-122"/>
              </a:rPr>
              <a:t>表现手法（一）</a:t>
            </a:r>
            <a:endParaRPr lang="zh-CN" altLang="en-US" sz="3600" b="1"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5A454297-133A-4A98-B2BE-AE9BA910BACD}"/>
              </a:ext>
            </a:extLst>
          </p:cNvPr>
          <p:cNvSpPr/>
          <p:nvPr/>
        </p:nvSpPr>
        <p:spPr>
          <a:xfrm>
            <a:off x="2277666" y="907068"/>
            <a:ext cx="2509020" cy="369332"/>
          </a:xfrm>
          <a:prstGeom prst="rect">
            <a:avLst/>
          </a:prstGeom>
        </p:spPr>
        <p:txBody>
          <a:bodyPr wrap="none">
            <a:spAutoFit/>
          </a:bodyPr>
          <a:lstStyle/>
          <a:p>
            <a:pPr eaLnBrk="1" hangingPunct="1">
              <a:spcBef>
                <a:spcPct val="50000"/>
              </a:spcBef>
              <a:buFontTx/>
              <a:buNone/>
            </a:pPr>
            <a:r>
              <a:rPr lang="zh-CN" altLang="zh-CN" b="1" dirty="0">
                <a:solidFill>
                  <a:srgbClr val="FF0000"/>
                </a:solidFill>
              </a:rPr>
              <a:t>比喻和象征是不同的：</a:t>
            </a:r>
          </a:p>
        </p:txBody>
      </p:sp>
      <p:sp>
        <p:nvSpPr>
          <p:cNvPr id="3" name="矩形 2">
            <a:extLst>
              <a:ext uri="{FF2B5EF4-FFF2-40B4-BE49-F238E27FC236}">
                <a16:creationId xmlns="" xmlns:a16="http://schemas.microsoft.com/office/drawing/2014/main" id="{2E06154A-DEA7-46E5-91B2-4E11074FAC42}"/>
              </a:ext>
            </a:extLst>
          </p:cNvPr>
          <p:cNvSpPr/>
          <p:nvPr/>
        </p:nvSpPr>
        <p:spPr>
          <a:xfrm>
            <a:off x="477466" y="1492424"/>
            <a:ext cx="5616624" cy="2912464"/>
          </a:xfrm>
          <a:prstGeom prst="rect">
            <a:avLst/>
          </a:prstGeom>
        </p:spPr>
        <p:txBody>
          <a:bodyPr wrap="square">
            <a:spAutoFit/>
          </a:bodyPr>
          <a:lstStyle/>
          <a:p>
            <a:pPr>
              <a:lnSpc>
                <a:spcPct val="150000"/>
              </a:lnSpc>
            </a:pPr>
            <a:r>
              <a:rPr lang="zh-CN" altLang="zh-CN" b="1" dirty="0">
                <a:solidFill>
                  <a:srgbClr val="0000FF"/>
                </a:solidFill>
                <a:latin typeface="仿宋" panose="02010609060101010101" pitchFamily="49" charset="-122"/>
                <a:ea typeface="仿宋" panose="02010609060101010101" pitchFamily="49" charset="-122"/>
              </a:rPr>
              <a:t>一、两者的表现不同：象征的象征体与本体之间要求“神似”，比喻的喻体和本体之间则要求“形似”</a:t>
            </a:r>
            <a:r>
              <a:rPr lang="zh-CN" altLang="en-US" b="1" dirty="0">
                <a:solidFill>
                  <a:srgbClr val="0000FF"/>
                </a:solidFill>
                <a:latin typeface="仿宋" panose="02010609060101010101" pitchFamily="49" charset="-122"/>
                <a:ea typeface="仿宋" panose="02010609060101010101" pitchFamily="49" charset="-122"/>
              </a:rPr>
              <a:t>。</a:t>
            </a:r>
            <a:r>
              <a:rPr lang="zh-CN" altLang="zh-CN" b="1" dirty="0">
                <a:solidFill>
                  <a:srgbClr val="0000FF"/>
                </a:solidFill>
                <a:latin typeface="仿宋" panose="02010609060101010101" pitchFamily="49" charset="-122"/>
                <a:ea typeface="仿宋" panose="02010609060101010101" pitchFamily="49" charset="-122"/>
              </a:rPr>
              <a:t/>
            </a:r>
            <a:br>
              <a:rPr lang="zh-CN" altLang="zh-CN" b="1" dirty="0">
                <a:solidFill>
                  <a:srgbClr val="0000FF"/>
                </a:solidFill>
                <a:latin typeface="仿宋" panose="02010609060101010101" pitchFamily="49" charset="-122"/>
                <a:ea typeface="仿宋" panose="02010609060101010101" pitchFamily="49" charset="-122"/>
              </a:rPr>
            </a:br>
            <a:r>
              <a:rPr lang="zh-CN" altLang="zh-CN" b="1" dirty="0">
                <a:solidFill>
                  <a:srgbClr val="0000FF"/>
                </a:solidFill>
                <a:latin typeface="仿宋" panose="02010609060101010101" pitchFamily="49" charset="-122"/>
                <a:ea typeface="仿宋" panose="02010609060101010101" pitchFamily="49" charset="-122"/>
              </a:rPr>
              <a:t>二、两者介绍的对象不同：象征是以物示义，即不把意思直接说出，而让读者去理解。比喻是以物比物，比喻的对象一般是让人看的见、听得见或摸得着的一种具体事物、具体人。</a:t>
            </a:r>
            <a:endParaRPr lang="en-US"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zh-CN" sz="1600" b="1" dirty="0">
                <a:solidFill>
                  <a:srgbClr val="0000FF"/>
                </a:solidFill>
                <a:latin typeface="仿宋" panose="02010609060101010101" pitchFamily="49" charset="-122"/>
                <a:ea typeface="仿宋" panose="02010609060101010101" pitchFamily="49" charset="-122"/>
              </a:rPr>
              <a:t> </a:t>
            </a:r>
            <a:endParaRPr lang="en-US" altLang="zh-CN" sz="1600" b="1" dirty="0">
              <a:solidFill>
                <a:srgbClr val="0000FF"/>
              </a:solidFill>
              <a:latin typeface="仿宋" panose="02010609060101010101" pitchFamily="49" charset="-122"/>
              <a:ea typeface="仿宋" panose="02010609060101010101" pitchFamily="49" charset="-122"/>
            </a:endParaRPr>
          </a:p>
        </p:txBody>
      </p:sp>
      <p:sp>
        <p:nvSpPr>
          <p:cNvPr id="4" name="矩形 3">
            <a:extLst>
              <a:ext uri="{FF2B5EF4-FFF2-40B4-BE49-F238E27FC236}">
                <a16:creationId xmlns="" xmlns:a16="http://schemas.microsoft.com/office/drawing/2014/main" id="{C49B2B7A-037B-4D97-A1D7-58DE094BD368}"/>
              </a:ext>
            </a:extLst>
          </p:cNvPr>
          <p:cNvSpPr/>
          <p:nvPr/>
        </p:nvSpPr>
        <p:spPr>
          <a:xfrm>
            <a:off x="333450" y="510076"/>
            <a:ext cx="2749471" cy="338554"/>
          </a:xfrm>
          <a:prstGeom prst="rect">
            <a:avLst/>
          </a:prstGeom>
        </p:spPr>
        <p:txBody>
          <a:bodyPr wrap="none">
            <a:spAutoFit/>
          </a:bodyPr>
          <a:lstStyle/>
          <a:p>
            <a:r>
              <a:rPr lang="zh-CN" altLang="en-US" sz="1600" dirty="0">
                <a:solidFill>
                  <a:srgbClr val="FF0000"/>
                </a:solidFill>
                <a:latin typeface="仿宋" panose="02010609060101010101" pitchFamily="49" charset="-122"/>
                <a:ea typeface="仿宋" panose="02010609060101010101" pitchFamily="49" charset="-122"/>
              </a:rPr>
              <a:t>显得含蓄隽永并意味深长。 </a:t>
            </a:r>
          </a:p>
        </p:txBody>
      </p:sp>
    </p:spTree>
    <p:extLst>
      <p:ext uri="{BB962C8B-B14F-4D97-AF65-F5344CB8AC3E}">
        <p14:creationId xmlns:p14="http://schemas.microsoft.com/office/powerpoint/2010/main" xmlns="" val="131652532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E06154A-DEA7-46E5-91B2-4E11074FAC42}"/>
              </a:ext>
            </a:extLst>
          </p:cNvPr>
          <p:cNvSpPr/>
          <p:nvPr/>
        </p:nvSpPr>
        <p:spPr>
          <a:xfrm>
            <a:off x="405458" y="772344"/>
            <a:ext cx="6192688" cy="3368871"/>
          </a:xfrm>
          <a:prstGeom prst="rect">
            <a:avLst/>
          </a:prstGeom>
        </p:spPr>
        <p:txBody>
          <a:bodyPr wrap="square">
            <a:spAutoFit/>
          </a:bodyPr>
          <a:lstStyle/>
          <a:p>
            <a:pPr>
              <a:lnSpc>
                <a:spcPct val="150000"/>
              </a:lnSpc>
            </a:pPr>
            <a:r>
              <a:rPr lang="zh-CN" altLang="en-US" b="1" dirty="0">
                <a:solidFill>
                  <a:srgbClr val="0000FF"/>
                </a:solidFill>
                <a:latin typeface="仿宋" panose="02010609060101010101" pitchFamily="49" charset="-122"/>
                <a:ea typeface="仿宋" panose="02010609060101010101" pitchFamily="49" charset="-122"/>
              </a:rPr>
              <a:t>三、两者的格式不同：比喻中的喻体和本体之间（借喻除外）一般有比喻词。如用“像”、“似的”、“是”、“仿佛”等连接。而象征中连接象征体和本体的，通常是句子和段落。它主要是连接用复句或几段话的文字来点明象征意义的。</a:t>
            </a:r>
            <a:endParaRPr lang="en-US"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b="1" dirty="0">
                <a:solidFill>
                  <a:srgbClr val="0000FF"/>
                </a:solidFill>
                <a:latin typeface="仿宋" panose="02010609060101010101" pitchFamily="49" charset="-122"/>
                <a:ea typeface="仿宋" panose="02010609060101010101" pitchFamily="49" charset="-122"/>
              </a:rPr>
              <a:t>四、两者范围大小不同：象征是文学创作中的一种表现手法，它的对象是整篇的文章，至少是文章中的一大段话，因此在范围上远远超过了比喻涉及的范围。比喻的范围比较小，一般局限于一两个句子中。</a:t>
            </a:r>
            <a:r>
              <a:rPr lang="zh-CN" altLang="zh-CN" b="1" dirty="0">
                <a:solidFill>
                  <a:srgbClr val="0000FF"/>
                </a:solidFill>
                <a:latin typeface="仿宋" panose="02010609060101010101" pitchFamily="49" charset="-122"/>
                <a:ea typeface="仿宋" panose="02010609060101010101" pitchFamily="49" charset="-122"/>
              </a:rPr>
              <a:t>   </a:t>
            </a: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86730006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55CC1C7-2A7A-489B-8B41-FAB4897714E3}"/>
              </a:ext>
            </a:extLst>
          </p:cNvPr>
          <p:cNvSpPr/>
          <p:nvPr/>
        </p:nvSpPr>
        <p:spPr>
          <a:xfrm>
            <a:off x="261442" y="412304"/>
            <a:ext cx="6526138" cy="5020605"/>
          </a:xfrm>
          <a:prstGeom prst="rect">
            <a:avLst/>
          </a:prstGeom>
        </p:spPr>
        <p:txBody>
          <a:bodyPr wrap="square">
            <a:spAutoFit/>
          </a:bodyPr>
          <a:lstStyle/>
          <a:p>
            <a:pPr>
              <a:lnSpc>
                <a:spcPct val="150000"/>
              </a:lnSpc>
            </a:pPr>
            <a:r>
              <a:rPr lang="zh-CN" altLang="en-US" sz="2400" b="1" dirty="0">
                <a:latin typeface="仿宋" panose="02010609060101010101" pitchFamily="49" charset="-122"/>
                <a:ea typeface="仿宋" panose="02010609060101010101" pitchFamily="49" charset="-122"/>
              </a:rPr>
              <a:t>抑扬</a:t>
            </a:r>
            <a:endParaRPr lang="en-US" altLang="zh-CN" sz="24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把要贬抑否定的方面和要肯定的方面同时说出来，只突出强调其中一个方面以达到抑此扬彼或抑彼扬此的目的。有</a:t>
            </a:r>
            <a:r>
              <a:rPr lang="zh-CN" altLang="zh-CN" sz="1600" b="1" dirty="0">
                <a:solidFill>
                  <a:srgbClr val="0000FF"/>
                </a:solidFill>
                <a:latin typeface="仿宋" panose="02010609060101010101" pitchFamily="49" charset="-122"/>
                <a:ea typeface="仿宋" panose="02010609060101010101" pitchFamily="49" charset="-122"/>
              </a:rPr>
              <a:t>先扬后抑</a:t>
            </a:r>
            <a:r>
              <a:rPr lang="zh-CN" altLang="zh-CN" sz="1600" b="1" dirty="0">
                <a:latin typeface="仿宋" panose="02010609060101010101" pitchFamily="49" charset="-122"/>
                <a:ea typeface="仿宋" panose="02010609060101010101" pitchFamily="49" charset="-122"/>
              </a:rPr>
              <a:t>和</a:t>
            </a:r>
            <a:r>
              <a:rPr lang="zh-CN" altLang="zh-CN" sz="1600" b="1" dirty="0">
                <a:solidFill>
                  <a:srgbClr val="0000FF"/>
                </a:solidFill>
                <a:latin typeface="仿宋" panose="02010609060101010101" pitchFamily="49" charset="-122"/>
                <a:ea typeface="仿宋" panose="02010609060101010101" pitchFamily="49" charset="-122"/>
              </a:rPr>
              <a:t>先抑后扬</a:t>
            </a:r>
            <a:r>
              <a:rPr lang="zh-CN" altLang="zh-CN" sz="1600" b="1" dirty="0">
                <a:latin typeface="仿宋" panose="02010609060101010101" pitchFamily="49" charset="-122"/>
                <a:ea typeface="仿宋" panose="02010609060101010101" pitchFamily="49" charset="-122"/>
              </a:rPr>
              <a:t>之分。</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FF"/>
                </a:solidFill>
                <a:latin typeface="仿宋" panose="02010609060101010101" pitchFamily="49" charset="-122"/>
                <a:ea typeface="仿宋" panose="02010609060101010101" pitchFamily="49" charset="-122"/>
              </a:rPr>
              <a:t>王昌龄《闺怨》</a:t>
            </a:r>
          </a:p>
          <a:p>
            <a:pPr algn="ctr">
              <a:lnSpc>
                <a:spcPct val="150000"/>
              </a:lnSpc>
            </a:pPr>
            <a:r>
              <a:rPr lang="zh-CN" altLang="zh-CN" sz="1600" b="1" dirty="0">
                <a:solidFill>
                  <a:srgbClr val="0000FF"/>
                </a:solidFill>
                <a:latin typeface="仿宋" panose="02010609060101010101" pitchFamily="49" charset="-122"/>
                <a:ea typeface="仿宋" panose="02010609060101010101" pitchFamily="49" charset="-122"/>
              </a:rPr>
              <a:t>闺中少妇不知愁，春日凝妆上高楼。</a:t>
            </a:r>
            <a:endParaRPr lang="en-US" altLang="zh-CN" sz="1600" b="1" dirty="0">
              <a:solidFill>
                <a:srgbClr val="0000FF"/>
              </a:solidFill>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FF"/>
                </a:solidFill>
                <a:latin typeface="仿宋" panose="02010609060101010101" pitchFamily="49" charset="-122"/>
                <a:ea typeface="仿宋" panose="02010609060101010101" pitchFamily="49" charset="-122"/>
              </a:rPr>
              <a:t>忽见陌头杨柳色，悔教夫婿觅封侯</a:t>
            </a:r>
            <a:r>
              <a:rPr lang="zh-CN" altLang="en-US" sz="1600" b="1" dirty="0">
                <a:solidFill>
                  <a:srgbClr val="0000FF"/>
                </a:solidFill>
                <a:latin typeface="仿宋" panose="02010609060101010101" pitchFamily="49" charset="-122"/>
                <a:ea typeface="仿宋" panose="02010609060101010101" pitchFamily="49" charset="-122"/>
              </a:rPr>
              <a:t>。</a:t>
            </a:r>
            <a:endParaRPr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zh-CN" sz="1600" b="1" dirty="0">
                <a:latin typeface="仿宋" panose="02010609060101010101" pitchFamily="49" charset="-122"/>
                <a:ea typeface="仿宋" panose="02010609060101010101" pitchFamily="49" charset="-122"/>
              </a:rPr>
              <a:t>此诗用了何种艺术手法来描写少妇的什么情感？</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答案</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这首诗采用先扬后抑的手法，先写少妇“不知愁”，后面才说她“悔”，通过对少妇情绪微妙变化的刻画，深刻表现了少妇</a:t>
            </a:r>
            <a:r>
              <a:rPr lang="zh-CN" altLang="en-US" sz="1600" b="1" dirty="0">
                <a:solidFill>
                  <a:srgbClr val="FF0000"/>
                </a:solidFill>
                <a:latin typeface="仿宋" panose="02010609060101010101" pitchFamily="49" charset="-122"/>
                <a:ea typeface="仿宋" panose="02010609060101010101" pitchFamily="49" charset="-122"/>
              </a:rPr>
              <a:t>因触景而产生的感伤和哀怨的情绪，突出了“闺怨”的主题。</a:t>
            </a:r>
          </a:p>
          <a:p>
            <a:pPr>
              <a:lnSpc>
                <a:spcPct val="150000"/>
              </a:lnSpc>
            </a:pPr>
            <a:endParaRPr lang="zh-CN" altLang="zh-CN" sz="1600" b="1" dirty="0">
              <a:latin typeface="仿宋" panose="02010609060101010101" pitchFamily="49" charset="-122"/>
              <a:ea typeface="仿宋" panose="02010609060101010101" pitchFamily="49" charset="-122"/>
            </a:endParaRPr>
          </a:p>
          <a:p>
            <a:pPr>
              <a:lnSpc>
                <a:spcPct val="150000"/>
              </a:lnSpc>
            </a:pP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92417288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52D6FD-AAF9-4413-BD8F-F2D0A86DCBA8}"/>
              </a:ext>
            </a:extLst>
          </p:cNvPr>
          <p:cNvSpPr/>
          <p:nvPr/>
        </p:nvSpPr>
        <p:spPr>
          <a:xfrm>
            <a:off x="261442" y="484312"/>
            <a:ext cx="6336704" cy="464871"/>
          </a:xfrm>
          <a:prstGeom prst="rect">
            <a:avLst/>
          </a:prstGeom>
        </p:spPr>
        <p:txBody>
          <a:bodyPr wrap="square">
            <a:spAutoFit/>
          </a:bodyPr>
          <a:lstStyle/>
          <a:p>
            <a:pPr>
              <a:lnSpc>
                <a:spcPct val="150000"/>
              </a:lnSpc>
            </a:pPr>
            <a:endParaRPr lang="zh-CN" altLang="en-US" dirty="0"/>
          </a:p>
        </p:txBody>
      </p:sp>
      <p:sp>
        <p:nvSpPr>
          <p:cNvPr id="4" name="矩形 3">
            <a:extLst>
              <a:ext uri="{FF2B5EF4-FFF2-40B4-BE49-F238E27FC236}">
                <a16:creationId xmlns="" xmlns:a16="http://schemas.microsoft.com/office/drawing/2014/main" id="{1E2D00F4-3B61-49FA-8BB3-2DE5CF4FA723}"/>
              </a:ext>
            </a:extLst>
          </p:cNvPr>
          <p:cNvSpPr/>
          <p:nvPr/>
        </p:nvSpPr>
        <p:spPr>
          <a:xfrm>
            <a:off x="197186" y="359251"/>
            <a:ext cx="6098368" cy="1077218"/>
          </a:xfrm>
          <a:prstGeom prst="rect">
            <a:avLst/>
          </a:prstGeom>
        </p:spPr>
        <p:txBody>
          <a:bodyPr wrap="square">
            <a:spAutoFit/>
          </a:bodyPr>
          <a:lstStyle/>
          <a:p>
            <a:pPr algn="ctr" eaLnBrk="1" hangingPunct="1">
              <a:spcBef>
                <a:spcPct val="50000"/>
              </a:spcBef>
              <a:buFontTx/>
              <a:buNone/>
            </a:pPr>
            <a:r>
              <a:rPr lang="zh-CN" altLang="zh-CN" sz="1600" b="1" dirty="0">
                <a:solidFill>
                  <a:srgbClr val="0000FF"/>
                </a:solidFill>
                <a:latin typeface="仿宋" panose="02010609060101010101" pitchFamily="49" charset="-122"/>
                <a:ea typeface="仿宋" panose="02010609060101010101" pitchFamily="49" charset="-122"/>
              </a:rPr>
              <a:t>叶绍翁《游园不值》 </a:t>
            </a:r>
          </a:p>
          <a:p>
            <a:pPr algn="ctr" eaLnBrk="1" hangingPunct="1">
              <a:spcBef>
                <a:spcPct val="50000"/>
              </a:spcBef>
              <a:buFontTx/>
              <a:buNone/>
            </a:pPr>
            <a:r>
              <a:rPr lang="zh-CN" altLang="zh-CN" sz="1600" b="1" dirty="0">
                <a:solidFill>
                  <a:srgbClr val="0000FF"/>
                </a:solidFill>
                <a:latin typeface="仿宋" panose="02010609060101010101" pitchFamily="49" charset="-122"/>
                <a:ea typeface="仿宋" panose="02010609060101010101" pitchFamily="49" charset="-122"/>
              </a:rPr>
              <a:t>应怜履齿印苍苔，小扣柴扉久不开。</a:t>
            </a:r>
            <a:endParaRPr lang="en-US" altLang="zh-CN" sz="1600" b="1" dirty="0">
              <a:solidFill>
                <a:srgbClr val="0000FF"/>
              </a:solidFill>
              <a:latin typeface="仿宋" panose="02010609060101010101" pitchFamily="49" charset="-122"/>
              <a:ea typeface="仿宋" panose="02010609060101010101" pitchFamily="49" charset="-122"/>
            </a:endParaRPr>
          </a:p>
          <a:p>
            <a:pPr algn="ctr" eaLnBrk="1" hangingPunct="1">
              <a:spcBef>
                <a:spcPct val="50000"/>
              </a:spcBef>
              <a:buFontTx/>
              <a:buNone/>
            </a:pPr>
            <a:r>
              <a:rPr lang="zh-CN" altLang="zh-CN" sz="1600" b="1" dirty="0">
                <a:solidFill>
                  <a:srgbClr val="0000FF"/>
                </a:solidFill>
                <a:latin typeface="仿宋" panose="02010609060101010101" pitchFamily="49" charset="-122"/>
                <a:ea typeface="仿宋" panose="02010609060101010101" pitchFamily="49" charset="-122"/>
              </a:rPr>
              <a:t>春色满园关不住，一枝红杏出墙来。</a:t>
            </a:r>
          </a:p>
        </p:txBody>
      </p:sp>
      <p:sp>
        <p:nvSpPr>
          <p:cNvPr id="5" name="矩形 4">
            <a:extLst>
              <a:ext uri="{FF2B5EF4-FFF2-40B4-BE49-F238E27FC236}">
                <a16:creationId xmlns="" xmlns:a16="http://schemas.microsoft.com/office/drawing/2014/main" id="{1777E827-7789-4D65-B64C-66A3A4935D21}"/>
              </a:ext>
            </a:extLst>
          </p:cNvPr>
          <p:cNvSpPr/>
          <p:nvPr/>
        </p:nvSpPr>
        <p:spPr>
          <a:xfrm>
            <a:off x="139738" y="1319740"/>
            <a:ext cx="6508104" cy="1142620"/>
          </a:xfrm>
          <a:prstGeom prst="rect">
            <a:avLst/>
          </a:prstGeom>
        </p:spPr>
        <p:txBody>
          <a:bodyPr wrap="square">
            <a:spAutoFit/>
          </a:bodyPr>
          <a:lstStyle/>
          <a:p>
            <a:pPr>
              <a:lnSpc>
                <a:spcPct val="150000"/>
              </a:lnSpc>
            </a:pPr>
            <a:r>
              <a:rPr lang="en-US" altLang="zh-CN" sz="14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诗前两句写诗人乘兴游园，被拒之门外；后两句却写出诗人另有所得，看到了满园春色，前后感情有个落差，前面遗憾，后面高兴。这里采用了欲扬先抑法。</a:t>
            </a:r>
            <a:endParaRPr lang="zh-CN" altLang="en-US" sz="1600" dirty="0">
              <a:solidFill>
                <a:srgbClr val="FF0000"/>
              </a:solidFill>
              <a:latin typeface="仿宋" panose="02010609060101010101" pitchFamily="49" charset="-122"/>
              <a:ea typeface="仿宋" panose="02010609060101010101" pitchFamily="49" charset="-122"/>
            </a:endParaRPr>
          </a:p>
        </p:txBody>
      </p:sp>
      <p:sp>
        <p:nvSpPr>
          <p:cNvPr id="6" name="矩形 5">
            <a:extLst>
              <a:ext uri="{FF2B5EF4-FFF2-40B4-BE49-F238E27FC236}">
                <a16:creationId xmlns="" xmlns:a16="http://schemas.microsoft.com/office/drawing/2014/main" id="{25BEA08B-E627-426F-830F-B73866600C72}"/>
              </a:ext>
            </a:extLst>
          </p:cNvPr>
          <p:cNvSpPr/>
          <p:nvPr/>
        </p:nvSpPr>
        <p:spPr>
          <a:xfrm>
            <a:off x="513470" y="2376244"/>
            <a:ext cx="5760640" cy="1142620"/>
          </a:xfrm>
          <a:prstGeom prst="rect">
            <a:avLst/>
          </a:prstGeom>
        </p:spPr>
        <p:txBody>
          <a:bodyPr wrap="square">
            <a:spAutoFit/>
          </a:bodyPr>
          <a:lstStyle/>
          <a:p>
            <a:pPr algn="ctr">
              <a:lnSpc>
                <a:spcPct val="150000"/>
              </a:lnSpc>
            </a:pPr>
            <a:r>
              <a:rPr lang="zh-CN" altLang="zh-CN" sz="1600" b="1" dirty="0">
                <a:solidFill>
                  <a:srgbClr val="0000CC"/>
                </a:solidFill>
                <a:latin typeface="仿宋" panose="02010609060101010101" pitchFamily="49" charset="-122"/>
                <a:ea typeface="仿宋" panose="02010609060101010101" pitchFamily="49" charset="-122"/>
              </a:rPr>
              <a:t>李商隐《贾生》</a:t>
            </a:r>
            <a:endParaRPr lang="en-US" altLang="zh-CN" sz="1600" b="1" dirty="0">
              <a:solidFill>
                <a:srgbClr val="0000CC"/>
              </a:solidFill>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CC"/>
                </a:solidFill>
                <a:latin typeface="仿宋" panose="02010609060101010101" pitchFamily="49" charset="-122"/>
                <a:ea typeface="仿宋" panose="02010609060101010101" pitchFamily="49" charset="-122"/>
              </a:rPr>
              <a:t>宣室求贤访逐臣,贾生才调更无伦</a:t>
            </a:r>
            <a:r>
              <a:rPr lang="zh-CN" altLang="en-US" sz="1600" b="1" dirty="0">
                <a:solidFill>
                  <a:srgbClr val="0000CC"/>
                </a:solidFill>
                <a:latin typeface="仿宋" panose="02010609060101010101" pitchFamily="49" charset="-122"/>
                <a:ea typeface="仿宋" panose="02010609060101010101" pitchFamily="49" charset="-122"/>
              </a:rPr>
              <a:t>。</a:t>
            </a:r>
            <a:endParaRPr lang="en-US" altLang="zh-CN" sz="1600" b="1" dirty="0">
              <a:solidFill>
                <a:srgbClr val="0000CC"/>
              </a:solidFill>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CC"/>
                </a:solidFill>
                <a:latin typeface="仿宋" panose="02010609060101010101" pitchFamily="49" charset="-122"/>
                <a:ea typeface="仿宋" panose="02010609060101010101" pitchFamily="49" charset="-122"/>
              </a:rPr>
              <a:t>可怜夜半虚前席,不问苍生问鬼神</a:t>
            </a:r>
            <a:r>
              <a:rPr lang="zh-CN" altLang="en-US" sz="1600" b="1" dirty="0">
                <a:solidFill>
                  <a:srgbClr val="0000CC"/>
                </a:solidFill>
                <a:latin typeface="仿宋" panose="02010609060101010101" pitchFamily="49" charset="-122"/>
                <a:ea typeface="仿宋" panose="02010609060101010101" pitchFamily="49" charset="-122"/>
              </a:rPr>
              <a:t>。</a:t>
            </a:r>
            <a:endParaRPr lang="zh-CN" altLang="zh-CN" sz="1600" b="1" dirty="0">
              <a:solidFill>
                <a:srgbClr val="0000CC"/>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 xmlns:a16="http://schemas.microsoft.com/office/drawing/2014/main" id="{750BD0C8-2FD5-4E02-B14E-9E3C78660916}"/>
              </a:ext>
            </a:extLst>
          </p:cNvPr>
          <p:cNvSpPr/>
          <p:nvPr/>
        </p:nvSpPr>
        <p:spPr>
          <a:xfrm>
            <a:off x="142938" y="3473797"/>
            <a:ext cx="6264696" cy="1142620"/>
          </a:xfrm>
          <a:prstGeom prst="rect">
            <a:avLst/>
          </a:prstGeom>
        </p:spPr>
        <p:txBody>
          <a:bodyPr wrap="square">
            <a:spAutoFit/>
          </a:bodyPr>
          <a:lstStyle/>
          <a:p>
            <a:pPr>
              <a:lnSpc>
                <a:spcPct val="150000"/>
              </a:lnSpc>
            </a:pPr>
            <a:r>
              <a:rPr lang="en-US" altLang="zh-CN" sz="14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诗的前两句从正面着笔,丝毫不露贬意,仿佛热烈颂扬文帝求贤若渴,虚怀若谷,和对贾生的赞叹.可是读了后面两句,才恍然大悟,原来郑重求贤,虚心垂询,推重叹服,乃至</a:t>
            </a:r>
            <a:r>
              <a:rPr lang="zh-CN" altLang="en-US"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夜半虚席</a:t>
            </a:r>
            <a:r>
              <a:rPr lang="zh-CN" altLang="en-US"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,不是</a:t>
            </a: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77959073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52D6FD-AAF9-4413-BD8F-F2D0A86DCBA8}"/>
              </a:ext>
            </a:extLst>
          </p:cNvPr>
          <p:cNvSpPr/>
          <p:nvPr/>
        </p:nvSpPr>
        <p:spPr>
          <a:xfrm>
            <a:off x="261442" y="484312"/>
            <a:ext cx="6336704" cy="464871"/>
          </a:xfrm>
          <a:prstGeom prst="rect">
            <a:avLst/>
          </a:prstGeom>
        </p:spPr>
        <p:txBody>
          <a:bodyPr wrap="square">
            <a:spAutoFit/>
          </a:bodyPr>
          <a:lstStyle/>
          <a:p>
            <a:pPr>
              <a:lnSpc>
                <a:spcPct val="150000"/>
              </a:lnSpc>
            </a:pPr>
            <a:endParaRPr lang="zh-CN" altLang="en-US" dirty="0"/>
          </a:p>
        </p:txBody>
      </p:sp>
      <p:sp>
        <p:nvSpPr>
          <p:cNvPr id="5" name="矩形 4">
            <a:extLst>
              <a:ext uri="{FF2B5EF4-FFF2-40B4-BE49-F238E27FC236}">
                <a16:creationId xmlns="" xmlns:a16="http://schemas.microsoft.com/office/drawing/2014/main" id="{1777E827-7789-4D65-B64C-66A3A4935D21}"/>
              </a:ext>
            </a:extLst>
          </p:cNvPr>
          <p:cNvSpPr/>
          <p:nvPr/>
        </p:nvSpPr>
        <p:spPr>
          <a:xfrm>
            <a:off x="139738" y="1319740"/>
            <a:ext cx="6508104" cy="365036"/>
          </a:xfrm>
          <a:prstGeom prst="rect">
            <a:avLst/>
          </a:prstGeom>
        </p:spPr>
        <p:txBody>
          <a:bodyPr wrap="square">
            <a:spAutoFit/>
          </a:bodyPr>
          <a:lstStyle/>
          <a:p>
            <a:pPr>
              <a:lnSpc>
                <a:spcPct val="150000"/>
              </a:lnSpc>
            </a:pPr>
            <a:r>
              <a:rPr lang="en-US" altLang="zh-CN" sz="1400" b="1" dirty="0">
                <a:latin typeface="仿宋" panose="02010609060101010101" pitchFamily="49" charset="-122"/>
                <a:ea typeface="仿宋" panose="02010609060101010101" pitchFamily="49" charset="-122"/>
              </a:rPr>
              <a:t>  </a:t>
            </a:r>
            <a:endParaRPr lang="zh-CN" altLang="en-US" sz="1600" dirty="0">
              <a:solidFill>
                <a:srgbClr val="FF0000"/>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 xmlns:a16="http://schemas.microsoft.com/office/drawing/2014/main" id="{750BD0C8-2FD5-4E02-B14E-9E3C78660916}"/>
              </a:ext>
            </a:extLst>
          </p:cNvPr>
          <p:cNvSpPr/>
          <p:nvPr/>
        </p:nvSpPr>
        <p:spPr>
          <a:xfrm>
            <a:off x="333450" y="628328"/>
            <a:ext cx="6264696" cy="3212867"/>
          </a:xfrm>
          <a:prstGeom prst="rect">
            <a:avLst/>
          </a:prstGeom>
        </p:spPr>
        <p:txBody>
          <a:bodyPr wrap="square">
            <a:spAutoFit/>
          </a:bodyPr>
          <a:lstStyle/>
          <a:p>
            <a:pPr>
              <a:lnSpc>
                <a:spcPct val="150000"/>
              </a:lnSpc>
            </a:pPr>
            <a:r>
              <a:rPr lang="zh-CN" altLang="zh-CN" b="1" dirty="0">
                <a:solidFill>
                  <a:srgbClr val="FF0000"/>
                </a:solidFill>
                <a:latin typeface="仿宋" panose="02010609060101010101" pitchFamily="49" charset="-122"/>
                <a:ea typeface="仿宋" panose="02010609060101010101" pitchFamily="49" charset="-122"/>
              </a:rPr>
              <a:t>不是为了寻求治国安民之道,却是为了</a:t>
            </a:r>
            <a:r>
              <a:rPr lang="zh-CN" altLang="en-US"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问鬼神</a:t>
            </a:r>
            <a:r>
              <a:rPr lang="zh-CN" altLang="en-US"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!这究竟是什么样的求贤,对贤者又究竟意味着什么啊!讽刺辛辣,感慨深沉,非抑扬而不能达到此效果</a:t>
            </a:r>
            <a:r>
              <a:rPr lang="zh-CN" altLang="en-US" b="1" dirty="0">
                <a:solidFill>
                  <a:srgbClr val="FF0000"/>
                </a:solidFill>
                <a:latin typeface="仿宋" panose="02010609060101010101" pitchFamily="49" charset="-122"/>
                <a:ea typeface="仿宋" panose="02010609060101010101" pitchFamily="49" charset="-122"/>
              </a:rPr>
              <a:t>。</a:t>
            </a:r>
            <a:endParaRPr lang="en-US" altLang="zh-CN" b="1" dirty="0">
              <a:solidFill>
                <a:srgbClr val="FF0000"/>
              </a:solidFill>
              <a:latin typeface="仿宋" panose="02010609060101010101" pitchFamily="49" charset="-122"/>
              <a:ea typeface="仿宋" panose="02010609060101010101" pitchFamily="49" charset="-122"/>
            </a:endParaRPr>
          </a:p>
          <a:p>
            <a:r>
              <a:rPr lang="zh-CN" altLang="zh-CN" b="1" dirty="0">
                <a:solidFill>
                  <a:srgbClr val="0000FF"/>
                </a:solidFill>
                <a:latin typeface="仿宋" panose="02010609060101010101" pitchFamily="49" charset="-122"/>
                <a:ea typeface="仿宋" panose="02010609060101010101" pitchFamily="49" charset="-122"/>
              </a:rPr>
              <a:t>渲染 </a:t>
            </a:r>
          </a:p>
          <a:p>
            <a:pPr>
              <a:lnSpc>
                <a:spcPct val="150000"/>
              </a:lnSpc>
            </a:pPr>
            <a:r>
              <a:rPr lang="zh-CN" altLang="zh-CN" b="1" dirty="0">
                <a:solidFill>
                  <a:srgbClr val="0000FF"/>
                </a:solidFill>
                <a:latin typeface="仿宋" panose="02010609060101010101" pitchFamily="49" charset="-122"/>
                <a:ea typeface="仿宋" panose="02010609060101010101" pitchFamily="49" charset="-122"/>
              </a:rPr>
              <a:t>    我国传统画技之一，后借用来指文艺创作中为突出人物形象和环境所采用的强调、反复等多方面着意的铺叙等写作技法。</a:t>
            </a:r>
          </a:p>
          <a:p>
            <a:pPr>
              <a:lnSpc>
                <a:spcPct val="150000"/>
              </a:lnSpc>
            </a:pPr>
            <a:endParaRPr lang="zh-CN" altLang="en-US" dirty="0">
              <a:solidFill>
                <a:srgbClr val="FF0000"/>
              </a:solidFill>
              <a:latin typeface="仿宋" panose="02010609060101010101" pitchFamily="49" charset="-122"/>
              <a:ea typeface="仿宋" panose="02010609060101010101" pitchFamily="49" charset="-122"/>
            </a:endParaRPr>
          </a:p>
        </p:txBody>
      </p:sp>
      <p:pic>
        <p:nvPicPr>
          <p:cNvPr id="3" name="图片 2">
            <a:extLst>
              <a:ext uri="{FF2B5EF4-FFF2-40B4-BE49-F238E27FC236}">
                <a16:creationId xmlns="" xmlns:a16="http://schemas.microsoft.com/office/drawing/2014/main" id="{94AEE36E-F53F-45D2-8DCD-771CE8667A06}"/>
              </a:ext>
            </a:extLst>
          </p:cNvPr>
          <p:cNvPicPr>
            <a:picLocks noChangeAspect="1"/>
          </p:cNvPicPr>
          <p:nvPr/>
        </p:nvPicPr>
        <p:blipFill>
          <a:blip r:embed="rId2"/>
          <a:stretch>
            <a:fillRect/>
          </a:stretch>
        </p:blipFill>
        <p:spPr>
          <a:xfrm>
            <a:off x="3789834" y="3076600"/>
            <a:ext cx="2350063" cy="1679829"/>
          </a:xfrm>
          <a:prstGeom prst="rect">
            <a:avLst/>
          </a:prstGeom>
        </p:spPr>
      </p:pic>
    </p:spTree>
    <p:extLst>
      <p:ext uri="{BB962C8B-B14F-4D97-AF65-F5344CB8AC3E}">
        <p14:creationId xmlns:p14="http://schemas.microsoft.com/office/powerpoint/2010/main" xmlns="" val="200888628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389DBCD2-2B75-440C-80C4-E9ABAC7B2D4D}"/>
              </a:ext>
            </a:extLst>
          </p:cNvPr>
          <p:cNvSpPr/>
          <p:nvPr/>
        </p:nvSpPr>
        <p:spPr>
          <a:xfrm>
            <a:off x="22709" y="484312"/>
            <a:ext cx="6670154" cy="2935868"/>
          </a:xfrm>
          <a:prstGeom prst="rect">
            <a:avLst/>
          </a:prstGeom>
        </p:spPr>
        <p:txBody>
          <a:bodyPr wrap="square">
            <a:spAutoFit/>
          </a:bodyPr>
          <a:lstStyle/>
          <a:p>
            <a:pPr>
              <a:lnSpc>
                <a:spcPct val="150000"/>
              </a:lnSpc>
              <a:spcBef>
                <a:spcPts val="0"/>
              </a:spcBef>
            </a:pPr>
            <a:r>
              <a:rPr lang="zh-CN" altLang="en-US" sz="1600" b="1" dirty="0">
                <a:solidFill>
                  <a:srgbClr val="FF0000"/>
                </a:solidFill>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寻寻觅觅，冷冷清清，凄凄惨惨戚戚。乍暖还寒时候，最难将息。三杯两盏淡酒，怎敌他、晚来风急？雁过也，正伤心，却是旧时相识。</a:t>
            </a:r>
            <a:endParaRPr lang="en-US" altLang="zh-CN" b="1" dirty="0">
              <a:latin typeface="仿宋" panose="02010609060101010101" pitchFamily="49" charset="-122"/>
              <a:ea typeface="仿宋" panose="02010609060101010101" pitchFamily="49" charset="-122"/>
            </a:endParaRPr>
          </a:p>
          <a:p>
            <a:pPr>
              <a:lnSpc>
                <a:spcPct val="150000"/>
              </a:lnSpc>
              <a:spcBef>
                <a:spcPts val="0"/>
              </a:spcBef>
            </a:pP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满地黄花堆积。憔悴损，如今有谁堪摘？守着窗儿，独自怎生得黑？梧桐更兼细雨，到黄昏、点点滴滴。这次第，怎一个愁字了得！</a:t>
            </a:r>
            <a:endParaRPr lang="en-US" altLang="zh-CN" b="1" dirty="0">
              <a:latin typeface="仿宋" panose="02010609060101010101" pitchFamily="49" charset="-122"/>
              <a:ea typeface="仿宋" panose="02010609060101010101" pitchFamily="49" charset="-122"/>
            </a:endParaRPr>
          </a:p>
          <a:p>
            <a:pPr>
              <a:lnSpc>
                <a:spcPct val="150000"/>
              </a:lnSpc>
              <a:spcBef>
                <a:spcPts val="0"/>
              </a:spcBef>
            </a:pPr>
            <a:r>
              <a:rPr lang="zh-CN" altLang="en-US" b="1" dirty="0">
                <a:latin typeface="仿宋" panose="02010609060101010101" pitchFamily="49" charset="-122"/>
                <a:ea typeface="仿宋" panose="02010609060101010101" pitchFamily="49" charset="-122"/>
              </a:rPr>
              <a:t>                                   宋  李清照</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声声慢</a:t>
            </a:r>
            <a:r>
              <a:rPr lang="en-US" altLang="zh-CN" b="1" dirty="0">
                <a:latin typeface="仿宋" panose="02010609060101010101" pitchFamily="49" charset="-122"/>
                <a:ea typeface="仿宋" panose="02010609060101010101" pitchFamily="49" charset="-122"/>
              </a:rPr>
              <a:t>》</a:t>
            </a:r>
          </a:p>
        </p:txBody>
      </p:sp>
      <p:sp>
        <p:nvSpPr>
          <p:cNvPr id="4" name="矩形 3">
            <a:extLst>
              <a:ext uri="{FF2B5EF4-FFF2-40B4-BE49-F238E27FC236}">
                <a16:creationId xmlns="" xmlns:a16="http://schemas.microsoft.com/office/drawing/2014/main" id="{19321992-1A55-4E7A-86FD-0DDB1DEA4816}"/>
              </a:ext>
            </a:extLst>
          </p:cNvPr>
          <p:cNvSpPr/>
          <p:nvPr/>
        </p:nvSpPr>
        <p:spPr>
          <a:xfrm>
            <a:off x="26864" y="3508648"/>
            <a:ext cx="6480720" cy="1142620"/>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整首诗作者只写出了一句话“这次第，怎一个愁字了得！”作者从环境、时令、节气、景物等各个角度对“愁” 字进行渲染。让读者在景物的描述中充分感受到了作者的愁情。</a:t>
            </a:r>
            <a:endParaRPr lang="zh-CN" altLang="en-US" sz="1600"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7005426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4117C20-66DE-4272-B543-8C1B175CDB00}"/>
              </a:ext>
            </a:extLst>
          </p:cNvPr>
          <p:cNvSpPr/>
          <p:nvPr/>
        </p:nvSpPr>
        <p:spPr>
          <a:xfrm>
            <a:off x="281825" y="628328"/>
            <a:ext cx="803425"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白描</a:t>
            </a:r>
            <a:endParaRPr lang="zh-CN" altLang="en-US" sz="2400" dirty="0">
              <a:solidFill>
                <a:prstClr val="black"/>
              </a:solidFill>
            </a:endParaRPr>
          </a:p>
        </p:txBody>
      </p:sp>
      <p:sp>
        <p:nvSpPr>
          <p:cNvPr id="4" name="矩形 3">
            <a:extLst>
              <a:ext uri="{FF2B5EF4-FFF2-40B4-BE49-F238E27FC236}">
                <a16:creationId xmlns="" xmlns:a16="http://schemas.microsoft.com/office/drawing/2014/main" id="{10B6F49B-FE02-40EF-B6CF-9B4480EA1138}"/>
              </a:ext>
            </a:extLst>
          </p:cNvPr>
          <p:cNvSpPr/>
          <p:nvPr/>
        </p:nvSpPr>
        <p:spPr>
          <a:xfrm>
            <a:off x="189434" y="1089993"/>
            <a:ext cx="6264696" cy="4143442"/>
          </a:xfrm>
          <a:prstGeom prst="rect">
            <a:avLst/>
          </a:prstGeom>
        </p:spPr>
        <p:txBody>
          <a:bodyPr wrap="square">
            <a:spAutoFit/>
          </a:bodyPr>
          <a:lstStyle/>
          <a:p>
            <a:pPr>
              <a:lnSpc>
                <a:spcPct val="150000"/>
              </a:lnSpc>
            </a:pPr>
            <a:r>
              <a:rPr lang="en-US" altLang="zh-CN" sz="1600" b="1" dirty="0">
                <a:solidFill>
                  <a:srgbClr val="0000FF"/>
                </a:solidFill>
                <a:latin typeface="仿宋" panose="02010609060101010101" pitchFamily="49" charset="-122"/>
                <a:ea typeface="仿宋" panose="02010609060101010101" pitchFamily="49" charset="-122"/>
              </a:rPr>
              <a:t>     </a:t>
            </a:r>
            <a:r>
              <a:rPr lang="zh-CN" altLang="en-US" sz="1600" b="1" dirty="0">
                <a:solidFill>
                  <a:srgbClr val="0000FF"/>
                </a:solidFill>
                <a:latin typeface="仿宋" panose="02010609060101010101" pitchFamily="49" charset="-122"/>
                <a:ea typeface="仿宋" panose="02010609060101010101" pitchFamily="49" charset="-122"/>
              </a:rPr>
              <a:t>白描</a:t>
            </a:r>
            <a:r>
              <a:rPr lang="zh-CN" altLang="zh-CN" b="1" dirty="0">
                <a:solidFill>
                  <a:srgbClr val="0000FF"/>
                </a:solidFill>
                <a:latin typeface="仿宋" panose="02010609060101010101" pitchFamily="49" charset="-122"/>
                <a:ea typeface="仿宋" panose="02010609060101010101" pitchFamily="49" charset="-122"/>
              </a:rPr>
              <a:t>原是中国绘画的传统技法之一，大致接近西洋画法中的速写或素描，其特点是用简练的墨色线条来勾勒画面，赋形写意，不事烘托，不施色彩。</a:t>
            </a:r>
            <a:r>
              <a:rPr lang="zh-CN" altLang="en-US" b="1" dirty="0">
                <a:solidFill>
                  <a:srgbClr val="0000FF"/>
                </a:solidFill>
                <a:latin typeface="仿宋" panose="02010609060101010101" pitchFamily="49" charset="-122"/>
                <a:ea typeface="仿宋" panose="02010609060101010101" pitchFamily="49" charset="-122"/>
              </a:rPr>
              <a:t>这种画法引入到诗歌的创作中，那就是不用形容词和修饰语，也不用精雕细刻和层层渲染，更不用曲笔或陪衬，而是抓住描写对象，用准确有力的笔触，明快简洁的语言，朴素平易的文字，干净利素地勾画出事物的形状、光暗（声响）等，以表现作者对事物的感受。即纯用线条勾勒，使用简练的笔墨，不加渲染烘托的写作手法。</a:t>
            </a:r>
          </a:p>
          <a:p>
            <a:pPr>
              <a:lnSpc>
                <a:spcPct val="150000"/>
              </a:lnSpc>
            </a:pPr>
            <a:endParaRPr lang="zh-CN" altLang="en-US" sz="1600" dirty="0">
              <a:solidFill>
                <a:prstClr val="black"/>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39165294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96BD75E-F99A-44C5-A2E4-281C2E59ACBE}"/>
              </a:ext>
            </a:extLst>
          </p:cNvPr>
          <p:cNvSpPr/>
          <p:nvPr/>
        </p:nvSpPr>
        <p:spPr>
          <a:xfrm>
            <a:off x="261442" y="2181822"/>
            <a:ext cx="6048672" cy="369332"/>
          </a:xfrm>
          <a:prstGeom prst="rect">
            <a:avLst/>
          </a:prstGeom>
        </p:spPr>
        <p:txBody>
          <a:bodyPr wrap="square">
            <a:spAutoFit/>
          </a:bodyPr>
          <a:lstStyle/>
          <a:p>
            <a:r>
              <a:rPr lang="zh-CN" altLang="zh-CN" b="1" dirty="0">
                <a:solidFill>
                  <a:prstClr val="black"/>
                </a:solidFill>
                <a:latin typeface="楷体" panose="02010609060101010101" pitchFamily="49" charset="-122"/>
                <a:ea typeface="楷体" panose="02010609060101010101" pitchFamily="49" charset="-122"/>
              </a:rPr>
              <a:t>    </a:t>
            </a:r>
            <a:endParaRPr lang="zh-CN" altLang="en-US" dirty="0">
              <a:solidFill>
                <a:prstClr val="black"/>
              </a:solidFill>
            </a:endParaRPr>
          </a:p>
        </p:txBody>
      </p:sp>
      <p:sp>
        <p:nvSpPr>
          <p:cNvPr id="5" name="矩形 4">
            <a:extLst>
              <a:ext uri="{FF2B5EF4-FFF2-40B4-BE49-F238E27FC236}">
                <a16:creationId xmlns="" xmlns:a16="http://schemas.microsoft.com/office/drawing/2014/main" id="{6E34B84E-01A0-49EA-AB91-A7E7BBE37D1B}"/>
              </a:ext>
            </a:extLst>
          </p:cNvPr>
          <p:cNvSpPr/>
          <p:nvPr/>
        </p:nvSpPr>
        <p:spPr>
          <a:xfrm>
            <a:off x="837506" y="628328"/>
            <a:ext cx="4248472" cy="1338828"/>
          </a:xfrm>
          <a:prstGeom prst="rect">
            <a:avLst/>
          </a:prstGeom>
        </p:spPr>
        <p:txBody>
          <a:bodyPr wrap="square">
            <a:spAutoFit/>
          </a:bodyPr>
          <a:lstStyle/>
          <a:p>
            <a:pPr algn="ctr">
              <a:lnSpc>
                <a:spcPct val="150000"/>
              </a:lnSpc>
            </a:pPr>
            <a:r>
              <a:rPr lang="zh-CN" altLang="zh-CN" b="1" dirty="0">
                <a:solidFill>
                  <a:prstClr val="black"/>
                </a:solidFill>
                <a:latin typeface="楷体" panose="02010609060101010101" pitchFamily="49" charset="-122"/>
                <a:ea typeface="楷体" panose="02010609060101010101" pitchFamily="49" charset="-122"/>
              </a:rPr>
              <a:t>刘长卿《逢雪宿芙蓉山主人》</a:t>
            </a:r>
          </a:p>
          <a:p>
            <a:pPr>
              <a:lnSpc>
                <a:spcPct val="150000"/>
              </a:lnSpc>
            </a:pPr>
            <a:r>
              <a:rPr lang="zh-CN" altLang="zh-CN" b="1" dirty="0">
                <a:solidFill>
                  <a:prstClr val="black"/>
                </a:solidFill>
                <a:latin typeface="楷体" panose="02010609060101010101" pitchFamily="49" charset="-122"/>
                <a:ea typeface="楷体" panose="02010609060101010101" pitchFamily="49" charset="-122"/>
              </a:rPr>
              <a:t>          日暮苍山远，天寒白屋贫。</a:t>
            </a:r>
            <a:endParaRPr lang="en-US" altLang="zh-CN" b="1" dirty="0">
              <a:solidFill>
                <a:prstClr val="black"/>
              </a:solidFill>
              <a:latin typeface="楷体" panose="02010609060101010101" pitchFamily="49" charset="-122"/>
              <a:ea typeface="楷体" panose="02010609060101010101" pitchFamily="49" charset="-122"/>
            </a:endParaRPr>
          </a:p>
          <a:p>
            <a:pPr>
              <a:lnSpc>
                <a:spcPct val="150000"/>
              </a:lnSpc>
            </a:pPr>
            <a:r>
              <a:rPr lang="en-US" altLang="zh-CN" b="1" dirty="0">
                <a:solidFill>
                  <a:prstClr val="black"/>
                </a:solidFill>
                <a:latin typeface="楷体" panose="02010609060101010101" pitchFamily="49" charset="-122"/>
                <a:ea typeface="楷体" panose="02010609060101010101" pitchFamily="49" charset="-122"/>
              </a:rPr>
              <a:t>       </a:t>
            </a:r>
            <a:r>
              <a:rPr lang="zh-CN" altLang="zh-CN" b="1" dirty="0">
                <a:solidFill>
                  <a:prstClr val="black"/>
                </a:solidFill>
                <a:latin typeface="楷体" panose="02010609060101010101" pitchFamily="49" charset="-122"/>
                <a:ea typeface="楷体" panose="02010609060101010101" pitchFamily="49" charset="-122"/>
              </a:rPr>
              <a:t>柴门闻犬吠，风雪夜归人。</a:t>
            </a:r>
            <a:endParaRPr lang="zh-CN" altLang="en-US" dirty="0">
              <a:solidFill>
                <a:prstClr val="black"/>
              </a:solidFill>
            </a:endParaRPr>
          </a:p>
        </p:txBody>
      </p:sp>
      <p:sp>
        <p:nvSpPr>
          <p:cNvPr id="6" name="矩形 5">
            <a:extLst>
              <a:ext uri="{FF2B5EF4-FFF2-40B4-BE49-F238E27FC236}">
                <a16:creationId xmlns="" xmlns:a16="http://schemas.microsoft.com/office/drawing/2014/main" id="{E8B89C57-2818-4508-975F-525A750A6EFF}"/>
              </a:ext>
            </a:extLst>
          </p:cNvPr>
          <p:cNvSpPr/>
          <p:nvPr/>
        </p:nvSpPr>
        <p:spPr>
          <a:xfrm>
            <a:off x="405458" y="1959814"/>
            <a:ext cx="6192688" cy="875881"/>
          </a:xfrm>
          <a:prstGeom prst="rect">
            <a:avLst/>
          </a:prstGeom>
        </p:spPr>
        <p:txBody>
          <a:bodyPr wrap="square">
            <a:spAutoFit/>
          </a:bodyPr>
          <a:lstStyle/>
          <a:p>
            <a:pPr>
              <a:lnSpc>
                <a:spcPct val="150000"/>
              </a:lnSpc>
            </a:pPr>
            <a:r>
              <a:rPr lang="en-US" altLang="zh-CN" b="1" dirty="0">
                <a:solidFill>
                  <a:prstClr val="black"/>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苍山，风雪，白屋，柴门，犬吠，归人，层次分明，有远有近，有声有色，形成了“风雪夜归人”的画境。</a:t>
            </a:r>
            <a:endParaRPr lang="zh-CN" altLang="en-US" dirty="0">
              <a:solidFill>
                <a:srgbClr val="FF0000"/>
              </a:solidFill>
            </a:endParaRPr>
          </a:p>
        </p:txBody>
      </p:sp>
      <p:pic>
        <p:nvPicPr>
          <p:cNvPr id="3" name="图片 2">
            <a:extLst>
              <a:ext uri="{FF2B5EF4-FFF2-40B4-BE49-F238E27FC236}">
                <a16:creationId xmlns="" xmlns:a16="http://schemas.microsoft.com/office/drawing/2014/main" id="{2592FE8C-E5C3-4EE9-81C0-0D837E28C91D}"/>
              </a:ext>
            </a:extLst>
          </p:cNvPr>
          <p:cNvPicPr>
            <a:picLocks noChangeAspect="1"/>
          </p:cNvPicPr>
          <p:nvPr/>
        </p:nvPicPr>
        <p:blipFill>
          <a:blip r:embed="rId2"/>
          <a:stretch>
            <a:fillRect/>
          </a:stretch>
        </p:blipFill>
        <p:spPr>
          <a:xfrm>
            <a:off x="693490" y="2932584"/>
            <a:ext cx="2097682" cy="1900893"/>
          </a:xfrm>
          <a:prstGeom prst="rect">
            <a:avLst/>
          </a:prstGeom>
        </p:spPr>
      </p:pic>
    </p:spTree>
    <p:extLst>
      <p:ext uri="{BB962C8B-B14F-4D97-AF65-F5344CB8AC3E}">
        <p14:creationId xmlns:p14="http://schemas.microsoft.com/office/powerpoint/2010/main" xmlns="" val="318087117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AF13491-77E0-4F3B-81B9-D54B4FB265F1}"/>
              </a:ext>
            </a:extLst>
          </p:cNvPr>
          <p:cNvSpPr/>
          <p:nvPr/>
        </p:nvSpPr>
        <p:spPr>
          <a:xfrm>
            <a:off x="117426" y="628328"/>
            <a:ext cx="1338828" cy="369332"/>
          </a:xfrm>
          <a:prstGeom prst="rect">
            <a:avLst/>
          </a:prstGeom>
        </p:spPr>
        <p:txBody>
          <a:bodyPr wrap="none">
            <a:spAutoFit/>
          </a:bodyPr>
          <a:lstStyle/>
          <a:p>
            <a:r>
              <a:rPr lang="zh-CN" altLang="zh-CN" b="1" dirty="0">
                <a:solidFill>
                  <a:srgbClr val="FF0000"/>
                </a:solidFill>
                <a:latin typeface="微软雅黑" panose="020B0503020204020204" pitchFamily="34" charset="-122"/>
                <a:ea typeface="微软雅黑" panose="020B0503020204020204" pitchFamily="34" charset="-122"/>
              </a:rPr>
              <a:t>联想和想象</a:t>
            </a:r>
          </a:p>
        </p:txBody>
      </p:sp>
      <p:sp>
        <p:nvSpPr>
          <p:cNvPr id="4" name="矩形 3">
            <a:extLst>
              <a:ext uri="{FF2B5EF4-FFF2-40B4-BE49-F238E27FC236}">
                <a16:creationId xmlns="" xmlns:a16="http://schemas.microsoft.com/office/drawing/2014/main" id="{66B99BE1-695D-438C-942C-08C1C5A1C01A}"/>
              </a:ext>
            </a:extLst>
          </p:cNvPr>
          <p:cNvSpPr/>
          <p:nvPr/>
        </p:nvSpPr>
        <p:spPr>
          <a:xfrm>
            <a:off x="117426" y="997660"/>
            <a:ext cx="6742162" cy="2104872"/>
          </a:xfrm>
          <a:prstGeom prst="rect">
            <a:avLst/>
          </a:prstGeom>
        </p:spPr>
        <p:txBody>
          <a:bodyPr wrap="square">
            <a:spAutoFit/>
          </a:bodyPr>
          <a:lstStyle/>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月夜    杜甫</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今夜鄜州月，闺中只独看。</a:t>
            </a:r>
            <a:endParaRPr lang="en-US" altLang="zh-CN"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遥怜小儿女，未解忆长安。</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香雾云鬟湿，清辉玉臂寒。</a:t>
            </a:r>
            <a:endParaRPr lang="en-US" altLang="zh-CN"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何时倚虚幌，双照泪痕干。</a:t>
            </a:r>
            <a:endParaRPr lang="zh-CN" altLang="en-US" dirty="0">
              <a:solidFill>
                <a:prstClr val="black"/>
              </a:solidFill>
              <a:latin typeface="仿宋" panose="02010609060101010101" pitchFamily="49" charset="-122"/>
              <a:ea typeface="仿宋" panose="02010609060101010101" pitchFamily="49" charset="-122"/>
            </a:endParaRPr>
          </a:p>
        </p:txBody>
      </p:sp>
      <p:sp>
        <p:nvSpPr>
          <p:cNvPr id="5" name="矩形 4">
            <a:extLst>
              <a:ext uri="{FF2B5EF4-FFF2-40B4-BE49-F238E27FC236}">
                <a16:creationId xmlns="" xmlns:a16="http://schemas.microsoft.com/office/drawing/2014/main" id="{792F238A-545E-4CB1-8A6F-5C812E22B853}"/>
              </a:ext>
            </a:extLst>
          </p:cNvPr>
          <p:cNvSpPr/>
          <p:nvPr/>
        </p:nvSpPr>
        <p:spPr>
          <a:xfrm>
            <a:off x="405458" y="3177932"/>
            <a:ext cx="6048672" cy="1338828"/>
          </a:xfrm>
          <a:prstGeom prst="rect">
            <a:avLst/>
          </a:prstGeom>
        </p:spPr>
        <p:txBody>
          <a:bodyPr wrap="square">
            <a:spAutoFit/>
          </a:bodyPr>
          <a:lstStyle/>
          <a:p>
            <a:pPr>
              <a:lnSpc>
                <a:spcPct val="150000"/>
              </a:lnSpc>
            </a:pPr>
            <a:r>
              <a:rPr lang="en-US" altLang="zh-CN" b="1" dirty="0">
                <a:solidFill>
                  <a:srgbClr val="0000FF"/>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全诗别出心裁，言在彼而意在此，将诗人自身对妻子的思念之情通过想像妻子思念他的情景而更加深刻地表现出来。 </a:t>
            </a:r>
            <a:endParaRPr lang="zh-CN" altLang="en-US" dirty="0">
              <a:solidFill>
                <a:srgbClr val="FF0000"/>
              </a:solidFill>
            </a:endParaRPr>
          </a:p>
        </p:txBody>
      </p:sp>
    </p:spTree>
    <p:extLst>
      <p:ext uri="{BB962C8B-B14F-4D97-AF65-F5344CB8AC3E}">
        <p14:creationId xmlns:p14="http://schemas.microsoft.com/office/powerpoint/2010/main" xmlns="" val="3223373956"/>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C9FB69E-D5FC-41EE-B237-DECF39DA827C}"/>
              </a:ext>
            </a:extLst>
          </p:cNvPr>
          <p:cNvSpPr/>
          <p:nvPr/>
        </p:nvSpPr>
        <p:spPr>
          <a:xfrm>
            <a:off x="206019" y="556320"/>
            <a:ext cx="1107996" cy="369332"/>
          </a:xfrm>
          <a:prstGeom prst="rect">
            <a:avLst/>
          </a:prstGeom>
        </p:spPr>
        <p:txBody>
          <a:bodyPr wrap="none">
            <a:spAutoFit/>
          </a:bodyPr>
          <a:lstStyle/>
          <a:p>
            <a:r>
              <a:rPr lang="zh-CN" altLang="zh-CN" b="1" dirty="0">
                <a:solidFill>
                  <a:srgbClr val="0000FF"/>
                </a:solidFill>
                <a:latin typeface="仿宋" panose="02010609060101010101" pitchFamily="49" charset="-122"/>
                <a:ea typeface="仿宋" panose="02010609060101010101" pitchFamily="49" charset="-122"/>
              </a:rPr>
              <a:t>细节描写</a:t>
            </a:r>
          </a:p>
        </p:txBody>
      </p:sp>
      <p:sp>
        <p:nvSpPr>
          <p:cNvPr id="3" name="矩形 2">
            <a:extLst>
              <a:ext uri="{FF2B5EF4-FFF2-40B4-BE49-F238E27FC236}">
                <a16:creationId xmlns="" xmlns:a16="http://schemas.microsoft.com/office/drawing/2014/main" id="{D0A69C41-9D61-47A7-AC70-C966EC3EEBEB}"/>
              </a:ext>
            </a:extLst>
          </p:cNvPr>
          <p:cNvSpPr/>
          <p:nvPr/>
        </p:nvSpPr>
        <p:spPr>
          <a:xfrm>
            <a:off x="189434" y="859920"/>
            <a:ext cx="6480720" cy="1338828"/>
          </a:xfrm>
          <a:prstGeom prst="rect">
            <a:avLst/>
          </a:prstGeom>
        </p:spPr>
        <p:txBody>
          <a:bodyPr wrap="square">
            <a:spAutoFit/>
          </a:bodyPr>
          <a:lstStyle/>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秋思   张籍</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洛阳城里见秋风，欲作家书意万重。</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复恐匆匆说不尽，行人临发又开封。</a:t>
            </a:r>
            <a:r>
              <a:rPr lang="en-US" altLang="zh-CN" dirty="0">
                <a:solidFill>
                  <a:prstClr val="black"/>
                </a:solidFill>
                <a:latin typeface="仿宋" panose="02010609060101010101" pitchFamily="49" charset="-122"/>
                <a:ea typeface="仿宋" panose="02010609060101010101" pitchFamily="49" charset="-122"/>
              </a:rPr>
              <a:t>  </a:t>
            </a:r>
            <a:endParaRPr lang="zh-CN" altLang="zh-CN" b="1" dirty="0">
              <a:solidFill>
                <a:srgbClr val="FF0000"/>
              </a:solidFill>
              <a:latin typeface="仿宋" panose="02010609060101010101" pitchFamily="49" charset="-122"/>
              <a:ea typeface="仿宋" panose="02010609060101010101" pitchFamily="49" charset="-122"/>
            </a:endParaRPr>
          </a:p>
        </p:txBody>
      </p:sp>
      <p:sp>
        <p:nvSpPr>
          <p:cNvPr id="4" name="矩形 3">
            <a:extLst>
              <a:ext uri="{FF2B5EF4-FFF2-40B4-BE49-F238E27FC236}">
                <a16:creationId xmlns="" xmlns:a16="http://schemas.microsoft.com/office/drawing/2014/main" id="{0F7AB7CF-4259-4BB6-8ACB-017BFC854097}"/>
              </a:ext>
            </a:extLst>
          </p:cNvPr>
          <p:cNvSpPr/>
          <p:nvPr/>
        </p:nvSpPr>
        <p:spPr>
          <a:xfrm>
            <a:off x="156065" y="2484736"/>
            <a:ext cx="6408712" cy="1754326"/>
          </a:xfrm>
          <a:prstGeom prst="rect">
            <a:avLst/>
          </a:prstGeom>
        </p:spPr>
        <p:txBody>
          <a:bodyPr wrap="square">
            <a:spAutoFit/>
          </a:bodyPr>
          <a:lstStyle/>
          <a:p>
            <a:pPr>
              <a:lnSpc>
                <a:spcPct val="150000"/>
              </a:lnSpc>
            </a:pPr>
            <a:r>
              <a:rPr lang="en-US" altLang="zh-CN" b="1" dirty="0">
                <a:solidFill>
                  <a:srgbClr val="0000FF"/>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诗中作者写了这样一个细节：家书将要发出时，又觉得有话要说，故“又开封”。作者客居洛阳见秋风起，从而引起对家乡亲人无限的深切思念，所以又打开信封补写。</a:t>
            </a:r>
            <a:r>
              <a:rPr lang="zh-CN" altLang="en-US" b="1" dirty="0">
                <a:solidFill>
                  <a:srgbClr val="FF0000"/>
                </a:solidFill>
                <a:latin typeface="仿宋" panose="02010609060101010101" pitchFamily="49" charset="-122"/>
                <a:ea typeface="仿宋" panose="02010609060101010101" pitchFamily="49" charset="-122"/>
              </a:rPr>
              <a:t>这个细节生动地展现了作者对家乡亲人的思念。</a:t>
            </a:r>
            <a:r>
              <a:rPr lang="zh-CN" altLang="zh-CN" b="1" dirty="0">
                <a:solidFill>
                  <a:srgbClr val="FF0000"/>
                </a:solidFill>
                <a:latin typeface="仿宋" panose="02010609060101010101" pitchFamily="49" charset="-122"/>
                <a:ea typeface="仿宋" panose="02010609060101010101" pitchFamily="49" charset="-122"/>
              </a:rPr>
              <a:t> </a:t>
            </a:r>
            <a:endParaRPr lang="zh-CN" altLang="en-US" dirty="0">
              <a:solidFill>
                <a:srgbClr val="FF0000"/>
              </a:solidFill>
            </a:endParaRPr>
          </a:p>
        </p:txBody>
      </p:sp>
    </p:spTree>
    <p:extLst>
      <p:ext uri="{BB962C8B-B14F-4D97-AF65-F5344CB8AC3E}">
        <p14:creationId xmlns:p14="http://schemas.microsoft.com/office/powerpoint/2010/main" xmlns="" val="135967879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C61363B-F66A-4A79-9B38-12C8B5941980}"/>
              </a:ext>
            </a:extLst>
          </p:cNvPr>
          <p:cNvSpPr/>
          <p:nvPr/>
        </p:nvSpPr>
        <p:spPr>
          <a:xfrm>
            <a:off x="261442" y="425802"/>
            <a:ext cx="6120680" cy="4293483"/>
          </a:xfrm>
          <a:prstGeom prst="rect">
            <a:avLst/>
          </a:prstGeom>
        </p:spPr>
        <p:txBody>
          <a:bodyPr wrap="square">
            <a:spAutoFit/>
          </a:bodyPr>
          <a:lstStyle/>
          <a:p>
            <a:pPr eaLnBrk="1" hangingPunct="1">
              <a:lnSpc>
                <a:spcPct val="150000"/>
              </a:lnSpc>
              <a:defRPr/>
            </a:pPr>
            <a:r>
              <a:rPr lang="zh-CN" altLang="zh-CN" sz="2000"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表现手法</a:t>
            </a:r>
            <a:r>
              <a:rPr lang="zh-CN" altLang="zh-CN" sz="1600"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①情与景：</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借景抒情，情景交融。</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②正与侧：</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正面描写、侧面烘托；直接抒情，间接抒情。</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③虚与实：</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虚写实写，虚实相生。</a:t>
            </a:r>
            <a:endParaRPr lang="en-US"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endParaRP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④动与静：</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动静结合，以动衬静。</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⑤抑与扬：</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欲扬先抑、先扬后抑。</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⑥象征</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⑦用典 </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⑧对比</a:t>
            </a:r>
            <a:endParaRPr lang="en-US"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endParaRPr>
          </a:p>
          <a:p>
            <a:pPr eaLnBrk="1" hangingPunct="1">
              <a:lnSpc>
                <a:spcPct val="150000"/>
              </a:lnSpc>
              <a:defRPr/>
            </a:pPr>
            <a:r>
              <a:rPr lang="zh-CN" altLang="en-US"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⑨烘托</a:t>
            </a:r>
          </a:p>
          <a:p>
            <a:pPr eaLnBrk="1" hangingPunct="1">
              <a:lnSpc>
                <a:spcPct val="150000"/>
              </a:lnSpc>
              <a:defRPr/>
            </a:pPr>
            <a:r>
              <a:rPr lang="zh-CN" altLang="en-US"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⑩联想与想象</a:t>
            </a:r>
            <a:endPar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endParaRPr>
          </a:p>
        </p:txBody>
      </p:sp>
      <p:pic>
        <p:nvPicPr>
          <p:cNvPr id="3" name="图片 2">
            <a:extLst>
              <a:ext uri="{FF2B5EF4-FFF2-40B4-BE49-F238E27FC236}">
                <a16:creationId xmlns="" xmlns:a16="http://schemas.microsoft.com/office/drawing/2014/main" id="{0C1CF308-5DA4-4F4D-B2EF-F5974474A8EC}"/>
              </a:ext>
            </a:extLst>
          </p:cNvPr>
          <p:cNvPicPr>
            <a:picLocks noChangeAspect="1"/>
          </p:cNvPicPr>
          <p:nvPr/>
        </p:nvPicPr>
        <p:blipFill>
          <a:blip r:embed="rId2"/>
          <a:stretch>
            <a:fillRect/>
          </a:stretch>
        </p:blipFill>
        <p:spPr>
          <a:xfrm>
            <a:off x="3789834" y="2284512"/>
            <a:ext cx="2439536" cy="236140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F48D0DA-9705-428A-8F36-D1CF94F08766}"/>
              </a:ext>
            </a:extLst>
          </p:cNvPr>
          <p:cNvSpPr/>
          <p:nvPr/>
        </p:nvSpPr>
        <p:spPr>
          <a:xfrm>
            <a:off x="189434" y="340296"/>
            <a:ext cx="6408712" cy="3912610"/>
          </a:xfrm>
          <a:prstGeom prst="rect">
            <a:avLst/>
          </a:prstGeom>
        </p:spPr>
        <p:txBody>
          <a:bodyPr wrap="square">
            <a:spAutoFit/>
          </a:bodyPr>
          <a:lstStyle/>
          <a:p>
            <a:pPr eaLnBrk="1" hangingPunct="1">
              <a:lnSpc>
                <a:spcPct val="150000"/>
              </a:lnSpc>
              <a:defRPr/>
            </a:pPr>
            <a:r>
              <a:rPr lang="zh-CN" altLang="zh-CN" sz="2400" b="1" dirty="0">
                <a:solidFill>
                  <a:srgbClr val="FF0000"/>
                </a:solidFill>
                <a:latin typeface="仿宋" panose="02010609060101010101" pitchFamily="49" charset="-122"/>
                <a:ea typeface="仿宋" panose="02010609060101010101" pitchFamily="49" charset="-122"/>
              </a:rPr>
              <a:t>对比</a:t>
            </a:r>
            <a:endParaRPr lang="en-US" altLang="zh-CN" sz="2400" b="1" dirty="0">
              <a:solidFill>
                <a:srgbClr val="FF0000"/>
              </a:solidFill>
              <a:latin typeface="仿宋" panose="02010609060101010101" pitchFamily="49" charset="-122"/>
              <a:ea typeface="仿宋" panose="02010609060101010101" pitchFamily="49" charset="-122"/>
            </a:endParaRPr>
          </a:p>
          <a:p>
            <a:pPr eaLnBrk="1" hangingPunct="1">
              <a:lnSpc>
                <a:spcPct val="150000"/>
              </a:lnSpc>
              <a:buFont typeface="Wingdings" pitchFamily="2" charset="2"/>
              <a:buNone/>
              <a:defRPr/>
            </a:pPr>
            <a:r>
              <a:rPr lang="zh-CN" altLang="zh-CN" sz="1600" b="1" dirty="0">
                <a:solidFill>
                  <a:srgbClr val="CC0000"/>
                </a:solidFill>
                <a:latin typeface="仿宋" panose="02010609060101010101" pitchFamily="49" charset="-122"/>
                <a:ea typeface="仿宋" panose="02010609060101010101" pitchFamily="49" charset="-122"/>
              </a:rPr>
              <a:t>对比（对照）</a:t>
            </a:r>
            <a:r>
              <a:rPr lang="zh-CN" altLang="zh-CN" sz="1600" b="1" dirty="0">
                <a:latin typeface="仿宋" panose="02010609060101010101" pitchFamily="49" charset="-122"/>
                <a:ea typeface="仿宋" panose="02010609060101010101" pitchFamily="49" charset="-122"/>
              </a:rPr>
              <a:t>：把两种对立的人、事、物、景或者同一人、事、物、景的不同方面放在一起相互比较，以达到强烈的表达效果。常见的对比，有动静对比、虚实对比、今昔盛衰的对比、哀与乐的对比等。</a:t>
            </a:r>
          </a:p>
          <a:p>
            <a:pPr eaLnBrk="1" hangingPunct="1">
              <a:lnSpc>
                <a:spcPct val="150000"/>
              </a:lnSpc>
              <a:buFont typeface="Wingdings" pitchFamily="2" charset="2"/>
              <a:buNone/>
              <a:defRPr/>
            </a:pPr>
            <a:r>
              <a:rPr lang="zh-CN" altLang="zh-CN" sz="1600" b="1" dirty="0">
                <a:solidFill>
                  <a:srgbClr val="CC0000"/>
                </a:solidFill>
                <a:latin typeface="仿宋" panose="02010609060101010101" pitchFamily="49" charset="-122"/>
                <a:ea typeface="仿宋" panose="02010609060101010101" pitchFamily="49" charset="-122"/>
              </a:rPr>
              <a:t>作用：</a:t>
            </a:r>
          </a:p>
          <a:p>
            <a:pPr eaLnBrk="1" hangingPunct="1">
              <a:lnSpc>
                <a:spcPct val="150000"/>
              </a:lnSpc>
              <a:buFont typeface="Wingdings" pitchFamily="2" charset="2"/>
              <a:buNone/>
              <a:defRPr/>
            </a:pPr>
            <a:r>
              <a:rPr lang="zh-CN" altLang="zh-CN" sz="1600" b="1" dirty="0">
                <a:latin typeface="仿宋" panose="02010609060101010101" pitchFamily="49" charset="-122"/>
                <a:ea typeface="仿宋" panose="02010609060101010101" pitchFamily="49" charset="-122"/>
              </a:rPr>
              <a:t>1.以强烈反差突出事物的性质、特征。</a:t>
            </a:r>
          </a:p>
          <a:p>
            <a:pPr eaLnBrk="1" hangingPunct="1">
              <a:lnSpc>
                <a:spcPct val="150000"/>
              </a:lnSpc>
              <a:buFont typeface="Wingdings" pitchFamily="2" charset="2"/>
              <a:buNone/>
              <a:defRPr/>
            </a:pPr>
            <a:r>
              <a:rPr lang="zh-CN" altLang="zh-CN" sz="1600" b="1" dirty="0">
                <a:latin typeface="仿宋" panose="02010609060101010101" pitchFamily="49" charset="-122"/>
                <a:ea typeface="仿宋" panose="02010609060101010101" pitchFamily="49" charset="-122"/>
              </a:rPr>
              <a:t>2.强化作者思想感情。 </a:t>
            </a:r>
            <a:endParaRPr lang="en-US" altLang="zh-CN" sz="1600" b="1" dirty="0">
              <a:latin typeface="仿宋" panose="02010609060101010101" pitchFamily="49" charset="-122"/>
              <a:ea typeface="仿宋" panose="02010609060101010101" pitchFamily="49" charset="-122"/>
            </a:endParaRPr>
          </a:p>
          <a:p>
            <a:pPr eaLnBrk="1" hangingPunct="1">
              <a:lnSpc>
                <a:spcPct val="150000"/>
              </a:lnSpc>
              <a:buFont typeface="Wingdings" pitchFamily="2" charset="2"/>
              <a:buNone/>
              <a:defRPr/>
            </a:pPr>
            <a:r>
              <a:rPr lang="zh-CN" altLang="en-US" sz="1600" b="1" dirty="0">
                <a:latin typeface="仿宋" panose="02010609060101010101" pitchFamily="49" charset="-122"/>
                <a:ea typeface="仿宋" panose="02010609060101010101" pitchFamily="49" charset="-122"/>
              </a:rPr>
              <a:t>典例：</a:t>
            </a:r>
            <a:endParaRPr lang="en-US" altLang="zh-CN" sz="1600" b="1" dirty="0">
              <a:latin typeface="仿宋" panose="02010609060101010101" pitchFamily="49" charset="-122"/>
              <a:ea typeface="仿宋" panose="02010609060101010101" pitchFamily="49" charset="-122"/>
            </a:endParaRPr>
          </a:p>
          <a:p>
            <a:pPr eaLnBrk="1" hangingPunct="1">
              <a:lnSpc>
                <a:spcPct val="150000"/>
              </a:lnSpc>
              <a:defRPr/>
            </a:pPr>
            <a:r>
              <a:rPr lang="en-US" altLang="zh-CN" sz="1600" b="1" dirty="0">
                <a:solidFill>
                  <a:srgbClr val="0000CC"/>
                </a:solidFill>
                <a:latin typeface="仿宋" panose="02010609060101010101" pitchFamily="49" charset="-122"/>
                <a:ea typeface="仿宋" panose="02010609060101010101" pitchFamily="49" charset="-122"/>
              </a:rPr>
              <a:t>1.</a:t>
            </a:r>
            <a:r>
              <a:rPr lang="zh-CN" altLang="en-US" sz="1600" b="1" dirty="0">
                <a:solidFill>
                  <a:srgbClr val="0000CC"/>
                </a:solidFill>
                <a:latin typeface="仿宋" panose="02010609060101010101" pitchFamily="49" charset="-122"/>
                <a:ea typeface="仿宋" panose="02010609060101010101" pitchFamily="49" charset="-122"/>
              </a:rPr>
              <a:t>“朱门酒肉臭，路有冻死骨。” </a:t>
            </a:r>
            <a:r>
              <a:rPr lang="zh-CN" altLang="en-US" sz="1400" b="1" dirty="0">
                <a:solidFill>
                  <a:srgbClr val="0000CC"/>
                </a:solidFill>
                <a:latin typeface="仿宋" panose="02010609060101010101" pitchFamily="49" charset="-122"/>
                <a:ea typeface="仿宋" panose="02010609060101010101" pitchFamily="49" charset="-122"/>
              </a:rPr>
              <a:t>（杜甫</a:t>
            </a:r>
            <a:r>
              <a:rPr lang="en-US" altLang="zh-CN" sz="1400" b="1" dirty="0">
                <a:solidFill>
                  <a:srgbClr val="0000CC"/>
                </a:solidFill>
                <a:latin typeface="仿宋" panose="02010609060101010101" pitchFamily="49" charset="-122"/>
                <a:ea typeface="仿宋" panose="02010609060101010101" pitchFamily="49" charset="-122"/>
              </a:rPr>
              <a:t>)《</a:t>
            </a:r>
            <a:r>
              <a:rPr lang="zh-CN" altLang="en-US" sz="1400" b="1" dirty="0">
                <a:solidFill>
                  <a:srgbClr val="0000CC"/>
                </a:solidFill>
                <a:latin typeface="仿宋" panose="02010609060101010101" pitchFamily="49" charset="-122"/>
                <a:ea typeface="仿宋" panose="02010609060101010101" pitchFamily="49" charset="-122"/>
              </a:rPr>
              <a:t>自京赴奉先县咏怀五百字</a:t>
            </a:r>
            <a:r>
              <a:rPr lang="en-US" altLang="zh-CN" sz="1400" b="1" dirty="0">
                <a:solidFill>
                  <a:srgbClr val="0000CC"/>
                </a:solidFill>
                <a:latin typeface="仿宋" panose="02010609060101010101" pitchFamily="49" charset="-122"/>
                <a:ea typeface="仿宋" panose="02010609060101010101" pitchFamily="49" charset="-122"/>
              </a:rPr>
              <a:t>》 </a:t>
            </a:r>
          </a:p>
          <a:p>
            <a:pPr eaLnBrk="1" hangingPunct="1">
              <a:lnSpc>
                <a:spcPct val="150000"/>
              </a:lnSpc>
              <a:defRPr/>
            </a:pPr>
            <a:r>
              <a:rPr lang="en-US" altLang="zh-CN" sz="1600" b="1" dirty="0">
                <a:solidFill>
                  <a:srgbClr val="0000CC"/>
                </a:solidFill>
                <a:latin typeface="仿宋" panose="02010609060101010101" pitchFamily="49" charset="-122"/>
                <a:ea typeface="仿宋" panose="02010609060101010101" pitchFamily="49" charset="-122"/>
              </a:rPr>
              <a:t>2.“</a:t>
            </a:r>
            <a:r>
              <a:rPr lang="zh-CN" altLang="en-US" sz="1600" b="1" dirty="0">
                <a:solidFill>
                  <a:srgbClr val="0000CC"/>
                </a:solidFill>
                <a:latin typeface="仿宋" panose="02010609060101010101" pitchFamily="49" charset="-122"/>
                <a:ea typeface="仿宋" panose="02010609060101010101" pitchFamily="49" charset="-122"/>
              </a:rPr>
              <a:t>宫女如花满春殿，只今惟有鹧鸪飞”  （李白</a:t>
            </a:r>
            <a:r>
              <a:rPr lang="en-US" altLang="zh-CN" sz="1600" b="1" dirty="0">
                <a:solidFill>
                  <a:srgbClr val="0000CC"/>
                </a:solidFill>
                <a:latin typeface="仿宋" panose="02010609060101010101" pitchFamily="49" charset="-122"/>
                <a:ea typeface="仿宋" panose="02010609060101010101" pitchFamily="49" charset="-122"/>
              </a:rPr>
              <a:t>《</a:t>
            </a:r>
            <a:r>
              <a:rPr lang="zh-CN" altLang="en-US" sz="1600" b="1" dirty="0">
                <a:solidFill>
                  <a:srgbClr val="0000CC"/>
                </a:solidFill>
                <a:latin typeface="仿宋" panose="02010609060101010101" pitchFamily="49" charset="-122"/>
                <a:ea typeface="仿宋" panose="02010609060101010101" pitchFamily="49" charset="-122"/>
              </a:rPr>
              <a:t>月中览古</a:t>
            </a:r>
            <a:r>
              <a:rPr lang="en-US" altLang="zh-CN" sz="1600" b="1" dirty="0">
                <a:solidFill>
                  <a:srgbClr val="0000CC"/>
                </a:solidFill>
                <a:latin typeface="仿宋" panose="02010609060101010101" pitchFamily="49" charset="-122"/>
                <a:ea typeface="仿宋" panose="02010609060101010101" pitchFamily="49" charset="-122"/>
              </a:rPr>
              <a:t>》</a:t>
            </a:r>
            <a:r>
              <a:rPr lang="zh-CN" altLang="en-US" sz="1600" b="1" dirty="0">
                <a:solidFill>
                  <a:srgbClr val="0000CC"/>
                </a:solidFill>
                <a:latin typeface="仿宋" panose="02010609060101010101" pitchFamily="49" charset="-122"/>
                <a:ea typeface="仿宋" panose="02010609060101010101" pitchFamily="49" charset="-122"/>
              </a:rPr>
              <a:t>）</a:t>
            </a:r>
          </a:p>
        </p:txBody>
      </p:sp>
    </p:spTree>
    <p:extLst>
      <p:ext uri="{BB962C8B-B14F-4D97-AF65-F5344CB8AC3E}">
        <p14:creationId xmlns:p14="http://schemas.microsoft.com/office/powerpoint/2010/main" xmlns="" val="355487733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991E5DA-A5E7-4ABD-8546-2D16B301993F}"/>
              </a:ext>
            </a:extLst>
          </p:cNvPr>
          <p:cNvSpPr/>
          <p:nvPr/>
        </p:nvSpPr>
        <p:spPr>
          <a:xfrm>
            <a:off x="189434" y="412304"/>
            <a:ext cx="5760640" cy="4597862"/>
          </a:xfrm>
          <a:prstGeom prst="rect">
            <a:avLst/>
          </a:prstGeom>
        </p:spPr>
        <p:txBody>
          <a:bodyPr wrap="square">
            <a:spAutoFit/>
          </a:bodyPr>
          <a:lstStyle/>
          <a:p>
            <a:pPr>
              <a:lnSpc>
                <a:spcPct val="150000"/>
              </a:lnSpc>
            </a:pPr>
            <a:r>
              <a:rPr lang="en-US" altLang="zh-CN" b="1" dirty="0">
                <a:solidFill>
                  <a:srgbClr val="00B0F0"/>
                </a:solidFill>
                <a:latin typeface="仿宋" panose="02010609060101010101" pitchFamily="49" charset="-122"/>
                <a:ea typeface="仿宋" panose="02010609060101010101" pitchFamily="49" charset="-122"/>
              </a:rPr>
              <a:t>3.“</a:t>
            </a:r>
            <a:r>
              <a:rPr lang="zh-CN" altLang="en-US" b="1" dirty="0">
                <a:solidFill>
                  <a:srgbClr val="00B0F0"/>
                </a:solidFill>
                <a:latin typeface="仿宋" panose="02010609060101010101" pitchFamily="49" charset="-122"/>
                <a:ea typeface="仿宋" panose="02010609060101010101" pitchFamily="49" charset="-122"/>
              </a:rPr>
              <a:t>昔我往矣，杨柳依依；今我来思，雨雪霏霏。 ” </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诗经  采薇</a:t>
            </a:r>
            <a:r>
              <a:rPr lang="en-US" altLang="zh-CN" b="1" dirty="0">
                <a:solidFill>
                  <a:srgbClr val="00B0F0"/>
                </a:solidFill>
                <a:latin typeface="仿宋" panose="02010609060101010101" pitchFamily="49" charset="-122"/>
                <a:ea typeface="仿宋" panose="02010609060101010101" pitchFamily="49" charset="-122"/>
              </a:rPr>
              <a:t>》</a:t>
            </a:r>
          </a:p>
          <a:p>
            <a:pPr>
              <a:lnSpc>
                <a:spcPct val="150000"/>
              </a:lnSpc>
            </a:pPr>
            <a:r>
              <a:rPr lang="en-US" altLang="zh-CN" b="1" dirty="0">
                <a:solidFill>
                  <a:srgbClr val="00B0F0"/>
                </a:solidFill>
                <a:latin typeface="仿宋" panose="02010609060101010101" pitchFamily="49" charset="-122"/>
                <a:ea typeface="仿宋" panose="02010609060101010101" pitchFamily="49" charset="-122"/>
              </a:rPr>
              <a:t>4.“</a:t>
            </a:r>
            <a:r>
              <a:rPr lang="zh-CN" altLang="en-US" b="1" dirty="0">
                <a:solidFill>
                  <a:srgbClr val="00B0F0"/>
                </a:solidFill>
                <a:latin typeface="仿宋" panose="02010609060101010101" pitchFamily="49" charset="-122"/>
                <a:ea typeface="仿宋" panose="02010609060101010101" pitchFamily="49" charset="-122"/>
              </a:rPr>
              <a:t>此日六军同驻马，当时七夕笑牵牛。”（李商隐</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马嵬</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a:t>
            </a:r>
          </a:p>
          <a:p>
            <a:pPr>
              <a:lnSpc>
                <a:spcPct val="150000"/>
              </a:lnSpc>
            </a:pPr>
            <a:r>
              <a:rPr lang="zh-CN" altLang="zh-CN" b="1" dirty="0">
                <a:solidFill>
                  <a:srgbClr val="00B0F0"/>
                </a:solidFill>
                <a:latin typeface="仿宋" panose="02010609060101010101" pitchFamily="49" charset="-122"/>
                <a:ea typeface="仿宋" panose="02010609060101010101" pitchFamily="49" charset="-122"/>
              </a:rPr>
              <a:t>衬托</a:t>
            </a:r>
            <a:endParaRPr lang="en-US" altLang="zh-CN" b="1" dirty="0">
              <a:solidFill>
                <a:srgbClr val="00B0F0"/>
              </a:solidFill>
              <a:latin typeface="仿宋" panose="02010609060101010101" pitchFamily="49" charset="-122"/>
              <a:ea typeface="仿宋" panose="02010609060101010101" pitchFamily="49" charset="-122"/>
            </a:endParaRPr>
          </a:p>
          <a:p>
            <a:pPr>
              <a:lnSpc>
                <a:spcPct val="150000"/>
              </a:lnSpc>
            </a:pPr>
            <a:r>
              <a:rPr lang="zh-CN" altLang="zh-CN" b="1" dirty="0">
                <a:solidFill>
                  <a:srgbClr val="FF0000"/>
                </a:solidFill>
                <a:latin typeface="仿宋" panose="02010609060101010101" pitchFamily="49" charset="-122"/>
                <a:ea typeface="仿宋" panose="02010609060101010101" pitchFamily="49" charset="-122"/>
              </a:rPr>
              <a:t>衬托：</a:t>
            </a:r>
            <a:r>
              <a:rPr lang="zh-CN" altLang="zh-CN" b="1" dirty="0">
                <a:solidFill>
                  <a:srgbClr val="0000FF"/>
                </a:solidFill>
                <a:latin typeface="仿宋" panose="02010609060101010101" pitchFamily="49" charset="-122"/>
                <a:ea typeface="仿宋" panose="02010609060101010101" pitchFamily="49" charset="-122"/>
              </a:rPr>
              <a:t>就是利用事物间的近似或对立的条件，用一些事物为陪衬来突出所要表现的事物的表现手法。它可以使被陪衬的事物显得更加突出、形象。</a:t>
            </a:r>
            <a:r>
              <a:rPr lang="zh-CN" altLang="zh-CN" dirty="0">
                <a:solidFill>
                  <a:srgbClr val="0000FF"/>
                </a:solidFill>
                <a:latin typeface="仿宋" panose="02010609060101010101" pitchFamily="49" charset="-122"/>
                <a:ea typeface="仿宋" panose="02010609060101010101" pitchFamily="49" charset="-122"/>
              </a:rPr>
              <a:t> </a:t>
            </a:r>
          </a:p>
          <a:p>
            <a:pPr>
              <a:lnSpc>
                <a:spcPct val="150000"/>
              </a:lnSpc>
            </a:pPr>
            <a:r>
              <a:rPr lang="zh-CN" altLang="zh-CN" b="1" dirty="0">
                <a:solidFill>
                  <a:srgbClr val="FF0000"/>
                </a:solidFill>
                <a:latin typeface="仿宋" panose="02010609060101010101" pitchFamily="49" charset="-122"/>
                <a:ea typeface="仿宋" panose="02010609060101010101" pitchFamily="49" charset="-122"/>
              </a:rPr>
              <a:t>分类：</a:t>
            </a:r>
            <a:r>
              <a:rPr lang="zh-CN" altLang="zh-CN" b="1" dirty="0">
                <a:solidFill>
                  <a:srgbClr val="0000FF"/>
                </a:solidFill>
                <a:latin typeface="仿宋" panose="02010609060101010101" pitchFamily="49" charset="-122"/>
                <a:ea typeface="仿宋" panose="02010609060101010101" pitchFamily="49" charset="-122"/>
              </a:rPr>
              <a:t>衬托，可分为正衬和反衬。</a:t>
            </a:r>
            <a:endParaRPr lang="en-US"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b="1" dirty="0">
                <a:solidFill>
                  <a:srgbClr val="0000FF"/>
                </a:solidFill>
                <a:latin typeface="仿宋" panose="02010609060101010101" pitchFamily="49" charset="-122"/>
                <a:ea typeface="仿宋" panose="02010609060101010101" pitchFamily="49" charset="-122"/>
              </a:rPr>
              <a:t>①正衬，是用相同的东西来衬托。</a:t>
            </a:r>
          </a:p>
          <a:p>
            <a:pPr>
              <a:lnSpc>
                <a:spcPct val="150000"/>
              </a:lnSpc>
            </a:pPr>
            <a:endParaRPr lang="zh-CN" altLang="en-US"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18050413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A24E48E-F734-4D9D-AA4C-EDE865F53048}"/>
              </a:ext>
            </a:extLst>
          </p:cNvPr>
          <p:cNvSpPr/>
          <p:nvPr/>
        </p:nvSpPr>
        <p:spPr>
          <a:xfrm>
            <a:off x="117426" y="340296"/>
            <a:ext cx="6336704" cy="4281941"/>
          </a:xfrm>
          <a:prstGeom prst="rect">
            <a:avLst/>
          </a:prstGeom>
        </p:spPr>
        <p:txBody>
          <a:bodyPr wrap="square">
            <a:spAutoFit/>
          </a:bodyPr>
          <a:lstStyle/>
          <a:p>
            <a:pPr>
              <a:lnSpc>
                <a:spcPct val="150000"/>
              </a:lnSpc>
            </a:pPr>
            <a:r>
              <a:rPr lang="zh-CN" altLang="zh-CN" b="1" dirty="0">
                <a:latin typeface="仿宋" panose="02010609060101010101" pitchFamily="49" charset="-122"/>
                <a:ea typeface="仿宋" panose="02010609060101010101" pitchFamily="49" charset="-122"/>
              </a:rPr>
              <a:t> “月落乌啼霜满天，江枫渔火对愁眠”</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张继</a:t>
            </a:r>
            <a:r>
              <a:rPr lang="zh-CN" altLang="zh-CN" b="1" dirty="0">
                <a:latin typeface="仿宋" panose="02010609060101010101" pitchFamily="49" charset="-122"/>
                <a:ea typeface="仿宋" panose="02010609060101010101" pitchFamily="49" charset="-122"/>
              </a:rPr>
              <a:t>《枫桥夜泊》</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sz="14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以“月落”、“乌啼”、“霜满天”入诗，点染一幅凄冷悲凉的秋江夜泊图，衬托出游客悲苦的心境和凄切的羁旅之愁。</a:t>
            </a:r>
            <a:endParaRPr lang="en-US" altLang="zh-CN" sz="1600" b="1" dirty="0">
              <a:solidFill>
                <a:srgbClr val="FF0000"/>
              </a:solidFill>
              <a:latin typeface="仿宋" panose="02010609060101010101" pitchFamily="49" charset="-122"/>
              <a:ea typeface="仿宋" panose="02010609060101010101" pitchFamily="49" charset="-122"/>
            </a:endParaRPr>
          </a:p>
          <a:p>
            <a:pPr algn="ctr">
              <a:lnSpc>
                <a:spcPct val="150000"/>
              </a:lnSpc>
            </a:pPr>
            <a:r>
              <a:rPr lang="zh-CN" altLang="zh-CN" sz="1600" b="1" dirty="0">
                <a:latin typeface="仿宋" panose="02010609060101010101" pitchFamily="49" charset="-122"/>
                <a:ea typeface="仿宋" panose="02010609060101010101" pitchFamily="49" charset="-122"/>
              </a:rPr>
              <a:t>八月湖水平，涵虚混太清。</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zh-CN" sz="1600" b="1" dirty="0">
                <a:latin typeface="仿宋" panose="02010609060101010101" pitchFamily="49" charset="-122"/>
                <a:ea typeface="仿宋" panose="02010609060101010101" pitchFamily="49" charset="-122"/>
              </a:rPr>
              <a:t>气蒸云梦泽，波撼岳阳城。</a:t>
            </a:r>
            <a:r>
              <a:rPr lang="en-US" altLang="zh-CN" sz="1600" b="1" dirty="0">
                <a:latin typeface="仿宋" panose="02010609060101010101" pitchFamily="49" charset="-122"/>
                <a:ea typeface="仿宋" panose="02010609060101010101" pitchFamily="49" charset="-122"/>
              </a:rPr>
              <a:t>  </a:t>
            </a:r>
          </a:p>
          <a:p>
            <a:pPr algn="ctr">
              <a:lnSpc>
                <a:spcPct val="150000"/>
              </a:lnSpc>
            </a:pPr>
            <a:r>
              <a:rPr lang="zh-CN" altLang="zh-CN" sz="1600" b="1" dirty="0">
                <a:latin typeface="仿宋" panose="02010609060101010101" pitchFamily="49" charset="-122"/>
                <a:ea typeface="仿宋" panose="02010609060101010101" pitchFamily="49" charset="-122"/>
              </a:rPr>
              <a:t>欲济无舟揖，端居耻圣明。</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zh-CN" sz="1600" b="1" dirty="0">
                <a:latin typeface="仿宋" panose="02010609060101010101" pitchFamily="49" charset="-122"/>
                <a:ea typeface="仿宋" panose="02010609060101010101" pitchFamily="49" charset="-122"/>
              </a:rPr>
              <a:t>坐观垂钓者，徒有羡鱼情。</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孟浩然《望洞庭湖赠张丞相》</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前四句写景，状洞庭湖气势之大；后四句景中有情，洞庭湖上波涛汹涌，与岸齐平，水天一色。把洞庭湖秋色描绘得</a:t>
            </a:r>
          </a:p>
        </p:txBody>
      </p:sp>
    </p:spTree>
    <p:extLst>
      <p:ext uri="{BB962C8B-B14F-4D97-AF65-F5344CB8AC3E}">
        <p14:creationId xmlns:p14="http://schemas.microsoft.com/office/powerpoint/2010/main" xmlns="" val="684542089"/>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A24E48E-F734-4D9D-AA4C-EDE865F53048}"/>
              </a:ext>
            </a:extLst>
          </p:cNvPr>
          <p:cNvSpPr/>
          <p:nvPr/>
        </p:nvSpPr>
        <p:spPr>
          <a:xfrm>
            <a:off x="117426" y="484312"/>
            <a:ext cx="6336704" cy="4928272"/>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前四句写景，状洞庭湖气势之大；后四句景中有情，洞庭湖上波涛汹涌，与岸齐平，水天一色。把洞庭湖秋色描绘得</a:t>
            </a:r>
            <a:r>
              <a:rPr lang="zh-CN" altLang="en-US" b="1" dirty="0">
                <a:solidFill>
                  <a:srgbClr val="FF0000"/>
                </a:solidFill>
                <a:latin typeface="仿宋" panose="02010609060101010101" pitchFamily="49" charset="-122"/>
                <a:ea typeface="仿宋" panose="02010609060101010101" pitchFamily="49" charset="-122"/>
              </a:rPr>
              <a:t>气势磅礴，雄浑壮美，不正衬托出诗人意欲出仕而不平静的心情吗？</a:t>
            </a:r>
            <a:endParaRPr lang="en-US" altLang="zh-CN" b="1" dirty="0">
              <a:solidFill>
                <a:srgbClr val="FF0000"/>
              </a:solidFill>
              <a:latin typeface="仿宋" panose="02010609060101010101" pitchFamily="49" charset="-122"/>
              <a:ea typeface="仿宋" panose="02010609060101010101" pitchFamily="49" charset="-122"/>
            </a:endParaRPr>
          </a:p>
          <a:p>
            <a:pPr>
              <a:lnSpc>
                <a:spcPct val="150000"/>
              </a:lnSpc>
            </a:pPr>
            <a:r>
              <a:rPr lang="zh-CN" altLang="zh-CN" b="1" dirty="0">
                <a:latin typeface="仿宋" panose="02010609060101010101" pitchFamily="49" charset="-122"/>
                <a:ea typeface="仿宋" panose="02010609060101010101" pitchFamily="49" charset="-122"/>
              </a:rPr>
              <a:t>②</a:t>
            </a:r>
            <a:r>
              <a:rPr lang="zh-CN" altLang="zh-CN" b="1" dirty="0">
                <a:solidFill>
                  <a:srgbClr val="0000FF"/>
                </a:solidFill>
                <a:latin typeface="仿宋" panose="02010609060101010101" pitchFamily="49" charset="-122"/>
                <a:ea typeface="仿宋" panose="02010609060101010101" pitchFamily="49" charset="-122"/>
              </a:rPr>
              <a:t>反衬是用相反的东西来衬托。</a:t>
            </a:r>
            <a:endParaRPr lang="en-US" altLang="zh-CN" b="1" dirty="0">
              <a:solidFill>
                <a:srgbClr val="0000FF"/>
              </a:solidFill>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人闲桂花落，夜静春山空。</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月出惊山鸟，时鸣春涧中。</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王</a:t>
            </a:r>
            <a:r>
              <a:rPr lang="zh-CN" altLang="zh-CN" b="1" dirty="0">
                <a:latin typeface="仿宋" panose="02010609060101010101" pitchFamily="49" charset="-122"/>
                <a:ea typeface="仿宋" panose="02010609060101010101" pitchFamily="49" charset="-122"/>
              </a:rPr>
              <a:t>维</a:t>
            </a: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《鸟鸣涧》</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以动写静，用花落、月出、鸟鸣的动，反衬出了春涧的幽静。</a:t>
            </a:r>
          </a:p>
          <a:p>
            <a:pPr algn="ctr">
              <a:lnSpc>
                <a:spcPct val="150000"/>
              </a:lnSpc>
            </a:pPr>
            <a:endParaRPr lang="zh-CN" altLang="zh-CN" sz="1600" b="1" dirty="0">
              <a:latin typeface="仿宋" panose="02010609060101010101" pitchFamily="49" charset="-122"/>
              <a:ea typeface="仿宋" panose="02010609060101010101" pitchFamily="49" charset="-122"/>
            </a:endParaRPr>
          </a:p>
          <a:p>
            <a:pPr>
              <a:lnSpc>
                <a:spcPct val="150000"/>
              </a:lnSpc>
            </a:pPr>
            <a:endParaRPr lang="zh-CN" altLang="zh-CN" sz="1600"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98287139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12B0DC0-F143-41D7-8641-0D76F70DAE19}"/>
              </a:ext>
            </a:extLst>
          </p:cNvPr>
          <p:cNvSpPr/>
          <p:nvPr/>
        </p:nvSpPr>
        <p:spPr>
          <a:xfrm>
            <a:off x="117426" y="628328"/>
            <a:ext cx="6408712" cy="3259034"/>
          </a:xfrm>
          <a:prstGeom prst="rect">
            <a:avLst/>
          </a:prstGeom>
        </p:spPr>
        <p:txBody>
          <a:bodyPr wrap="square">
            <a:spAutoFit/>
          </a:bodyPr>
          <a:lstStyle/>
          <a:p>
            <a:pPr>
              <a:lnSpc>
                <a:spcPct val="150000"/>
              </a:lnSpc>
            </a:pPr>
            <a:endParaRPr lang="en-US" altLang="zh-CN" sz="1400" b="1" dirty="0">
              <a:solidFill>
                <a:srgbClr val="FF0000"/>
              </a:solidFill>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艅艎何泛泛，空水共悠悠。</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阴霞生远岫，阳景逐回流。</a:t>
            </a:r>
          </a:p>
          <a:p>
            <a:pPr algn="ctr">
              <a:lnSpc>
                <a:spcPct val="150000"/>
              </a:lnSpc>
            </a:pPr>
            <a:r>
              <a:rPr lang="zh-CN" altLang="en-US" b="1" dirty="0">
                <a:latin typeface="仿宋" panose="02010609060101010101" pitchFamily="49" charset="-122"/>
                <a:ea typeface="仿宋" panose="02010609060101010101" pitchFamily="49" charset="-122"/>
              </a:rPr>
              <a:t>蝉噪林逾静，鸟鸣山更幽。</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此地动归念，长年悲倦游。</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王籍</a:t>
            </a: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《入若耶溪》</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以声写静，以动衬静。</a:t>
            </a:r>
            <a:r>
              <a:rPr lang="zh-CN" altLang="en-US" b="1" dirty="0">
                <a:solidFill>
                  <a:srgbClr val="FF0000"/>
                </a:solidFill>
                <a:latin typeface="仿宋" panose="02010609060101010101" pitchFamily="49" charset="-122"/>
                <a:ea typeface="仿宋" panose="02010609060101010101" pitchFamily="49" charset="-122"/>
              </a:rPr>
              <a:t>用鸟鸣、蝉叫声的动，反衬了林的静。</a:t>
            </a:r>
            <a:endParaRPr lang="en-US" altLang="zh-CN"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20718285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37B1269-F174-45C7-A6A1-8DEBF8C165C4}"/>
              </a:ext>
            </a:extLst>
          </p:cNvPr>
          <p:cNvSpPr/>
          <p:nvPr/>
        </p:nvSpPr>
        <p:spPr>
          <a:xfrm>
            <a:off x="189434" y="412304"/>
            <a:ext cx="6480720" cy="5020605"/>
          </a:xfrm>
          <a:prstGeom prst="rect">
            <a:avLst/>
          </a:prstGeom>
        </p:spPr>
        <p:txBody>
          <a:bodyPr wrap="square">
            <a:spAutoFit/>
          </a:bodyPr>
          <a:lstStyle/>
          <a:p>
            <a:pPr>
              <a:lnSpc>
                <a:spcPct val="150000"/>
              </a:lnSpc>
            </a:pPr>
            <a:r>
              <a:rPr lang="zh-CN" altLang="en-US" sz="2400" b="1" dirty="0">
                <a:solidFill>
                  <a:srgbClr val="0000FF"/>
                </a:solidFill>
                <a:latin typeface="仿宋" panose="02010609060101010101" pitchFamily="49" charset="-122"/>
                <a:ea typeface="仿宋" panose="02010609060101010101" pitchFamily="49" charset="-122"/>
              </a:rPr>
              <a:t>烘托</a:t>
            </a: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烘托即通过侧面描写（即间接描写，即通过对周围人物或环境的描写来表现主要对象），使所要表现的事物鲜明突出。</a:t>
            </a:r>
            <a:endParaRPr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“行者见罗敷，下担捋髭须，少年见罗敷，脱帽著梢头。</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耕者忘其耕，锄者忘其锄。来归相怨怒，但坐观罗敷。”</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乐府诗  《陌上桑》</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从观看者的神态来衬托罗敷的美，这比正面进行直接描写节省笔墨，更具有艺术魅力 。</a:t>
            </a:r>
            <a:endParaRPr lang="en-US" altLang="zh-CN" sz="1600" b="1" dirty="0">
              <a:solidFill>
                <a:srgbClr val="FF0000"/>
              </a:solidFill>
              <a:latin typeface="仿宋" panose="02010609060101010101" pitchFamily="49" charset="-122"/>
              <a:ea typeface="仿宋" panose="02010609060101010101" pitchFamily="49" charset="-122"/>
            </a:endParaRP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“东船西舫悄无言，惟见江心秋月白” </a:t>
            </a:r>
            <a:endParaRPr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白居易《琵琶行》</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用环境描写烘托音乐的魅力，给读者留下了广阔的回味空间。</a:t>
            </a:r>
          </a:p>
          <a:p>
            <a:pPr>
              <a:lnSpc>
                <a:spcPct val="150000"/>
              </a:lnSpc>
            </a:pPr>
            <a:endParaRPr lang="zh-CN" altLang="en-US" sz="1600" b="1" dirty="0">
              <a:solidFill>
                <a:srgbClr val="0000FF"/>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04830540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E1FADDA-C2D4-4F79-BEA8-46EC4A0EB4C5}"/>
              </a:ext>
            </a:extLst>
          </p:cNvPr>
          <p:cNvSpPr/>
          <p:nvPr/>
        </p:nvSpPr>
        <p:spPr>
          <a:xfrm>
            <a:off x="100832" y="924204"/>
            <a:ext cx="6624736" cy="1142620"/>
          </a:xfrm>
          <a:prstGeom prst="rect">
            <a:avLst/>
          </a:prstGeom>
        </p:spPr>
        <p:txBody>
          <a:bodyPr wrap="square">
            <a:spAutoFit/>
          </a:bodyPr>
          <a:lstStyle/>
          <a:p>
            <a:pPr>
              <a:lnSpc>
                <a:spcPct val="150000"/>
              </a:lnSpc>
              <a:spcBef>
                <a:spcPts val="0"/>
              </a:spcBef>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象征是通过特定的容易引起联想的具体形象，表现某种概念、思想和感情的艺术手法。象征体和本体之间存在着某种相似的特点，可以借助读者的想象和联想把它们联系起来。</a:t>
            </a:r>
            <a:endParaRPr lang="zh-CN" altLang="zh-CN" sz="1600" b="1" dirty="0">
              <a:solidFill>
                <a:srgbClr val="00B0F0"/>
              </a:solidFill>
              <a:latin typeface="仿宋" panose="02010609060101010101" pitchFamily="49" charset="-122"/>
              <a:ea typeface="仿宋" panose="02010609060101010101" pitchFamily="49" charset="-122"/>
            </a:endParaRPr>
          </a:p>
        </p:txBody>
      </p:sp>
      <p:sp>
        <p:nvSpPr>
          <p:cNvPr id="4" name="矩形 3"/>
          <p:cNvSpPr/>
          <p:nvPr/>
        </p:nvSpPr>
        <p:spPr>
          <a:xfrm>
            <a:off x="237250" y="463987"/>
            <a:ext cx="803425" cy="461665"/>
          </a:xfrm>
          <a:prstGeom prst="rect">
            <a:avLst/>
          </a:prstGeom>
        </p:spPr>
        <p:txBody>
          <a:bodyPr wrap="none">
            <a:spAutoFit/>
          </a:bodyPr>
          <a:lstStyle/>
          <a:p>
            <a:pPr eaLnBrk="1" hangingPunct="1">
              <a:spcBef>
                <a:spcPct val="50000"/>
              </a:spcBef>
              <a:buFontTx/>
              <a:buNone/>
            </a:pPr>
            <a:r>
              <a:rPr lang="zh-CN" altLang="zh-CN" sz="2400" b="1" dirty="0">
                <a:solidFill>
                  <a:srgbClr val="FF0000"/>
                </a:solidFill>
                <a:latin typeface="仿宋" panose="02010609060101010101" pitchFamily="49" charset="-122"/>
                <a:ea typeface="仿宋" panose="02010609060101010101" pitchFamily="49" charset="-122"/>
              </a:rPr>
              <a:t>象征</a:t>
            </a:r>
            <a:endParaRPr lang="en-US" altLang="zh-CN" sz="2400" b="1" dirty="0">
              <a:solidFill>
                <a:srgbClr val="FF0000"/>
              </a:solidFill>
              <a:latin typeface="仿宋" panose="02010609060101010101" pitchFamily="49" charset="-122"/>
              <a:ea typeface="仿宋" panose="02010609060101010101" pitchFamily="49" charset="-122"/>
            </a:endParaRPr>
          </a:p>
        </p:txBody>
      </p:sp>
      <p:sp>
        <p:nvSpPr>
          <p:cNvPr id="5" name="矩形 4">
            <a:extLst>
              <a:ext uri="{FF2B5EF4-FFF2-40B4-BE49-F238E27FC236}">
                <a16:creationId xmlns="" xmlns:a16="http://schemas.microsoft.com/office/drawing/2014/main" id="{C2DF39D2-DD1D-42DC-8841-A02C73933C74}"/>
              </a:ext>
            </a:extLst>
          </p:cNvPr>
          <p:cNvSpPr/>
          <p:nvPr/>
        </p:nvSpPr>
        <p:spPr>
          <a:xfrm>
            <a:off x="205504" y="2066824"/>
            <a:ext cx="6520064" cy="2619948"/>
          </a:xfrm>
          <a:prstGeom prst="rect">
            <a:avLst/>
          </a:prstGeom>
        </p:spPr>
        <p:txBody>
          <a:bodyPr wrap="square">
            <a:spAutoFit/>
          </a:bodyPr>
          <a:lstStyle/>
          <a:p>
            <a:pPr algn="ctr" eaLnBrk="1" hangingPunct="1">
              <a:lnSpc>
                <a:spcPct val="150000"/>
              </a:lnSpc>
              <a:spcBef>
                <a:spcPts val="0"/>
              </a:spcBef>
              <a:buFontTx/>
              <a:buNone/>
            </a:pPr>
            <a:r>
              <a:rPr lang="zh-CN" altLang="zh-CN" sz="1600" b="1" dirty="0">
                <a:latin typeface="仿宋" panose="02010609060101010101" pitchFamily="49" charset="-122"/>
                <a:ea typeface="仿宋" panose="02010609060101010101" pitchFamily="49" charset="-122"/>
              </a:rPr>
              <a:t>菊花     黄巢</a:t>
            </a:r>
            <a:endParaRPr lang="en-US" altLang="zh-CN" sz="1600" b="1" dirty="0">
              <a:latin typeface="仿宋" panose="02010609060101010101" pitchFamily="49" charset="-122"/>
              <a:ea typeface="仿宋" panose="02010609060101010101" pitchFamily="49" charset="-122"/>
            </a:endParaRPr>
          </a:p>
          <a:p>
            <a:pPr algn="ctr" eaLnBrk="1" hangingPunct="1">
              <a:lnSpc>
                <a:spcPct val="150000"/>
              </a:lnSpc>
              <a:spcBef>
                <a:spcPts val="0"/>
              </a:spcBef>
              <a:buFontTx/>
              <a:buNone/>
            </a:pPr>
            <a:r>
              <a:rPr lang="zh-CN" altLang="zh-CN" sz="1600" b="1" dirty="0">
                <a:latin typeface="仿宋" panose="02010609060101010101" pitchFamily="49" charset="-122"/>
                <a:ea typeface="仿宋" panose="02010609060101010101" pitchFamily="49" charset="-122"/>
              </a:rPr>
              <a:t>待到秋来九月八，我花开后百花杀。</a:t>
            </a:r>
          </a:p>
          <a:p>
            <a:pPr algn="ctr" eaLnBrk="1" hangingPunct="1">
              <a:lnSpc>
                <a:spcPct val="150000"/>
              </a:lnSpc>
              <a:spcBef>
                <a:spcPts val="0"/>
              </a:spcBef>
              <a:buFontTx/>
              <a:buNone/>
            </a:pPr>
            <a:r>
              <a:rPr lang="zh-CN" altLang="zh-CN" sz="1600" b="1" dirty="0">
                <a:latin typeface="仿宋" panose="02010609060101010101" pitchFamily="49" charset="-122"/>
                <a:ea typeface="仿宋" panose="02010609060101010101" pitchFamily="49" charset="-122"/>
              </a:rPr>
              <a:t>冲天香阵透长安，满城尽带黄金甲。</a:t>
            </a:r>
            <a:endParaRPr lang="en-US" altLang="zh-CN" sz="1600" b="1" dirty="0">
              <a:latin typeface="仿宋" panose="02010609060101010101" pitchFamily="49" charset="-122"/>
              <a:ea typeface="仿宋" panose="02010609060101010101" pitchFamily="49" charset="-122"/>
            </a:endParaRPr>
          </a:p>
          <a:p>
            <a:pPr eaLnBrk="1" hangingPunct="1">
              <a:lnSpc>
                <a:spcPct val="150000"/>
              </a:lnSpc>
              <a:spcBef>
                <a:spcPts val="0"/>
              </a:spcBef>
              <a:buFontTx/>
              <a:buNone/>
            </a:pP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p>
          <a:p>
            <a:pPr algn="ctr" eaLnBrk="1" hangingPunct="1">
              <a:lnSpc>
                <a:spcPct val="150000"/>
              </a:lnSpc>
              <a:spcBef>
                <a:spcPts val="0"/>
              </a:spcBef>
              <a:buFontTx/>
              <a:buNone/>
            </a:pPr>
            <a:r>
              <a:rPr lang="en-US" altLang="zh-CN" sz="1600" b="1" dirty="0">
                <a:solidFill>
                  <a:srgbClr val="FF0000"/>
                </a:solidFill>
                <a:latin typeface="仿宋" panose="02010609060101010101" pitchFamily="49" charset="-122"/>
                <a:ea typeface="仿宋" panose="02010609060101010101" pitchFamily="49" charset="-122"/>
              </a:rPr>
              <a:t>    </a:t>
            </a:r>
            <a:r>
              <a:rPr lang="zh-CN" altLang="zh-CN" sz="1600" b="1" dirty="0">
                <a:solidFill>
                  <a:srgbClr val="FF0000"/>
                </a:solidFill>
                <a:latin typeface="仿宋" panose="02010609060101010101" pitchFamily="49" charset="-122"/>
                <a:ea typeface="仿宋" panose="02010609060101010101" pitchFamily="49" charset="-122"/>
              </a:rPr>
              <a:t>秋风萧杀，百花凋零，唯有傲霜挺立的菊花却精神百倍，方兴未艾，长安城里遍地黄金璀璨，清香弥漫；实际上，诗人是以菊花盛开象征起义的最后胜利，表达了推翻唐王朝腐朽统治的决心和信心，</a:t>
            </a:r>
            <a:endParaRPr lang="zh-CN" altLang="zh-CN" sz="16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202540262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theme/theme1.xml><?xml version="1.0" encoding="utf-8"?>
<a:theme xmlns:a="http://schemas.openxmlformats.org/drawingml/2006/main" name="2_自定义设计方案">
  <a:themeElements>
    <a:clrScheme name="Office 主题​​">
      <a:dk1>
        <a:sysClr val="windowText" lastClr="000000"/>
      </a:dk1>
      <a:lt1>
        <a:sysClr val="window" lastClr="C6EED8"/>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1940</Words>
  <Application>Microsoft Office PowerPoint</Application>
  <PresentationFormat>自定义</PresentationFormat>
  <Paragraphs>113</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2019-01-15T08:16:52Z</dcterms:created>
  <dcterms:modified xsi:type="dcterms:W3CDTF">2019-02-20T07:35:04Z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