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74" r:id="rId2"/>
    <p:sldId id="396" r:id="rId3"/>
    <p:sldId id="397" r:id="rId4"/>
    <p:sldId id="398" r:id="rId5"/>
    <p:sldId id="395" r:id="rId6"/>
    <p:sldId id="376" r:id="rId7"/>
    <p:sldId id="265" r:id="rId8"/>
    <p:sldId id="377" r:id="rId9"/>
    <p:sldId id="366" r:id="rId10"/>
    <p:sldId id="384" r:id="rId11"/>
    <p:sldId id="385" r:id="rId12"/>
    <p:sldId id="378" r:id="rId13"/>
    <p:sldId id="379" r:id="rId14"/>
    <p:sldId id="380" r:id="rId15"/>
    <p:sldId id="381" r:id="rId16"/>
    <p:sldId id="375" r:id="rId17"/>
    <p:sldId id="386" r:id="rId18"/>
    <p:sldId id="275" r:id="rId19"/>
    <p:sldId id="387" r:id="rId20"/>
    <p:sldId id="388" r:id="rId21"/>
    <p:sldId id="389" r:id="rId22"/>
    <p:sldId id="361" r:id="rId23"/>
    <p:sldId id="390" r:id="rId24"/>
    <p:sldId id="362" r:id="rId25"/>
    <p:sldId id="391" r:id="rId26"/>
    <p:sldId id="270" r:id="rId27"/>
    <p:sldId id="392" r:id="rId28"/>
    <p:sldId id="393" r:id="rId29"/>
    <p:sldId id="394" r:id="rId30"/>
    <p:sldId id="277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59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7" Type="http://schemas.openxmlformats.org/officeDocument/2006/relationships/image" Target="../media/image2.pn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1.png"/><Relationship Id="rId4" Type="http://schemas.openxmlformats.org/officeDocument/2006/relationships/slide" Target="../slides/slide18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7" Type="http://schemas.openxmlformats.org/officeDocument/2006/relationships/slide" Target="../slides/slide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8.xml"/><Relationship Id="rId4" Type="http://schemas.openxmlformats.org/officeDocument/2006/relationships/slide" Target="../slides/slide2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7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8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8.xml"/><Relationship Id="rId4" Type="http://schemas.openxmlformats.org/officeDocument/2006/relationships/slide" Target="../slides/slide2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076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004816" y="-1"/>
            <a:ext cx="1369432" cy="841477"/>
            <a:chOff x="4191706" y="-1"/>
            <a:chExt cx="1369432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69432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83252" y="1"/>
            <a:ext cx="1391868" cy="836712"/>
            <a:chOff x="5283252" y="1"/>
            <a:chExt cx="1391868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83252" y="1"/>
              <a:ext cx="1391868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78725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OUJINXINKE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走进新课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88224" y="-4216"/>
            <a:ext cx="1367056" cy="851494"/>
            <a:chOff x="6588224" y="-4216"/>
            <a:chExt cx="1367056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3840" y="-4216"/>
              <a:ext cx="1361440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88224" y="39693"/>
              <a:ext cx="1330814" cy="584775"/>
              <a:chOff x="93726" y="2927145"/>
              <a:chExt cx="1640089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93726" y="2927145"/>
                <a:ext cx="164008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UEDUJIANSHANG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39662" y="3030391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阅读鉴赏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8" name="组合 17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20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89524" cy="855375"/>
            <a:chOff x="7956376" y="-8427"/>
            <a:chExt cx="138952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6" y="-8427"/>
              <a:ext cx="138952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3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28646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K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EWAIQIUZHI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课外求知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64224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60368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671935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22059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六　国　论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70" r:id="rId4"/>
    <p:sldLayoutId id="2147483669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b="1"/>
              <a:t>第五单元</a:t>
            </a:r>
            <a:r>
              <a:rPr lang="zh-CN" altLang="zh-CN" sz="3200"/>
              <a:t>　</a:t>
            </a:r>
            <a:r>
              <a:rPr lang="zh-CN" altLang="zh-CN" sz="3200" b="1"/>
              <a:t>散而不乱</a:t>
            </a:r>
            <a:r>
              <a:rPr lang="zh-CN" altLang="zh-CN" sz="3200"/>
              <a:t>　</a:t>
            </a:r>
            <a:r>
              <a:rPr lang="zh-CN" altLang="zh-CN" sz="3200" b="1"/>
              <a:t>气脉中贯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xmlns="" val="1357693611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0680796"/>
              </p:ext>
            </p:extLst>
          </p:nvPr>
        </p:nvGraphicFramePr>
        <p:xfrm>
          <a:off x="508000" y="1412776"/>
          <a:ext cx="8128000" cy="4696394"/>
        </p:xfrm>
        <a:graphic>
          <a:graphicData uri="http://schemas.openxmlformats.org/presentationml/2006/ole">
            <p:oleObj spid="_x0000_s3079" name="文档" r:id="rId6" imgW="3948631" imgH="22810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21925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34797510"/>
              </p:ext>
            </p:extLst>
          </p:nvPr>
        </p:nvGraphicFramePr>
        <p:xfrm>
          <a:off x="508000" y="1858172"/>
          <a:ext cx="8128000" cy="3395655"/>
        </p:xfrm>
        <a:graphic>
          <a:graphicData uri="http://schemas.openxmlformats.org/presentationml/2006/ole">
            <p:oleObj spid="_x0000_s4103" name="文档" r:id="rId6" imgW="3948631" imgH="16501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84878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51642899"/>
              </p:ext>
            </p:extLst>
          </p:nvPr>
        </p:nvGraphicFramePr>
        <p:xfrm>
          <a:off x="508000" y="1542488"/>
          <a:ext cx="8128000" cy="4027024"/>
        </p:xfrm>
        <a:graphic>
          <a:graphicData uri="http://schemas.openxmlformats.org/presentationml/2006/ole">
            <p:oleObj spid="_x0000_s5127" name="文档" r:id="rId6" imgW="3839157" imgH="190257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392890" y="2399372"/>
            <a:ext cx="296308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68954" y="3221105"/>
            <a:ext cx="490730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03648" y="4042838"/>
            <a:ext cx="490730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03648" y="4404838"/>
            <a:ext cx="490730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68954" y="5228234"/>
            <a:ext cx="489654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733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7830006"/>
              </p:ext>
            </p:extLst>
          </p:nvPr>
        </p:nvGraphicFramePr>
        <p:xfrm>
          <a:off x="508000" y="1313245"/>
          <a:ext cx="8128000" cy="5555930"/>
        </p:xfrm>
        <a:graphic>
          <a:graphicData uri="http://schemas.openxmlformats.org/presentationml/2006/ole">
            <p:oleObj spid="_x0000_s6151" name="文档" r:id="rId6" imgW="3948631" imgH="26990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47034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2910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赂秦而力亏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破灭之道也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赵尝五战于秦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二败而三胜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其势弱于秦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为国者无使为积威之所劫哉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洎牧以谗诛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</a:t>
            </a:r>
            <a:r>
              <a:rPr lang="zh-CN" altLang="zh-CN" sz="2200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11960" y="2779962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93516" y="3191460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71800" y="3590158"/>
            <a:ext cx="237626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97494" y="4004098"/>
            <a:ext cx="237626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43791" y="4407170"/>
            <a:ext cx="237626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069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1069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六国破灭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非兵不利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战不善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弊在赂秦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赂秦而力亏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破灭之道也。或曰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六国互丧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率赂秦耶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不赂者以赂者丧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。盖失强援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不能独完。故曰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弊在赂秦也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苏洵《六国论》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呜呼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以赂秦之地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封天下之谋臣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以事秦之心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礼天下奇才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并力西向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则吾恐秦人食之不得下咽也。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苏洵《六国论》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有如此之势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而为秦人积威之所劫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日削月割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以趋于亡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为国者无使为积威之所劫哉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苏洵《六国论》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8470" y="2197404"/>
            <a:ext cx="111240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45644" y="2186646"/>
            <a:ext cx="151216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93020" y="2592914"/>
            <a:ext cx="1995203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60773" y="2995986"/>
            <a:ext cx="1419139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24938" y="3406122"/>
            <a:ext cx="1419139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15590" y="3406122"/>
            <a:ext cx="167770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34670" y="3406122"/>
            <a:ext cx="140953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517862" y="3406122"/>
            <a:ext cx="140953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53323" y="4192112"/>
            <a:ext cx="254121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250694" y="4192112"/>
            <a:ext cx="112150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429422" y="4192112"/>
            <a:ext cx="112150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2474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18362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文脉图解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六国论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89892386"/>
              </p:ext>
            </p:extLst>
          </p:nvPr>
        </p:nvGraphicFramePr>
        <p:xfrm>
          <a:off x="508000" y="2564904"/>
          <a:ext cx="8128000" cy="3069008"/>
        </p:xfrm>
        <a:graphic>
          <a:graphicData uri="http://schemas.openxmlformats.org/presentationml/2006/ole">
            <p:oleObj spid="_x0000_s7175" name="文档" r:id="rId6" imgW="3838050" imgH="144977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771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本文着重论述了六国破灭的原因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但作者并非为论史而论史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而是以此为立论的依据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借古讽今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批评北宋王朝对辽、西夏的军事侵略采取以赂求和、苟且偷安的退让政策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劝谏北宋王朝以六国为鉴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积威之所劫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要奋起御侮以维护其统治。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943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概括文章的内容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把握文章的论点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本文的中心论点和分论点各是什么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本文的中心论点就是文章开头几句话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六国破灭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非兵不利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战不善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弊在赂秦。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第一个分论点是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赂秦而力亏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。第二个分论点是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不赂者以赂者丧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510"/>
            <a:ext cx="8128000" cy="52988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段写了什么内容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对于表现文章的主旨有何作用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段已运用确凿的论据对中心论点进行了严密的论证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使论点、论据、论证三者有机地统一了起来。但作者并没有就此辍笔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而是在第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段进一步提出了自己的主张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以此同史实相比照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使人们在鲜明的对比中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认清孰是孰非。这是对中心论点的加深和补充。第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作者又巧妙地运用类比论证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借古论今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透露出写这篇史论的本意。据史载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北宋王朝在景德元年曾与辽国订立屈辱条约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每年给辽国输送大批白银、布绢等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两国以白沟河为界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澶渊之盟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。在宋仁宗庆历四年又与西夏议和。宋王朝的软弱屈辱政策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虽可使国家苟安一时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但实际上却加速了它走向灭亡的进程。作者是从维护封建统治出发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借六国赂秦来批评北宋王朝赂辽、西夏的苟安政策。所以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最后一段才是作者写这篇史论的主旨所在。作者这样篇末点题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犹如画龙点睛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使主题得到了升华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给这篇史论赋予了强烈的战斗力量和现实意义。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6411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23312773"/>
              </p:ext>
            </p:extLst>
          </p:nvPr>
        </p:nvGraphicFramePr>
        <p:xfrm>
          <a:off x="508000" y="1998706"/>
          <a:ext cx="8128000" cy="3114588"/>
        </p:xfrm>
        <a:graphic>
          <a:graphicData uri="http://schemas.openxmlformats.org/presentationml/2006/ole">
            <p:oleObj spid="_x0000_s8195" name="文档" r:id="rId3" imgW="3947400" imgH="15125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99120514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理清文章思路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把握写作意图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如果将第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段末句改为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为国者无使为积威之所劫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可有慎哉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并删去第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文章也是完整的。这样做好不好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不好。六国灭亡原因各不相同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而以地赂秦者不过三国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作者巧妙地提出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不赂者以赂者丧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这一论断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这样就把灭亡的原因集中到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弊在赂秦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这一中心论点上来了。至于为什么要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赂秦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作者则直到最后才说出了最要紧的一句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为秦人积威之所劫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。这叫作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立片言以居要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乃一篇之警策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。作者这样来论述问题有极强的针对性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因为北宋正是为辽、西夏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积威之所劫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而年年纳币。如果删去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以天下之大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下而从六国破亡之故事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就看不出这一点了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这是违背作者的意图的。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7876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本文是从论史逐步转向论策的。因此从第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先肯定燕、赵的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接着又批评了他们的错策。然后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作者又为六国设想出总体的战略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不赂秦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不附于秦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不派刺客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不杀良将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以赂秦之地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封天下之谋臣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以事秦之心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礼天下之奇才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并力西向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。这样的设想是为下文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不赂而胜之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一语作铺垫的。这个总体的战略设想也是针对北宋朝廷说的。如果删去第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上面这些话就变成无的放矢了。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1937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972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本文的论证虽然周密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但有些说理却欠妥当。你能找出几个例子来并加以分析吗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这样会不会影响中心论点的成立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例如课文第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段中论证燕国的灭亡是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以荆卿为计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始速祸焉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就欠妥当。作者并没有抓住根本问题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而是撷取了一个偶然情况作为论据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把问题简单化了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难以令人信服。当时强秦灭燕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是历史的必然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只不过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以荆卿为计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加速了燕的灭亡罢了。从逻辑上说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作者是将必然的趋势当作或然的情况来论述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这在逻辑上讲不通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是违反客观实际的。所以说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这个论断不妥当。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作者论六国灭亡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只论及赂秦的弊端及用武不终等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却没有论及统治者的腐败无能这一根本问题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这是不全面、不深刻的。当然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这是作者受其历史的和阶级的局限的结果。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前人论史实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看法不一定正确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论述也不一定全面。但是本文能够抓住关键性的问题来论证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持之有故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言之成理。也就是说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作者能根据其写作意图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进行自圆其说的论证。况且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作者撰写此文的本意是对宋王朝屈辱妥协的政策进行讽诫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同时也是对统治者的委婉劝说。因此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本文说理虽有不当之处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但论证说理纵横恣肆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严密紧凑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具有强烈的现实意义与战斗性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仍不失为一篇脍炙人口的政论佳作。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5854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9042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层次清晰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方法丰富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《六国论》篇幅短小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脉络清晰。从整篇来看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采用了提出问题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解决问题的三段论模式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的结构非常典型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这是议论文最常见的一种论证结构。全文共五段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可分为三个部分。第一部分是第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提出中心论点和分论点。第二部分采用并列式结构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分两层来证明中心论点。第一层是第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论述第一个分论点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赂秦而力亏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破灭之道也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。第二层是第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论述第二个分论点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不赂者以赂者丧。盖失强援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不能独完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。此部分照应十分圆合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真可谓环环相扣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有条不紊。第三部分第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段是本文的结论部分。第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段总结历史教训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重用谋臣、礼贤下士、合力抗秦。第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段借古讽今。全文虽仅有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麻雀虽小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五脏俱全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提出问题、分析问题、解决问题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交代得十分清楚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前呼后应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论证严密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精美绝伦。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7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35992" y="1218268"/>
            <a:ext cx="8312472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丰富多样的论证方法是使议论文说理透彻的有力法宝。《六国论》中作者摆事实讲道理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挥洒自如地使用了对比、比喻、引用、举例、因果和假设论证等多种论证方法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大大增强了论证力度和说服力。以第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就使用了四种论证方法。例证法显而易见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无须再言。对比论证是最主要的方法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主要从三方面进行对比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一是数量上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小则获邑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大则得城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得百倍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失百倍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秦之所大欲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诸侯之所大患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二是程度上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献易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诸侯之地有限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暴秦之欲无厌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奉之弥繁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侵之愈急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三是道理上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薪不尽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火不灭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。通过以上三组对比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充分说明了诸侯割地的严重后果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至于倾覆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理固宜然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有理有据、确凿无疑地论证了分论点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赂秦而力亏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破灭之道也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以地事秦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犹抱薪救火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薪不尽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火不灭。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引用古人的话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形象地说明赂秦的危害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既是对上文的论证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又含有收尾之意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而恰当的比喻使语言形象生动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论证浅显易懂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增强了说服力。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4077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4512" y="809940"/>
            <a:ext cx="8312472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尽显双赢智慧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天空有无尽的湛蓝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但仍为白云留出了些许空间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蓝天满足了白云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白云点缀了蓝天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海洋有怒吼的波涛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但仍为游鱼留下了些许空间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海水养育了游鱼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游鱼丰富了海洋。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竞争激烈的现代社会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充斥的都是钩心斗角、尔虞我诈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彰显自己并且承托别人才是立足于社会的双赢大智慧。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这不禁让我想起了一位睿智的老果农。他数十年如一日地研究果树新品种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后来终于研究成功了。令人不解的是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他却将自己的成果挨家挨户地无偿地分享给自己的邻居。在他的引导下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全村的果园里种的都是他的优良品种。有人便好奇地问他为什么要这样做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他回答说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我也是为了自己的果树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如果邻居用的仍然是旧品种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那我的果树也会被传播的花粉污染。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他的话让人恍然大悟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他的这种做法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既保全了自己的果树品质的纯洁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又使邻居获得新的品种。与他人共享进步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才能使自己更加完善。这难道不是一种双赢的智慧吗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9721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在武将廉颇的眼里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一个只会说几句好话的文相蔺相如职位应该比他高吗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于是处处与之作对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出言不逊。而相如并没有跟他计较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而是道出了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先国家之急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的君子之言。这话着实令廉颇汗颜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于是就有了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负荆请罪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的佳话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将相和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的美谈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文相武将辅佐君主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国家繁荣。蔺相如的坚忍、包容让人钦佩。与他人和平共处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才能使自己的地位更加稳固。正是他的忍让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使得他与廉颇都受到人们的尊敬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同时为国家稳定做出了贡献。这不能不说也是一种双赢的智慧。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世间万物皆如此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在自然界中也存在着许多互利共生的双赢故事。牵牛花点缀了枯树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借助枯树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它将花开向天空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青松装扮了突兀的顽石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山之顽石却使青松更加坚挺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豆科植物将养分输送给固氮菌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固氮菌向植物提供氮素。彼此生存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互为条件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它们在自然界的生存竞争中立于不败之地。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62285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现实生活中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竞争无时不在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但它不应该是一味的言论相攻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两败俱伤。或许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只要我们多一分关爱、包容、谦让、无私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不仅承托了别人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更成就了自己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收获双赢。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宠辱不惊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看庭前花开花落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去留无意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望天上云卷云舒。带一分平和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一分智慧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去接纳云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挽留鱼。彰显我们的长处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包容别人的短处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尽显自己双赢的人生大智慧。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8042218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尽显双赢智慧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标题就充满智慧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充满哲理思索。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开篇通过对天空、海洋的审视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用工整的对仗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彰显了哲理的思考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同时紧追一步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用反问否定的方式托出自己的观点。然后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审视现实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审视历史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审视自然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审视人类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深入浅出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彰显自己并且承托别人才是立足于社会的双赢大智慧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的深奥道理阐述得通俗明白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浅显平易。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结尾的议论充满深情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充满激情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坦诚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豁达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卒章显志。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681911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56081960"/>
              </p:ext>
            </p:extLst>
          </p:nvPr>
        </p:nvGraphicFramePr>
        <p:xfrm>
          <a:off x="508000" y="916932"/>
          <a:ext cx="8128000" cy="5278135"/>
        </p:xfrm>
        <a:graphic>
          <a:graphicData uri="http://schemas.openxmlformats.org/presentationml/2006/ole">
            <p:oleObj spid="_x0000_s9219" name="文档" r:id="rId3" imgW="3947400" imgH="25631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73440945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486"/>
            <a:ext cx="8128000" cy="52988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六个大国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居然被地处西北的秦国各个击破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这一历史事实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引起历史学家极大的兴趣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论述的文章很多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苏洵的《六国论》便是其中著名的一篇。其实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有一个基本事实就是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六国虽然强大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但并不团结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甚至彼此隔岸观火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钩心斗角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这就不是六比一的对垒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而是一比一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甚至零点几比一的对垒了。这种貌似强大而其实一盘散沙的现象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我们平时不是也看到过吗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荆轲刺秦王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本想挟持秦王以订盟约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结果未成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反遭杀害。秦王大怒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发兵灭燕。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赵国良将李牧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曾几次打退秦军。后来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赵王中了秦的反间计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杀了李牧。再后来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王翦破赵军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虏赵王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灭了赵国。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赵尝五战于秦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二败而三胜。后秦击赵者再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李牧连却之。洎牧以谗诛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邯郸为郡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惜其用武而不终也。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这些材料可用在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团结合作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舍生取义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善始善终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失败之路往往由自己铺就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等话题的作文中。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学法提示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积累知识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体会文气。在老师的指导下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分析文中重点实词、虚词和特殊句式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通过朗读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体会文章抑扬顿挫的文气。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揣摩情理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把握意图。细心揣摩文章阐发的事理、抒发的情感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理解文章主旨和材料之间的关系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探究作者的写作意图。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赏析借鉴。画出图表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列出每篇文章叙事、抒情、议论的手法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分析比较其各自不同的作用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写一篇小论文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同学之间进行交流。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8673236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赏析示例</a:t>
            </a:r>
          </a:p>
        </p:txBody>
      </p:sp>
    </p:spTree>
    <p:extLst>
      <p:ext uri="{BB962C8B-B14F-4D97-AF65-F5344CB8AC3E}">
        <p14:creationId xmlns:p14="http://schemas.microsoft.com/office/powerpoint/2010/main" xmlns="" val="2324184504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 smtClean="0"/>
              <a:t>六国论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xmlns="" val="3291079932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77685972"/>
              </p:ext>
            </p:extLst>
          </p:nvPr>
        </p:nvGraphicFramePr>
        <p:xfrm>
          <a:off x="508000" y="1196752"/>
          <a:ext cx="8128000" cy="2178223"/>
        </p:xfrm>
        <a:graphic>
          <a:graphicData uri="http://schemas.openxmlformats.org/presentationml/2006/ole">
            <p:oleObj spid="_x0000_s1031" name="文档" r:id="rId6" imgW="3838050" imgH="1028970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28498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(1009—1066),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字明允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自号老泉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北宋眉山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今四川眉山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著名散文家。据说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岁才发愤读书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经过十多年的闭门苦读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遂通六经、百家之说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下笔顷刻数千言。宋仁宗嘉祐元年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(1056)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携子苏轼、苏辙到汴京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现在河南开封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以所著文章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篇谒见翰林学士欧阳修。欧阳修以为其文可与贾谊、刘向的文章媲美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于是向朝廷推荐他。其文一时被公卿士大夫争相传诵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文人竞相模仿。苏洵精于散文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后人因其子苏轼、苏辙都以文学闻名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故称他为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将父子三人合称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并列入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唐宋八大家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北宋建国以后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对不断进犯东北、西北边境的辽、西夏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一直采取妥协退让、屈辱求和的政策。到苏洵生活的年代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北宋统治者每年都要向辽、西夏纳币输绢以求苟安。这样贿赂的结果是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助长了辽、西夏的气焰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极大地损伤了国力。作者针对此种情况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写下本文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希望可以为北宋统治者提供借鉴。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9674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1223290"/>
              </p:ext>
            </p:extLst>
          </p:nvPr>
        </p:nvGraphicFramePr>
        <p:xfrm>
          <a:off x="508000" y="1484784"/>
          <a:ext cx="8128000" cy="4868851"/>
        </p:xfrm>
        <a:graphic>
          <a:graphicData uri="http://schemas.openxmlformats.org/presentationml/2006/ole">
            <p:oleObj spid="_x0000_s2055" name="文档" r:id="rId6" imgW="3896414" imgH="233321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821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342</TotalTime>
  <Words>3351</Words>
  <Application>Microsoft Office PowerPoint</Application>
  <PresentationFormat>全屏显示(4:3)</PresentationFormat>
  <Paragraphs>122</Paragraphs>
  <Slides>30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测控设计模板14新</vt:lpstr>
      <vt:lpstr>文档</vt:lpstr>
      <vt:lpstr>第五单元　散而不乱　气脉中贯</vt:lpstr>
      <vt:lpstr>幻灯片 2</vt:lpstr>
      <vt:lpstr>幻灯片 3</vt:lpstr>
      <vt:lpstr>幻灯片 4</vt:lpstr>
      <vt:lpstr>赏析示例</vt:lpstr>
      <vt:lpstr>六国论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2014-04-23T05:53:17Z</dcterms:created>
  <dcterms:modified xsi:type="dcterms:W3CDTF">2017-11-07T08:07:32Z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