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74" r:id="rId2"/>
    <p:sldId id="400" r:id="rId3"/>
    <p:sldId id="265" r:id="rId4"/>
    <p:sldId id="376" r:id="rId5"/>
    <p:sldId id="377" r:id="rId6"/>
    <p:sldId id="378" r:id="rId7"/>
    <p:sldId id="366" r:id="rId8"/>
    <p:sldId id="379" r:id="rId9"/>
    <p:sldId id="383" r:id="rId10"/>
    <p:sldId id="380" r:id="rId11"/>
    <p:sldId id="375" r:id="rId12"/>
    <p:sldId id="384" r:id="rId13"/>
    <p:sldId id="385" r:id="rId14"/>
    <p:sldId id="386" r:id="rId15"/>
    <p:sldId id="387" r:id="rId16"/>
    <p:sldId id="275" r:id="rId17"/>
    <p:sldId id="388" r:id="rId18"/>
    <p:sldId id="389" r:id="rId19"/>
    <p:sldId id="390" r:id="rId20"/>
    <p:sldId id="391" r:id="rId21"/>
    <p:sldId id="392" r:id="rId22"/>
    <p:sldId id="393" r:id="rId23"/>
    <p:sldId id="394" r:id="rId24"/>
    <p:sldId id="361" r:id="rId25"/>
    <p:sldId id="395" r:id="rId26"/>
    <p:sldId id="362" r:id="rId27"/>
    <p:sldId id="396" r:id="rId28"/>
    <p:sldId id="397" r:id="rId29"/>
    <p:sldId id="270" r:id="rId30"/>
    <p:sldId id="398" r:id="rId31"/>
    <p:sldId id="399" r:id="rId32"/>
    <p:sldId id="277"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46" d="100"/>
          <a:sy n="46" d="100"/>
        </p:scale>
        <p:origin x="-90" y="-594"/>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 Target="../slides/slide16.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6.xml"/><Relationship Id="rId4" Type="http://schemas.openxmlformats.org/officeDocument/2006/relationships/slide" Target="../slides/slide29.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6.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6.xml"/><Relationship Id="rId4" Type="http://schemas.openxmlformats.org/officeDocument/2006/relationships/slide" Target="../slides/slide2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076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 OUJINXINKE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3" cy="584775"/>
            <a:chOff x="29482" y="2927145"/>
            <a:chExt cx="1463620" cy="487312"/>
          </a:xfrm>
        </p:grpSpPr>
        <p:sp>
          <p:nvSpPr>
            <p:cNvPr id="38" name="TextBox 37"/>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53554" y="39693"/>
            <a:ext cx="1330814" cy="584775"/>
            <a:chOff x="29482" y="2927145"/>
            <a:chExt cx="1640088" cy="487312"/>
          </a:xfrm>
        </p:grpSpPr>
        <p:sp>
          <p:nvSpPr>
            <p:cNvPr id="41" name="TextBox 40"/>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004816" y="-1"/>
            <a:ext cx="1369432" cy="841477"/>
            <a:chOff x="4191706" y="-1"/>
            <a:chExt cx="1369432"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191706" y="-1"/>
              <a:ext cx="1369432" cy="841477"/>
            </a:xfrm>
            <a:prstGeom prst="rect">
              <a:avLst/>
            </a:prstGeom>
          </p:spPr>
        </p:pic>
        <p:sp>
          <p:nvSpPr>
            <p:cNvPr id="18" name="TextBox 17">
              <a:hlinkClick r:id="rId2"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83252" y="1"/>
            <a:ext cx="1391868" cy="836712"/>
            <a:chOff x="5283252" y="1"/>
            <a:chExt cx="1391868"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83252" y="1"/>
              <a:ext cx="1391868"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OUJINXINKE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3" cy="584775"/>
            <a:chOff x="29482" y="2927145"/>
            <a:chExt cx="1463620" cy="487312"/>
          </a:xfrm>
        </p:grpSpPr>
        <p:sp>
          <p:nvSpPr>
            <p:cNvPr id="40" name="TextBox 39"/>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53554" y="39693"/>
            <a:ext cx="1330814" cy="584775"/>
            <a:chOff x="29482" y="2927145"/>
            <a:chExt cx="1640088" cy="487312"/>
          </a:xfrm>
        </p:grpSpPr>
        <p:sp>
          <p:nvSpPr>
            <p:cNvPr id="43" name="TextBox 42"/>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3"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OUJINXINKE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88224" y="-4216"/>
            <a:ext cx="1367056" cy="851494"/>
            <a:chOff x="6588224" y="-4216"/>
            <a:chExt cx="1367056"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93840" y="-4216"/>
              <a:ext cx="1361440" cy="851494"/>
            </a:xfrm>
            <a:prstGeom prst="rect">
              <a:avLst/>
            </a:prstGeom>
          </p:spPr>
        </p:pic>
        <p:grpSp>
          <p:nvGrpSpPr>
            <p:cNvPr id="41" name="组合 40"/>
            <p:cNvGrpSpPr/>
            <p:nvPr userDrawn="1"/>
          </p:nvGrpSpPr>
          <p:grpSpPr>
            <a:xfrm>
              <a:off x="6588224" y="39693"/>
              <a:ext cx="1330814" cy="584775"/>
              <a:chOff x="93726" y="2927145"/>
              <a:chExt cx="1640089" cy="487312"/>
            </a:xfrm>
          </p:grpSpPr>
          <p:sp>
            <p:nvSpPr>
              <p:cNvPr id="42" name="TextBox 41"/>
              <p:cNvSpPr txBox="1"/>
              <p:nvPr userDrawn="1"/>
            </p:nvSpPr>
            <p:spPr>
              <a:xfrm>
                <a:off x="93726" y="2927145"/>
                <a:ext cx="1640089"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UEDUJIANSHANG</a:t>
                </a:r>
                <a:endParaRPr lang="zh-CN" altLang="en-US" sz="1000" dirty="0">
                  <a:solidFill>
                    <a:schemeClr val="bg1"/>
                  </a:solidFill>
                </a:endParaRPr>
              </a:p>
            </p:txBody>
          </p:sp>
          <p:sp>
            <p:nvSpPr>
              <p:cNvPr id="43" name="TextBox 42">
                <a:hlinkClick r:id="rId5" action="ppaction://hlinksldjump"/>
              </p:cNvPr>
              <p:cNvSpPr txBox="1"/>
              <p:nvPr userDrawn="1"/>
            </p:nvSpPr>
            <p:spPr>
              <a:xfrm>
                <a:off x="339662" y="3030391"/>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2"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OUJINXINKE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89524" cy="855375"/>
            <a:chOff x="7956376" y="-8427"/>
            <a:chExt cx="138952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6" y="-8427"/>
              <a:ext cx="1389524" cy="855375"/>
            </a:xfrm>
            <a:prstGeom prst="rect">
              <a:avLst/>
            </a:prstGeom>
          </p:spPr>
        </p:pic>
        <p:grpSp>
          <p:nvGrpSpPr>
            <p:cNvPr id="38" name="组合 37"/>
            <p:cNvGrpSpPr/>
            <p:nvPr userDrawn="1"/>
          </p:nvGrpSpPr>
          <p:grpSpPr>
            <a:xfrm>
              <a:off x="7956376"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K</a:t>
                </a:r>
                <a:r>
                  <a:rPr lang="en-US" altLang="zh-CN" sz="1000" dirty="0" smtClean="0">
                    <a:solidFill>
                      <a:schemeClr val="bg1"/>
                    </a:solidFill>
                    <a:latin typeface="+mn-lt"/>
                    <a:ea typeface="+mn-ea"/>
                  </a:rPr>
                  <a:t>EWAIQIUZHI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课外求知</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53554" y="39693"/>
            <a:ext cx="1330814" cy="584775"/>
            <a:chOff x="29482" y="2927145"/>
            <a:chExt cx="1640088" cy="487312"/>
          </a:xfrm>
        </p:grpSpPr>
        <p:sp>
          <p:nvSpPr>
            <p:cNvPr id="42" name="TextBox 41"/>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2"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6422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60368"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3728" y="139258"/>
            <a:ext cx="336460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300" dirty="0" smtClean="0"/>
              <a:t>国殇　燕歌行　登柳州城楼寄漳汀封连四州　</a:t>
            </a:r>
          </a:p>
          <a:p>
            <a:pPr algn="l"/>
            <a:r>
              <a:rPr lang="zh-CN" altLang="en-US" sz="1300" dirty="0" smtClean="0"/>
              <a:t>菩萨蛮　般涉调</a:t>
            </a:r>
            <a:r>
              <a:rPr lang="en-US" altLang="zh-CN" sz="1300" dirty="0" smtClean="0"/>
              <a:t>•</a:t>
            </a:r>
            <a:r>
              <a:rPr lang="zh-CN" altLang="en-US" sz="1300" dirty="0" smtClean="0"/>
              <a:t>哨遍</a:t>
            </a:r>
            <a:r>
              <a:rPr lang="en-US" altLang="zh-CN" sz="1300" dirty="0" smtClean="0"/>
              <a:t>•</a:t>
            </a:r>
            <a:r>
              <a:rPr lang="zh-CN" altLang="en-US" sz="1300" dirty="0" smtClean="0"/>
              <a:t>高祖还乡</a:t>
            </a: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70" r:id="rId4"/>
    <p:sldLayoutId id="2147483669"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1.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1.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11.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1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6.xml"/><Relationship Id="rId1" Type="http://schemas.openxmlformats.org/officeDocument/2006/relationships/slideLayout" Target="../slideLayouts/slideLayout4.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slide" Target="slide11.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1.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1.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1.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52936"/>
            <a:ext cx="8360748" cy="576064"/>
          </a:xfrm>
        </p:spPr>
        <p:txBody>
          <a:bodyPr/>
          <a:lstStyle/>
          <a:p>
            <a:r>
              <a:rPr lang="zh-CN" altLang="zh-CN" sz="3200" dirty="0"/>
              <a:t>推荐作品</a:t>
            </a:r>
          </a:p>
        </p:txBody>
      </p:sp>
    </p:spTree>
    <p:extLst>
      <p:ext uri="{BB962C8B-B14F-4D97-AF65-F5344CB8AC3E}">
        <p14:creationId xmlns:p14="http://schemas.microsoft.com/office/powerpoint/2010/main" xmlns="" val="1357693611"/>
      </p:ext>
    </p:extLst>
  </p:cSld>
  <p:clrMapOvr>
    <a:masterClrMapping/>
  </p:clrMapOvr>
  <p:transition spd="slow">
    <p:cut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3"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7" name="矩形 6"/>
          <p:cNvSpPr>
            <a:spLocks noChangeAspect="1"/>
          </p:cNvSpPr>
          <p:nvPr/>
        </p:nvSpPr>
        <p:spPr>
          <a:xfrm>
            <a:off x="323528" y="1460039"/>
            <a:ext cx="8528496" cy="456124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战士军前半死生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美人帐下犹歌舞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高适《燕歌行》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君不见沙场征战苦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至今犹忆李将军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高适《燕歌行》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朝搴阰之木兰兮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夕揽洲之宿莽</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汩余若将不及兮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恐年岁之不吾与</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潭中鱼可百许头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皆若空游无所依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日光下澈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影布石上。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柳宗元《小石潭记》</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四川高考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城上高楼接大荒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海天愁思正茫茫</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惊风乱飐芙蓉水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密雨斜侵薜荔墙。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柳宗元《登柳州城楼寄漳汀封连四州》</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重庆高考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日月忽其不淹兮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春与秋其代序</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屈原《离骚》</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011334" y="1956566"/>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97372" y="2359638"/>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27552" y="2763607"/>
            <a:ext cx="168846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07602" y="3172276"/>
            <a:ext cx="1996445"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27552" y="3964364"/>
            <a:ext cx="1996445"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18360" y="4780422"/>
            <a:ext cx="1996445"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250609" y="4780422"/>
            <a:ext cx="1996445"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27553" y="5588274"/>
            <a:ext cx="168846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02268215"/>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3953535963"/>
              </p:ext>
            </p:extLst>
          </p:nvPr>
        </p:nvGraphicFramePr>
        <p:xfrm>
          <a:off x="508000" y="1860146"/>
          <a:ext cx="8128000" cy="3391708"/>
        </p:xfrm>
        <a:graphic>
          <a:graphicData uri="http://schemas.openxmlformats.org/presentationml/2006/ole">
            <p:oleObj spid="_x0000_s4100" name="文档" r:id="rId6" imgW="3838050" imgH="1601009" progId="Word.Document.12">
              <p:embed/>
            </p:oleObj>
          </a:graphicData>
        </a:graphic>
      </p:graphicFrame>
    </p:spTree>
    <p:extLst>
      <p:ext uri="{BB962C8B-B14F-4D97-AF65-F5344CB8AC3E}">
        <p14:creationId xmlns:p14="http://schemas.microsoft.com/office/powerpoint/2010/main" xmlns="" val="2697712981"/>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54149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燕</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慷慨悲壮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敌军、士卒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思妇、古将军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今将军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塞外肃杀阴惨的秋景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大漠　衰草　孤城　落日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055335165"/>
              </p:ext>
            </p:extLst>
          </p:nvPr>
        </p:nvGraphicFramePr>
        <p:xfrm>
          <a:off x="508000" y="4005064"/>
          <a:ext cx="8128000" cy="1737872"/>
        </p:xfrm>
        <a:graphic>
          <a:graphicData uri="http://schemas.openxmlformats.org/presentationml/2006/ole">
            <p:oleObj spid="_x0000_s5124" name="文档" r:id="rId6" imgW="3838050" imgH="821127" progId="Word.Document.12">
              <p:embed/>
            </p:oleObj>
          </a:graphicData>
        </a:graphic>
      </p:graphicFrame>
    </p:spTree>
    <p:extLst>
      <p:ext uri="{BB962C8B-B14F-4D97-AF65-F5344CB8AC3E}">
        <p14:creationId xmlns:p14="http://schemas.microsoft.com/office/powerpoint/2010/main" xmlns="" val="766834062"/>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37412656"/>
              </p:ext>
            </p:extLst>
          </p:nvPr>
        </p:nvGraphicFramePr>
        <p:xfrm>
          <a:off x="508000" y="1189465"/>
          <a:ext cx="8128000" cy="5401860"/>
        </p:xfrm>
        <a:graphic>
          <a:graphicData uri="http://schemas.openxmlformats.org/presentationml/2006/ole">
            <p:oleObj spid="_x0000_s6148" name="文档" r:id="rId6" imgW="3838050" imgH="2551801" progId="Word.Document.12">
              <p:embed/>
            </p:oleObj>
          </a:graphicData>
        </a:graphic>
      </p:graphicFrame>
    </p:spTree>
    <p:extLst>
      <p:ext uri="{BB962C8B-B14F-4D97-AF65-F5344CB8AC3E}">
        <p14:creationId xmlns:p14="http://schemas.microsoft.com/office/powerpoint/2010/main" xmlns="" val="1193188497"/>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《国殇》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全诗极写卫国壮士在战斗中勇武不屈、视死如归的英雄气概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讴歌他们为维护祖国尊严、解除人民灾难而献身的精神。慷慨悲壮的歌唱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不仅寄托了对阵亡士卒的哀思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而且表达了诗人与祖国同休戚、共命运的深挚的爱国主义激情。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《燕歌行》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全诗以非常浓缩的笔墨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写了一个战役的全过程。诗歌意在慨叹征战之苦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谴责将领骄傲轻敌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荒淫失职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对战士的悲惨命运深寄同情。主题仍是雄健激越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慷慨悲壮。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3956617"/>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6" name="矩形 5"/>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《登柳州城楼寄漳汀封连四州》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此诗寄赠四位共患难而天各一方的朋友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抒写思念朋友而难以见面之意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表现出一种真挚的友谊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也蕴含了诗人遭贬以后忧恐烦乱的心境特点。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《菩萨蛮》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此词写女子起床梳洗时的娇慵姿态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以及妆成后的情态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暗示了人物孤独寂寞的心境。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《般涉调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哨遍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高祖还乡》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这套散曲把不可一世的汉高祖作为嬉笑怒骂的对象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矛头直指封建社会的最高统治者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表现出对皇权至上的强烈不满和对封建秩序的无比蔑视。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945189"/>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概括《国殇》的内容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探究《国殇》的主旨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全诗从内容看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可以分为两个部分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请分析各个部分的内容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简要概括全诗的主旨。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第一段为第一部分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第二段为第二部分。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描述激战的过程和将士们英勇战斗、血染沙场的情景。开头四句写战斗开始的情况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战士们手持吴戈身披犀甲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与敌军展开激战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表现出了大无畏的精神气概。以下六句写激战的场面和楚军将士牺牲的悲壮结局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由于寡不敌众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楚军阵地被冲破了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伤亡惨重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但将士们仍然手持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鸣鼓进攻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直至战斗结束。战士们的牺牲精神惊天地、泣鬼神。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表示对阵亡将士的深切悼念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赞颂他们勇武刚强的爱国主义精神。前两句歌颂战士们视死如归的英雄气概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对烈士牺牲在遥远的异乡表示钦佩和悼念。中间四句写楚军将士首身分离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剑弓依然在手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这样的战士既勇敢又威武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他们气概凛然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始终不可冒犯。诗歌高度赞美了他们宁死不屈的战斗精神。最后两句表示对烈士们的无限景仰和热情赞颂。他们虽死犹生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他们的精神永垂不朽。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全诗通过对激烈悲壮战斗场面的描述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歌颂了为国捐躯的将士们的英雄气概和英勇献身精神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表达了楚国人民对烈士崇高的敬意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同时也表现了诗人的爱国主义精神。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555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品味《燕歌行》的语言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赏析其表达技巧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这首诗在表现主题时使用了渲染和对比的艺术手法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请结合诗句分析其表现及作用。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善于描绘边塞风光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渲染战地气氛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描写边塞环境的诗句有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山川萧条极边土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大漠穷秋塞草腓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孤城落日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边庭飘飖那可度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绝域苍茫无所有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等。这些诗句写出了边塞辽远、开阔、荒凉的特点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渲染出一片肃杀、悲壮的氛围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烘托出残兵败卒心境的凄凉。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7713635"/>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运用多重对比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深化作品主题。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战士军前半死生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美人帐下犹歌舞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一方拼死作战、流血牺牲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一方却是美人歌舞、纵情声色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这样严酷的事实对比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尖锐地揭露了军中苦乐不均的现实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批判了身居要职的将军们的腐败作风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暗示了战争必败的原因。像这样的对比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诗中有很多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士兵浴血奋战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将军荒淫腐败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士兵辛苦久战、室家分离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将领临战失职、纵情声色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校尉羽书飞瀚海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单于猎火照狼山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双方紧张的军事活动对比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当时寻欢作乐、不思报效国家的将军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古代勇猛善战、与士卒同甘共苦的李将军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出征时的狂妄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战败时的惨烈。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全诗无一个褒贬性的字眼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而是通过鲜明的多重对比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使主题更鲜明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情感爱憎分明。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50456070"/>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698162"/>
            <a:ext cx="8360748" cy="576064"/>
          </a:xfrm>
        </p:spPr>
        <p:txBody>
          <a:bodyPr/>
          <a:lstStyle/>
          <a:p>
            <a:r>
              <a:rPr lang="zh-CN" altLang="zh-CN" sz="3200" b="1" dirty="0"/>
              <a:t>国殇</a:t>
            </a:r>
            <a:r>
              <a:rPr lang="zh-CN" altLang="zh-CN" sz="3200" dirty="0"/>
              <a:t>　</a:t>
            </a:r>
            <a:r>
              <a:rPr lang="zh-CN" altLang="zh-CN" sz="3200" b="1" dirty="0"/>
              <a:t>燕歌行</a:t>
            </a:r>
            <a:r>
              <a:rPr lang="zh-CN" altLang="zh-CN" sz="3200" dirty="0"/>
              <a:t>　</a:t>
            </a:r>
            <a:r>
              <a:rPr lang="zh-CN" altLang="zh-CN" sz="3200" b="1" dirty="0"/>
              <a:t>登柳州城楼寄漳汀封连四州</a:t>
            </a:r>
            <a:r>
              <a:rPr lang="zh-CN" altLang="zh-CN" sz="3200" dirty="0"/>
              <a:t>　</a:t>
            </a:r>
            <a:br>
              <a:rPr lang="zh-CN" altLang="zh-CN" sz="3200" dirty="0"/>
            </a:br>
            <a:r>
              <a:rPr lang="zh-CN" altLang="zh-CN" sz="3200" b="1" dirty="0"/>
              <a:t>菩萨蛮</a:t>
            </a:r>
            <a:r>
              <a:rPr lang="zh-CN" altLang="zh-CN" sz="3200" dirty="0"/>
              <a:t>　</a:t>
            </a:r>
            <a:r>
              <a:rPr lang="zh-CN" altLang="zh-CN" sz="3200" b="1" dirty="0"/>
              <a:t>般涉调</a:t>
            </a:r>
            <a:r>
              <a:rPr lang="en-US" altLang="zh-CN" sz="3200" dirty="0"/>
              <a:t>·</a:t>
            </a:r>
            <a:r>
              <a:rPr lang="zh-CN" altLang="zh-CN" sz="3200" b="1" dirty="0"/>
              <a:t>哨遍</a:t>
            </a:r>
            <a:r>
              <a:rPr lang="en-US" altLang="zh-CN" sz="3200" dirty="0"/>
              <a:t>·</a:t>
            </a:r>
            <a:r>
              <a:rPr lang="zh-CN" altLang="zh-CN" sz="3200" b="1" dirty="0"/>
              <a:t>高祖还乡</a:t>
            </a:r>
            <a:endParaRPr lang="zh-CN" altLang="zh-CN" sz="3200" dirty="0"/>
          </a:p>
        </p:txBody>
      </p:sp>
    </p:spTree>
    <p:extLst>
      <p:ext uri="{BB962C8B-B14F-4D97-AF65-F5344CB8AC3E}">
        <p14:creationId xmlns:p14="http://schemas.microsoft.com/office/powerpoint/2010/main" xmlns="" val="1096573630"/>
      </p:ext>
    </p:extLst>
  </p:cSld>
  <p:clrMapOvr>
    <a:masterClrMapping/>
  </p:clrMapOvr>
  <p:transition spd="slow">
    <p:cut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【任务三】</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品味《登柳州城楼寄漳汀封连四州》的情感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赏析其写景抒情的手法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登高望远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往往会感到豁然开朗、豪气万丈、心旷神怡。然而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登上柳州城楼的柳宗元为什么会有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愁思正茫茫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的感受呢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这对你欣赏诗歌有何启示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一身去国六千里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柳州离京城六千里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荒远闭塞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没有旧友交好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只有苍茫的荒野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愈是在壮阔的、茫茫的天地之间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愈加感到自己的渺小和孤独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满腔孤愤油然而生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溢满了整个心胸。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触景生情是人之常情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但生的是什么情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却是因人的处境不同而异。我们在欣赏诗歌时要注意缘景明情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也要注意以意逆志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知人论世。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6985760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5171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以哀景写哀情是本诗一大特点。这首诗写了哪些哀景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抒发了怎样的哀情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诗人将自己被贬谪的哀情寓于对哀景的铺叙之中。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高楼大荒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海天茫茫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惊风乱飐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密雨斜侵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岭树重遮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江流曲回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百越文身地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所有这些对遭贬的诗人来说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都是哀苦无比的景色。诗人正是通过这些景色的铺叙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远近结合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景中见情地把自己的无限哀情表达了出来。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诗人之愁既有对友人望而不见的关切之情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也有对自己遭谪贬的哀伤之情。全诗用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贯串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首联登高望远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引出愁思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颔联见到芙蓉、薜荔横遭摧残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引起身世之感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又添愁思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颈联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远望友人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岭树重遮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江流阻断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使人愁肠百结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尾联音书断绝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各滞一方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倍感寂寞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愁思更深。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722362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【任务四】</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品味《菩萨蛮》的语言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赏析诗歌中的形象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这首词塑造了一个娇美又满怀幽怨的闺中女子形象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试分析其表现手法。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细节描写。描写闺中女子懒起后梳洗、画眉、插花、照镜、穿衣等一系列动作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塑造了一个娇美又满怀幽怨的女子形象。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反衬。对容貌、服饰的描写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反衬人物内心的寂寞空虚。鹧鸪双双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反衬人物的孤独。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比喻、借代。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鬓云欲度香腮雪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鬓发密如云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香腮白如雪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表现闺中女子之美。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小山重叠金明灭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借指眉妆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借指额黄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表现闺中女子之娇美。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双双金鹧鸪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借指绣罗襦上用金线绘制之图案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反衬闺中女子之孤独。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41108641"/>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温词意象绵密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富艳精工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请结合上片加以分析。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写她的脸雪白、芳香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头发像浓云一般乌黑柔软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再衬上额黄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显得多么光艳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它不仅让读者看到色彩、闻到香味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而且试图触动读者的全部感官。在短短十四字中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竟把色泽、气味、体态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连同神情都生动地描绘出来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技巧不能说不高。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2215585"/>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《般涉调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哨遍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高祖还乡》这篇散曲构思的新奇表现在哪些方面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构思新奇是这篇散曲的最大长处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也是该曲传诵不衰的主要原因之一。它的新奇处表现在如下两个方面。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选取了一个新奇的视角。这一视角给作者的描写和叙述带来许多方便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从而使作品具有了意想不到的艺术魅力和讽刺效果。假如由作者直接叙述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飞虎旗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怎么能说成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狗生双翅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而从乡民这一观察认识角度叙述就可以了。作者以乡民的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将皇帝的仪仗、銮驾、导驾官等被认为神圣威严的东西及大人物变成了滑稽可笑的嘲讽对象</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作者大胆想象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采用童话式的处理方法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将乡民见皇帝时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当众揭皇帝的老底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数说皇帝的种种丑事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并逼皇帝还债这种现实生活中不可能出现的情景写在曲中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借助童话式的夸张性和荒诞性扫尽皇帝的威风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把他的劣迹一一抖搂出来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那高高在上、不可一世的汉高祖刘邦原本不过是个村夫酒徒和流氓无赖。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12520668"/>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对比鲜明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主旨显豁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《燕歌行》对比手法运用得十分巧妙充分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全诗尽管并无一个褒贬性字眼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但主题表现得极为鲜明突出。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出征的阵势和战争的结局形成对比。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男儿本自重横行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天子非常赐颜色。扌从金伐鼓下榆关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旌旆逶迤碣石间。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皇帝重视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将军也认为会马到成功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于是雄赳赳气昂昂地开赴前线。但怙宠恃骄的结局是惨败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是尸横遍野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力尽关山未解围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相看白刃血纷纷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。这真是莫大的讽刺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780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将军和士卒的对比。最为著名的一句就是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战士军前半死生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美人帐下犹歌舞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。这是军营中严酷的现实。将军在暖暖的营帐里享受歌舞声色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战士在战场上拼死杀敌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保家卫国。将军哪管士卒的死活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这是揭露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是谴责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是愤慨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是同情。同时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将军时刻有美人相伴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而士卒们呢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他们和妻子只能是远隔千山万水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默默地咀嚼着相思之苦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铁衣远戍辛勤久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玉箸应啼别离后。少妇城南欲断肠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征人蓟北空回首。</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788423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古今之比。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君不见沙场征战苦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至今犹忆李将军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汉有飞将军李广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据《史记》记载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李广作战勇敢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身先士卒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平时又能和士兵同甘共苦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士兵乐于为他效命。那么现在的将军呢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从上面几处对比可以看出将军和士兵是冰火两重天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将军享乐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士兵受苦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将军在后方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士兵在前线。这一句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读来有沉痛之音。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这些对比或表现敌人的凶残和抗敌战士的英勇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或抨击军中苦乐不均的黑暗现实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或抒发士兵思乡思亲之痛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不但突出了诗人强烈的爱憎感情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而且使作品的主题思想显豁突出。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9729291"/>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84157"/>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独钓寒江雪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刘晓武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端坐在寂寂的唐朝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钓着一江的寒冷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守候着最后的一片洁白的孤独。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捧读时隔千年的诗篇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感受着从千年前的永州吹来的寒风。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甚而惊悚。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群山孤寂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将想象截成了一重又一重。雪白的驼峰圈画着生命的领地。雪山渺远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足迹尘封。这里唯有超然的孤独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唯有生命的绝响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唯有精神的自由。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谁能承载这一江的寒冷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谁能用一丝细线垂钓绝望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谁能以这种方式把自己交付给永州这片山水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甚而惊悚。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你不能圆滑媚俗一点吗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你不能稍微低一下你高昂的头颅吗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你稍微施一点伎俩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也就不会把自己逼坐在江雪里。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屈原是我国历史上著名的爱国诗人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生活在战国时期楚国的楚怀王、顷襄王当国之时。其时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楚国多次和秦国交战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几乎每次都遭到惨重的失败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但楚国人民为了保卫国家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抗击强秦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英勇杀敌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前仆后继。于是屈原创作了《国殇》这首祭歌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以歌颂楚国将士为保卫国家不惜牺牲、视死如归的英雄气概和豪迈精神。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把钩放下。端坐。收竿。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把钩放下。一尾盛唐就这样被你轻轻提起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又被你轻轻放下。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我顿悟了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我明白了。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一介书生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心忧天下。为捕蛇者感慨万千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对钩心斗角者义愤填膺。你的洒脱不羁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你的不屈人格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注定要把你推向永州。这样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你便贴近了寂寥凄清的小石潭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你便登临西山之上而长啸。所有的悲叹全然在这里消解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所有的哀怨全然在这里沉淀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所有的硬气全然在这里升腾。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一纸黄页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就将瘦弱的你意外地推向了永州。我想你走的那天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一定很潇洒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一定很坦然。永州似乎也已等你许多年。而你恰恰在这里留下了生命最美的注脚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一切又那么顺理成章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又那么必然。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2363942"/>
      </p:ext>
    </p:extLst>
  </p:cSld>
  <p:clrMapOvr>
    <a:masterClrMapping/>
  </p:clrMapOvr>
  <p:transition spd="slow">
    <p:strips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生命无以把握。一个偶然的生命境地却铸就了必然的辉煌。我想所有阅读你诗歌的人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一定要读懂你的灵魂。那么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一切都将释然。读你的诗篇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便是读你的坦然。因你的人格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因你的孤傲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我于你的诗篇里久久酣眠。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虽是一场千年大雪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封冻了流逝的时间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但我不再意外。因为我明白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一切都在情理之中。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端坐在寂寂的唐朝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钓着一江的寒冷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守候着最后一片洁白的孤独。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守候永远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本文化用柳宗元《江雪》的意境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将人物高洁的品质与雪的意象相联系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结合诗人艰难的人生经历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突出了柳宗元孤傲、洒脱、坦然的人生。文章意蕴悠远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语言丰满轻灵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感情沉郁虔诚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有很强的感染力。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3507263"/>
      </p:ext>
    </p:extLst>
  </p:cSld>
  <p:clrMapOvr>
    <a:masterClrMapping/>
  </p:clrMapOvr>
  <p:transition spd="slow">
    <p:strips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51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刘禹锡与柳宗元都是中唐著名的文学家与政治家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两人的经历极为相似。同登进士第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同由地方调入京城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又都以极大的热情参与了王叔文领导的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永贞革新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运动。在以宦官为首的保守势力的打击下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刘、柳二人又同被贬谪南方。在长期的贬谪、远迁生活中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二人心情都是忧愤愁苦的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他们将这种忧愤或寄托山水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或寄予怀古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从而极大地扩充了诗文的表现范围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丰富了诗文的内蕴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将唐代贬谪文学推向高峰。虽然刘、柳都历尽了长期的贬谪生活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但由于二人思想性格不同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二者在南荒贬谪生活中的心绪与表现可谓大相径庭。柳宗元凄苦愁闷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难以释怀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最后在外迁时抑郁病逝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而刘禹锡则善于在贬谪之地转移和化解内心的愁苦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呈现出愈老弥坚的精神状态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足足比柳宗元多活了二十多岁。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运用方向</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这则材料可以用在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直面挫折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苦与乐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人生的苦痛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性格与命运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等话题中。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3" name="矩形 2"/>
          <p:cNvSpPr>
            <a:spLocks noChangeAspect="1"/>
          </p:cNvSpPr>
          <p:nvPr/>
        </p:nvSpPr>
        <p:spPr>
          <a:xfrm>
            <a:off x="508000" y="1701069"/>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高适</a:t>
            </a:r>
            <a:r>
              <a:rPr lang="en-US" altLang="zh-CN" sz="2200" dirty="0">
                <a:solidFill>
                  <a:srgbClr val="000000"/>
                </a:solidFill>
                <a:latin typeface="Times New Roman" panose="02020603050405020304" pitchFamily="18" charset="0"/>
                <a:cs typeface="Times New Roman" panose="02020603050405020304" pitchFamily="18" charset="0"/>
              </a:rPr>
              <a:t>(700—765),</a:t>
            </a:r>
            <a:r>
              <a:rPr lang="zh-CN" altLang="zh-CN" sz="2200" dirty="0">
                <a:solidFill>
                  <a:srgbClr val="000000"/>
                </a:solidFill>
                <a:latin typeface="Times New Roman" panose="02020603050405020304" pitchFamily="18" charset="0"/>
                <a:cs typeface="Times New Roman" panose="02020603050405020304" pitchFamily="18" charset="0"/>
              </a:rPr>
              <a:t>字达夫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一字仲武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渤海蓨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a:t>
            </a:r>
            <a:r>
              <a:rPr lang="zh-CN" altLang="zh-CN" sz="2200" dirty="0" smtClean="0">
                <a:solidFill>
                  <a:srgbClr val="000000"/>
                </a:solidFill>
                <a:latin typeface="Times New Roman" panose="02020603050405020304" pitchFamily="18" charset="0"/>
                <a:cs typeface="Times New Roman" panose="02020603050405020304" pitchFamily="18" charset="0"/>
              </a:rPr>
              <a:t>河北</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沧</a:t>
            </a:r>
            <a:r>
              <a:rPr lang="zh-CN" altLang="zh-CN" sz="2200" dirty="0">
                <a:solidFill>
                  <a:srgbClr val="000000"/>
                </a:solidFill>
                <a:latin typeface="Times New Roman" panose="02020603050405020304" pitchFamily="18" charset="0"/>
                <a:cs typeface="Times New Roman" panose="02020603050405020304" pitchFamily="18" charset="0"/>
              </a:rPr>
              <a:t>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人。高适是盛唐时期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边塞诗派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的领军人物</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雄</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浑</a:t>
            </a:r>
            <a:r>
              <a:rPr lang="zh-CN" altLang="zh-CN" sz="2200" dirty="0">
                <a:solidFill>
                  <a:srgbClr val="000000"/>
                </a:solidFill>
                <a:latin typeface="Times New Roman" panose="02020603050405020304" pitchFamily="18" charset="0"/>
                <a:cs typeface="Times New Roman" panose="02020603050405020304" pitchFamily="18" charset="0"/>
              </a:rPr>
              <a:t>悲壮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是他的边塞诗的突出特点。其诗歌尚质主理</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雄壮</a:t>
            </a:r>
            <a:r>
              <a:rPr lang="zh-CN" altLang="zh-CN" sz="2200" dirty="0">
                <a:solidFill>
                  <a:srgbClr val="000000"/>
                </a:solidFill>
                <a:latin typeface="Times New Roman" panose="02020603050405020304" pitchFamily="18" charset="0"/>
                <a:cs typeface="Times New Roman" panose="02020603050405020304" pitchFamily="18" charset="0"/>
              </a:rPr>
              <a:t>而浑厚古朴。高适是个非常自负、功名心极强</a:t>
            </a:r>
            <a:r>
              <a:rPr lang="zh-CN" altLang="zh-CN" sz="2200" dirty="0" smtClean="0">
                <a:solidFill>
                  <a:srgbClr val="000000"/>
                </a:solidFill>
                <a:latin typeface="Times New Roman" panose="02020603050405020304" pitchFamily="18" charset="0"/>
                <a:cs typeface="Times New Roman" panose="02020603050405020304" pitchFamily="18" charset="0"/>
              </a:rPr>
              <a:t>的</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性情狂放不羁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好交结游侠。想通过立功边塞而封侯的理想和热情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促使他不畏艰险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两次北上蓟门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北上登蓟门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茫茫见沙漠。倚剑对风尘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慨然思卫霍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盼望像汉代大将卫青、霍去病那样在边塞立功封侯。尽管这种愿望落了空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但对边塞生活的实地体验和冷静观察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使他能在第一次北上归来后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于开元二十六年</a:t>
            </a:r>
            <a:r>
              <a:rPr lang="en-US" altLang="zh-CN" sz="2200" dirty="0">
                <a:solidFill>
                  <a:srgbClr val="000000"/>
                </a:solidFill>
                <a:latin typeface="Times New Roman" panose="02020603050405020304" pitchFamily="18" charset="0"/>
                <a:cs typeface="Times New Roman" panose="02020603050405020304" pitchFamily="18" charset="0"/>
              </a:rPr>
              <a:t>(738)</a:t>
            </a:r>
            <a:r>
              <a:rPr lang="zh-CN" altLang="zh-CN" sz="2200" dirty="0">
                <a:solidFill>
                  <a:srgbClr val="000000"/>
                </a:solidFill>
                <a:latin typeface="Times New Roman" panose="02020603050405020304" pitchFamily="18" charset="0"/>
                <a:cs typeface="Times New Roman" panose="02020603050405020304" pitchFamily="18" charset="0"/>
              </a:rPr>
              <a:t>创作出极负盛名的边塞诗力作《燕歌行》。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M40.eps" descr="id:2147490754;FounderCES"/>
          <p:cNvPicPr/>
          <p:nvPr/>
        </p:nvPicPr>
        <p:blipFill>
          <a:blip r:embed="rId5" cstate="print"/>
          <a:stretch>
            <a:fillRect/>
          </a:stretch>
        </p:blipFill>
        <p:spPr>
          <a:xfrm>
            <a:off x="7092280" y="1830427"/>
            <a:ext cx="1327329" cy="1526565"/>
          </a:xfrm>
          <a:prstGeom prst="rect">
            <a:avLst/>
          </a:prstGeom>
        </p:spPr>
      </p:pic>
    </p:spTree>
    <p:extLst>
      <p:ext uri="{BB962C8B-B14F-4D97-AF65-F5344CB8AC3E}">
        <p14:creationId xmlns:p14="http://schemas.microsoft.com/office/powerpoint/2010/main" xmlns="" val="3668866488"/>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505471"/>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柳宗元</a:t>
            </a:r>
            <a:r>
              <a:rPr lang="en-US" altLang="zh-CN" sz="2200" dirty="0">
                <a:solidFill>
                  <a:srgbClr val="000000"/>
                </a:solidFill>
                <a:latin typeface="Times New Roman" panose="02020603050405020304" pitchFamily="18" charset="0"/>
                <a:cs typeface="Times New Roman" panose="02020603050405020304" pitchFamily="18" charset="0"/>
              </a:rPr>
              <a:t>(773—819),</a:t>
            </a:r>
            <a:r>
              <a:rPr lang="zh-CN" altLang="zh-CN" sz="2200" dirty="0">
                <a:solidFill>
                  <a:srgbClr val="000000"/>
                </a:solidFill>
                <a:latin typeface="Times New Roman" panose="02020603050405020304" pitchFamily="18" charset="0"/>
                <a:cs typeface="Times New Roman" panose="02020603050405020304" pitchFamily="18" charset="0"/>
              </a:rPr>
              <a:t>字子厚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今山西永济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世</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柳河东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唐代文学家、哲学家、散文家和思想家</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之一。与韩愈共同倡导唐代古文运动</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并</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与刘禹锡并称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a:t>
            </a:r>
            <a:r>
              <a:rPr lang="en-US" altLang="zh-CN" sz="2200" dirty="0">
                <a:solidFill>
                  <a:srgbClr val="000000"/>
                </a:solidFill>
                <a:latin typeface="Times New Roman" panose="02020603050405020304" pitchFamily="18" charset="0"/>
                <a:cs typeface="Times New Roman" panose="02020603050405020304" pitchFamily="18" charset="0"/>
              </a:rPr>
              <a:t>805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唐顺宗</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重用王叔文、柳宗元等革新派人物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但由于保守势力反对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革新不久就以失败告终。王叔文被杀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柳宗元等八人分别被贬边地。直到唐宪宗元和十年</a:t>
            </a:r>
            <a:r>
              <a:rPr lang="en-US" altLang="zh-CN" sz="2200" dirty="0">
                <a:solidFill>
                  <a:srgbClr val="000000"/>
                </a:solidFill>
                <a:latin typeface="Times New Roman" panose="02020603050405020304" pitchFamily="18" charset="0"/>
                <a:cs typeface="Times New Roman" panose="02020603050405020304" pitchFamily="18" charset="0"/>
              </a:rPr>
              <a:t>(815)</a:t>
            </a:r>
            <a:r>
              <a:rPr lang="zh-CN" altLang="zh-CN" sz="2200" dirty="0">
                <a:solidFill>
                  <a:srgbClr val="000000"/>
                </a:solidFill>
                <a:latin typeface="Times New Roman" panose="02020603050405020304" pitchFamily="18" charset="0"/>
                <a:cs typeface="Times New Roman" panose="02020603050405020304" pitchFamily="18" charset="0"/>
              </a:rPr>
              <a:t>年初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柳宗元与韩泰、韩晔、陈谏、刘禹锡等五人才奉诏进京。但当他们赶到长安时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朝廷又改变主意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竟把他们分别贬到更荒远的柳州、漳州、汀州、封州和连州为刺史。《登柳州城楼寄漳汀封连四州》即柳宗元初任柳州刺史时所写。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M41.eps" descr="id:2147490761;FounderCES"/>
          <p:cNvPicPr/>
          <p:nvPr/>
        </p:nvPicPr>
        <p:blipFill>
          <a:blip r:embed="rId5" cstate="print"/>
          <a:stretch>
            <a:fillRect/>
          </a:stretch>
        </p:blipFill>
        <p:spPr>
          <a:xfrm>
            <a:off x="7092280" y="1603767"/>
            <a:ext cx="1219678" cy="1537201"/>
          </a:xfrm>
          <a:prstGeom prst="rect">
            <a:avLst/>
          </a:prstGeom>
        </p:spPr>
      </p:pic>
    </p:spTree>
    <p:extLst>
      <p:ext uri="{BB962C8B-B14F-4D97-AF65-F5344CB8AC3E}">
        <p14:creationId xmlns:p14="http://schemas.microsoft.com/office/powerpoint/2010/main" xmlns="" val="317017608"/>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556792"/>
            <a:ext cx="6152232" cy="2936188"/>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温庭筠</a:t>
            </a:r>
            <a:r>
              <a:rPr lang="en-US" altLang="zh-CN" sz="2200" dirty="0">
                <a:solidFill>
                  <a:srgbClr val="000000"/>
                </a:solidFill>
                <a:latin typeface="Times New Roman" panose="02020603050405020304" pitchFamily="18" charset="0"/>
                <a:cs typeface="Times New Roman" panose="02020603050405020304" pitchFamily="18" charset="0"/>
              </a:rPr>
              <a:t>(812—870),</a:t>
            </a:r>
            <a:r>
              <a:rPr lang="zh-CN" altLang="zh-CN" sz="2200" dirty="0">
                <a:solidFill>
                  <a:srgbClr val="000000"/>
                </a:solidFill>
                <a:latin typeface="Times New Roman" panose="02020603050405020304" pitchFamily="18" charset="0"/>
                <a:cs typeface="Times New Roman" panose="02020603050405020304" pitchFamily="18" charset="0"/>
              </a:rPr>
              <a:t>原名岐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字飞卿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太原祁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今山西祁县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人。能诗善词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以词的成就为高。他与李商隐齐名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。温庭筠诗词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思想意义上虽大多无较高的价值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但艺术上却有独到之处。他被誉为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花间词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鼻祖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对后世词影响较大。课文所选《菩萨蛮》称物芳美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雍容绮绣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堪称代表之作</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M42.eps" descr="id:2147490768;FounderCES"/>
          <p:cNvPicPr/>
          <p:nvPr/>
        </p:nvPicPr>
        <p:blipFill>
          <a:blip r:embed="rId5" cstate="print"/>
          <a:stretch>
            <a:fillRect/>
          </a:stretch>
        </p:blipFill>
        <p:spPr>
          <a:xfrm>
            <a:off x="6832048" y="1701068"/>
            <a:ext cx="1651894" cy="1727931"/>
          </a:xfrm>
          <a:prstGeom prst="rect">
            <a:avLst/>
          </a:prstGeom>
        </p:spPr>
      </p:pic>
      <p:sp>
        <p:nvSpPr>
          <p:cNvPr id="3" name="矩形 2"/>
          <p:cNvSpPr>
            <a:spLocks noChangeAspect="1"/>
          </p:cNvSpPr>
          <p:nvPr/>
        </p:nvSpPr>
        <p:spPr>
          <a:xfrm>
            <a:off x="508000" y="444457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睢景臣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字景贤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元代著名散曲作家。江苏扬州人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后来移居杭州。《高祖还乡》虚构了汉高祖刘邦得志还乡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被一村民讽刺、斥骂其当年无赖行径的故事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显示了作者对封建帝王的蔑视。语言通俗泼辣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生动诙谐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是元曲中的讽刺名篇。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367333"/>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19675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33769054"/>
              </p:ext>
            </p:extLst>
          </p:nvPr>
        </p:nvGraphicFramePr>
        <p:xfrm>
          <a:off x="508000" y="1578308"/>
          <a:ext cx="8128000" cy="5537904"/>
        </p:xfrm>
        <a:graphic>
          <a:graphicData uri="http://schemas.openxmlformats.org/presentationml/2006/ole">
            <p:oleObj spid="_x0000_s1030" name="文档" r:id="rId6" imgW="3895290" imgH="2654510" progId="Word.Document.12">
              <p:embed/>
            </p:oleObj>
          </a:graphicData>
        </a:graphic>
      </p:graphicFrame>
    </p:spTree>
    <p:extLst>
      <p:ext uri="{BB962C8B-B14F-4D97-AF65-F5344CB8AC3E}">
        <p14:creationId xmlns:p14="http://schemas.microsoft.com/office/powerpoint/2010/main" xmlns="" val="224821322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500911086"/>
              </p:ext>
            </p:extLst>
          </p:nvPr>
        </p:nvGraphicFramePr>
        <p:xfrm>
          <a:off x="508000" y="1340768"/>
          <a:ext cx="8128000" cy="4853942"/>
        </p:xfrm>
        <a:graphic>
          <a:graphicData uri="http://schemas.openxmlformats.org/presentationml/2006/ole">
            <p:oleObj spid="_x0000_s2053" name="文档" r:id="rId6" imgW="3839157" imgH="2291809" progId="Word.Document.12">
              <p:embed/>
            </p:oleObj>
          </a:graphicData>
        </a:graphic>
      </p:graphicFrame>
      <p:sp>
        <p:nvSpPr>
          <p:cNvPr id="8" name="矩形 7"/>
          <p:cNvSpPr/>
          <p:nvPr/>
        </p:nvSpPr>
        <p:spPr>
          <a:xfrm>
            <a:off x="4855039" y="1765356"/>
            <a:ext cx="521503" cy="266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65072" y="1765356"/>
            <a:ext cx="691104" cy="266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65298" y="2204401"/>
            <a:ext cx="521503" cy="266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65046" y="2215159"/>
            <a:ext cx="570360" cy="266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65298" y="2675720"/>
            <a:ext cx="521503" cy="266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65046" y="2675720"/>
            <a:ext cx="570360" cy="266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03781" y="3489424"/>
            <a:ext cx="570360" cy="268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flipV="1">
            <a:off x="4003781" y="3954572"/>
            <a:ext cx="570360" cy="268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flipV="1">
            <a:off x="4003781" y="4408886"/>
            <a:ext cx="570360" cy="268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V="1">
            <a:off x="4003780" y="4869000"/>
            <a:ext cx="1144283" cy="268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flipV="1">
            <a:off x="4269183" y="5323314"/>
            <a:ext cx="2007517" cy="268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flipV="1">
            <a:off x="4003780" y="5706882"/>
            <a:ext cx="2872476" cy="357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40489474"/>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1593740170"/>
              </p:ext>
            </p:extLst>
          </p:nvPr>
        </p:nvGraphicFramePr>
        <p:xfrm>
          <a:off x="508000" y="1678423"/>
          <a:ext cx="8128000" cy="3755154"/>
        </p:xfrm>
        <a:graphic>
          <a:graphicData uri="http://schemas.openxmlformats.org/presentationml/2006/ole">
            <p:oleObj spid="_x0000_s3077" name="文档" r:id="rId6" imgW="3948631" imgH="1823365" progId="Word.Document.12">
              <p:embed/>
            </p:oleObj>
          </a:graphicData>
        </a:graphic>
      </p:graphicFrame>
    </p:spTree>
    <p:extLst>
      <p:ext uri="{BB962C8B-B14F-4D97-AF65-F5344CB8AC3E}">
        <p14:creationId xmlns:p14="http://schemas.microsoft.com/office/powerpoint/2010/main" xmlns="" val="216864114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344</TotalTime>
  <Words>3826</Words>
  <Application>Microsoft Office PowerPoint</Application>
  <PresentationFormat>全屏显示(4:3)</PresentationFormat>
  <Paragraphs>186</Paragraphs>
  <Slides>32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测控设计模板14新</vt:lpstr>
      <vt:lpstr>文档</vt:lpstr>
      <vt:lpstr>推荐作品</vt:lpstr>
      <vt:lpstr>国殇　燕歌行　登柳州城楼寄漳汀封连四州　 菩萨蛮　般涉调·哨遍·高祖还乡</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2014-04-23T05:53:17Z</dcterms:created>
  <dcterms:modified xsi:type="dcterms:W3CDTF">2017-11-07T08:05:35Z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