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48" r:id="rId2"/>
    <p:sldId id="349" r:id="rId3"/>
    <p:sldId id="350" r:id="rId4"/>
    <p:sldId id="262" r:id="rId5"/>
    <p:sldId id="351" r:id="rId6"/>
    <p:sldId id="392" r:id="rId7"/>
    <p:sldId id="331" r:id="rId8"/>
    <p:sldId id="393" r:id="rId9"/>
    <p:sldId id="352" r:id="rId10"/>
    <p:sldId id="353" r:id="rId11"/>
    <p:sldId id="288" r:id="rId12"/>
    <p:sldId id="382" r:id="rId13"/>
    <p:sldId id="383" r:id="rId14"/>
    <p:sldId id="384" r:id="rId15"/>
    <p:sldId id="385" r:id="rId16"/>
    <p:sldId id="386" r:id="rId17"/>
    <p:sldId id="335" r:id="rId18"/>
    <p:sldId id="387" r:id="rId19"/>
    <p:sldId id="388" r:id="rId20"/>
    <p:sldId id="389" r:id="rId21"/>
    <p:sldId id="390" r:id="rId22"/>
    <p:sldId id="369" r:id="rId23"/>
    <p:sldId id="370" r:id="rId24"/>
    <p:sldId id="371" r:id="rId25"/>
    <p:sldId id="372" r:id="rId26"/>
    <p:sldId id="330" r:id="rId27"/>
    <p:sldId id="343" r:id="rId28"/>
    <p:sldId id="394" r:id="rId29"/>
    <p:sldId id="344" r:id="rId30"/>
    <p:sldId id="345" r:id="rId31"/>
    <p:sldId id="346" r:id="rId32"/>
    <p:sldId id="391"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2016-09-18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360554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2433031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1975073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23560143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244290319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4.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题点六</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userDrawn="1"/>
        </p:nvSpPr>
        <p:spPr>
          <a:xfrm>
            <a:off x="3235833" y="75617"/>
            <a:ext cx="4692310"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题型</a:t>
            </a:r>
            <a:r>
              <a:rPr lang="en-US" altLang="zh-CN" sz="1800" b="1" kern="1200" dirty="0" smtClean="0">
                <a:solidFill>
                  <a:srgbClr val="C00000"/>
                </a:solidFill>
                <a:effectLst/>
                <a:latin typeface="+mn-lt"/>
                <a:ea typeface="+mn-ea"/>
                <a:cs typeface="+mn-cs"/>
              </a:rPr>
              <a:t>18</a:t>
            </a:r>
            <a:r>
              <a:rPr lang="zh-CN" altLang="zh-CN" sz="1800" b="1" kern="1200" dirty="0" smtClean="0">
                <a:solidFill>
                  <a:srgbClr val="C00000"/>
                </a:solidFill>
                <a:effectLst/>
                <a:latin typeface="+mn-lt"/>
                <a:ea typeface="+mn-ea"/>
                <a:cs typeface="+mn-cs"/>
              </a:rPr>
              <a:t>　其他语言运用题</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因题悟法</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因境表达</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slide" Target="slide22.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notesSlide" Target="../notesSlides/notesSlide3.xml"/><Relationship Id="rId7" Type="http://schemas.openxmlformats.org/officeDocument/2006/relationships/package" Target="../embeddings/Microsoft_Word___1.docx"/><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slide" Target="slide22.xml"/><Relationship Id="rId5" Type="http://schemas.openxmlformats.org/officeDocument/2006/relationships/slide" Target="slide17.xml"/><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slide" Target="slide22.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slide" Target="slide22.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slide" Target="slide22.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slide" Target="slide22.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13.emf"/><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22.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14.emf"/><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22.xml"/><Relationship Id="rId4" Type="http://schemas.openxmlformats.org/officeDocument/2006/relationships/slide" Target="slide17.xml"/></Relationships>
</file>

<file path=ppt/slides/_rels/slide2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3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3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题型</a:t>
            </a:r>
            <a:r>
              <a:rPr lang="en-US" altLang="zh-CN" dirty="0"/>
              <a:t>18</a:t>
            </a:r>
            <a:r>
              <a:rPr lang="zh-CN" altLang="zh-CN" dirty="0"/>
              <a:t>　其他语言运用题</a:t>
            </a:r>
            <a:r>
              <a:rPr lang="en-US" altLang="zh-CN" dirty="0"/>
              <a:t>:</a:t>
            </a:r>
            <a:r>
              <a:rPr lang="zh-CN" altLang="zh-CN" dirty="0"/>
              <a:t/>
            </a:r>
            <a:br>
              <a:rPr lang="zh-CN" altLang="zh-CN" dirty="0"/>
            </a:br>
            <a:r>
              <a:rPr lang="en-US" altLang="zh-CN" dirty="0" smtClean="0"/>
              <a:t>        </a:t>
            </a:r>
            <a:r>
              <a:rPr lang="zh-CN" altLang="zh-CN" dirty="0" smtClean="0"/>
              <a:t>因</a:t>
            </a:r>
            <a:r>
              <a:rPr lang="zh-CN" altLang="zh-CN" dirty="0"/>
              <a:t>题悟法</a:t>
            </a:r>
            <a:r>
              <a:rPr lang="en-US" altLang="zh-CN" dirty="0"/>
              <a:t>,</a:t>
            </a:r>
            <a:r>
              <a:rPr lang="zh-CN" altLang="zh-CN" dirty="0"/>
              <a:t>因境表达</a:t>
            </a:r>
          </a:p>
        </p:txBody>
      </p:sp>
    </p:spTree>
    <p:extLst>
      <p:ext uri="{BB962C8B-B14F-4D97-AF65-F5344CB8AC3E}">
        <p14:creationId xmlns:p14="http://schemas.microsoft.com/office/powerpoint/2010/main" val="1256779752"/>
      </p:ext>
    </p:extLst>
  </p:cSld>
  <p:clrMapOvr>
    <a:masterClrMapping/>
  </p:clrMapOvr>
  <p:transition spd="slow">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pic>
        <p:nvPicPr>
          <p:cNvPr id="4" name="图片 3"/>
          <p:cNvPicPr>
            <a:picLocks noChangeAspect="1"/>
          </p:cNvPicPr>
          <p:nvPr/>
        </p:nvPicPr>
        <p:blipFill>
          <a:blip r:embed="rId2"/>
          <a:stretch>
            <a:fillRect/>
          </a:stretch>
        </p:blipFill>
        <p:spPr>
          <a:xfrm>
            <a:off x="384744" y="1524351"/>
            <a:ext cx="8374510" cy="4208905"/>
          </a:xfrm>
          <a:prstGeom prst="rect">
            <a:avLst/>
          </a:prstGeom>
        </p:spPr>
      </p:pic>
    </p:spTree>
    <p:extLst>
      <p:ext uri="{BB962C8B-B14F-4D97-AF65-F5344CB8AC3E}">
        <p14:creationId xmlns:p14="http://schemas.microsoft.com/office/powerpoint/2010/main" val="845776532"/>
      </p:ext>
    </p:extLst>
  </p:cSld>
  <p:clrMapOvr>
    <a:masterClrMapping/>
  </p:clrMapOvr>
  <p:transition>
    <p:split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一、提取关键词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归类要点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筛选词语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回头检验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关键词这一概念在撰写正规论文时经常涉及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指的是一篇文章或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段文字中最紧要的词语。提取关键词是压缩信息类题型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考查概括思想内容、提取关键信息的能力。提取关键词有四个步骤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5628776"/>
              </p:ext>
            </p:extLst>
          </p:nvPr>
        </p:nvGraphicFramePr>
        <p:xfrm>
          <a:off x="508000" y="1700808"/>
          <a:ext cx="8128000" cy="4638439"/>
        </p:xfrm>
        <a:graphic>
          <a:graphicData uri="http://schemas.openxmlformats.org/presentationml/2006/ole">
            <mc:AlternateContent xmlns:mc="http://schemas.openxmlformats.org/markup-compatibility/2006">
              <mc:Choice xmlns:v="urn:schemas-microsoft-com:vml" Requires="v">
                <p:oleObj spid="_x0000_s26635" name="文档" r:id="rId7" imgW="3908281" imgH="2229761" progId="Word.Document.12">
                  <p:embed/>
                </p:oleObj>
              </mc:Choice>
              <mc:Fallback>
                <p:oleObj name="文档" r:id="rId7" imgW="3908281" imgH="2229761" progId="Word.Document.12">
                  <p:embed/>
                  <p:pic>
                    <p:nvPicPr>
                      <p:cNvPr id="0" name=""/>
                      <p:cNvPicPr/>
                      <p:nvPr/>
                    </p:nvPicPr>
                    <p:blipFill>
                      <a:blip r:embed="rId8"/>
                      <a:stretch>
                        <a:fillRect/>
                      </a:stretch>
                    </p:blipFill>
                    <p:spPr>
                      <a:xfrm>
                        <a:off x="508000" y="1700808"/>
                        <a:ext cx="8128000" cy="4638439"/>
                      </a:xfrm>
                      <a:prstGeom prst="rect">
                        <a:avLst/>
                      </a:prstGeom>
                    </p:spPr>
                  </p:pic>
                </p:oleObj>
              </mc:Fallback>
            </mc:AlternateContent>
          </a:graphicData>
        </a:graphic>
      </p:graphicFrame>
    </p:spTree>
    <p:extLst>
      <p:ext uri="{BB962C8B-B14F-4D97-AF65-F5344CB8AC3E}">
        <p14:creationId xmlns:p14="http://schemas.microsoft.com/office/powerpoint/2010/main" val="2506456632"/>
      </p:ext>
    </p:extLst>
  </p:cSld>
  <p:clrMapOvr>
    <a:masterClrMapping/>
  </p:clrMapOvr>
  <mc:AlternateContent xmlns:mc="http://schemas.openxmlformats.org/markup-compatibility/2006">
    <mc:Choice xmlns:p14="http://schemas.microsoft.com/office/powerpoint/2010/main"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提取所给材料的主要信息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在横线处写出四个关键词。</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引力全称万有引力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指具有质量的物体之间加速靠近的趋势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简单说就是物体之间相互吸引的作用力。在爱因斯坦广义相对论的视野里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引力等价于弯曲的时空。而引力波就是在弯曲的时空这个大背景下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当发生有质量的物体加速运动导致的扰动时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由此产生的波动如波纹一样向外传播的现象。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一个世纪前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爱因斯坦预测了引力波的存在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但近百年来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科学家们并未找到证明它存在的直接证据。华盛顿当地时间</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美国激光干涉引力波观测台</a:t>
            </a:r>
            <a:r>
              <a:rPr lang="en-US" altLang="zh-CN" sz="2200" dirty="0">
                <a:solidFill>
                  <a:srgbClr val="000000"/>
                </a:solidFill>
                <a:latin typeface="Times New Roman" panose="02020603050405020304" pitchFamily="18" charset="0"/>
                <a:cs typeface="Times New Roman" panose="02020603050405020304" pitchFamily="18" charset="0"/>
              </a:rPr>
              <a:t>(LIGO)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实验组召开新闻发布会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宣布首次直接观测到了由两颗恒星级黑洞</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亿年前并合产生的引力波。这是科学史上又一次具有划时代意义的发现。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3529018"/>
      </p:ext>
    </p:extLst>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引力波的发现对普通人的生活会产生什么影响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科学家们表示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一个新的重大科学发现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总会给人类社会带来无法预估的发展。</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世纪描述电磁波的麦克斯韦理论确认的时候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也没有人知道会给人类带来什么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但是现在不管是电视机还是移动电话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都与电磁现象有关。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3815206"/>
      </p:ext>
    </p:extLst>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83844"/>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提取信息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拟写四个关键词。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读文段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这段文字介绍了什么是引力波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以及引力波发现的意义。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抓内容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概括出每层的大意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确定每一层次中的重要词语。第一个关键词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引力波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是说明的对象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在第一段段末。第二段是美国首次发现引力波。第三段是引力波的发现带来的影响。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审要点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提取词语。提取后两段的关键词语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引力波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组合成一个能够概述材料主要内容的句子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引力波首次发现带来的影响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关键词语就是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52395120"/>
      </p:ext>
    </p:extLst>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按要求作答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由于是提取关键词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尽量用原文词语。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引力波　首次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发现　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4695825"/>
      </p:ext>
    </p:extLst>
  </p:cSld>
  <p:clrMapOvr>
    <a:masterClrMapping/>
  </p:clrMapOvr>
  <mc:AlternateContent xmlns:mc="http://schemas.openxmlformats.org/markup-compatibility/2006">
    <mc:Choice xmlns:p14="http://schemas.microsoft.com/office/powerpoint/2010/main" Requires="p14">
      <p:transition spd="slow" p14:dur="800">
        <p:cut/>
      </p:transition>
    </mc:Choice>
    <mc:Fallback>
      <p:transition spd="slow">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二、变换句式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了解类型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遵守原则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保持文意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对应转换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变换句式是指在一定的语境中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根据语言表达的需要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将句子由一种句式变成另一种句式的过程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是综合性质的语言运用题。根据要求不同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有长短句的变换、整散句的变换、常式句与变式句的变换等。变换句式的基本要求有三点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randomBa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73797473"/>
              </p:ext>
            </p:extLst>
          </p:nvPr>
        </p:nvGraphicFramePr>
        <p:xfrm>
          <a:off x="508000" y="2069629"/>
          <a:ext cx="8128000" cy="3519611"/>
        </p:xfrm>
        <a:graphic>
          <a:graphicData uri="http://schemas.openxmlformats.org/presentationml/2006/ole">
            <mc:AlternateContent xmlns:mc="http://schemas.openxmlformats.org/markup-compatibility/2006">
              <mc:Choice xmlns:v="urn:schemas-microsoft-com:vml" Requires="v">
                <p:oleObj spid="_x0000_s28683" name="文档" r:id="rId6" imgW="3922675" imgH="1698420" progId="Word.Document.12">
                  <p:embed/>
                </p:oleObj>
              </mc:Choice>
              <mc:Fallback>
                <p:oleObj name="文档" r:id="rId6" imgW="3922675" imgH="1698420" progId="Word.Document.12">
                  <p:embed/>
                  <p:pic>
                    <p:nvPicPr>
                      <p:cNvPr id="0" name=""/>
                      <p:cNvPicPr/>
                      <p:nvPr/>
                    </p:nvPicPr>
                    <p:blipFill>
                      <a:blip r:embed="rId7"/>
                      <a:stretch>
                        <a:fillRect/>
                      </a:stretch>
                    </p:blipFill>
                    <p:spPr>
                      <a:xfrm>
                        <a:off x="508000" y="2069629"/>
                        <a:ext cx="8128000" cy="3519611"/>
                      </a:xfrm>
                      <a:prstGeom prst="rect">
                        <a:avLst/>
                      </a:prstGeom>
                    </p:spPr>
                  </p:pic>
                </p:oleObj>
              </mc:Fallback>
            </mc:AlternateContent>
          </a:graphicData>
        </a:graphic>
      </p:graphicFrame>
    </p:spTree>
    <p:extLst>
      <p:ext uri="{BB962C8B-B14F-4D97-AF65-F5344CB8AC3E}">
        <p14:creationId xmlns:p14="http://schemas.microsoft.com/office/powerpoint/2010/main" val="843416505"/>
      </p:ext>
    </p:extLst>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请将画线的句子改写成排比句。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不得改变原意。</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焦裕禄是闻名全国、感动全国的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县委书记的好榜样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。他在兰考县忘我奋斗一年零五个月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积劳成疾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英年早逝。焦裕禄</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是为人民拼死拼活谋福祉的领导干部的优秀代表</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为信仰无怨无悔做奉献</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成为共产党人的光辉典范</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在为祖国艰苦奋斗创新功的时代里</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他是那一代人的精神符号。</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人民是不会忘记焦裕禄的。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7823428"/>
      </p:ext>
    </p:extLst>
  </p:cSld>
  <p:clrMapOvr>
    <a:masterClrMapping/>
  </p:clrMapOvr>
  <p:transition spd="slow">
    <p:pull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在课标卷中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语言文字运用题前几年考查过仿写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近几年主要考查连贯和图文转换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其他类型的题目涉猎较少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但扩展语句、压缩语段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仿用、选用、变换句式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语言表达的简明、得体、准确、鲜明、生动等依然属于重要的能力考查点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二轮复习时也不能完全弃置一旁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偶尔也要练一练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熟悉一下题型与解法。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mc:Choice xmlns:p14="http://schemas.microsoft.com/office/powerpoint/2010/main" Requires="p14">
      <p:transition spd="slow" p14:dur="2000">
        <p:cut thruBlk="1"/>
      </p:transition>
    </mc:Choice>
    <mc:Fallback>
      <p:transition spd="slow">
        <p:cut thruBlk="1"/>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7" name="矩形 6"/>
          <p:cNvSpPr>
            <a:spLocks noChangeAspect="1"/>
          </p:cNvSpPr>
          <p:nvPr/>
        </p:nvSpPr>
        <p:spPr>
          <a:xfrm>
            <a:off x="508000" y="1396055"/>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将画线的句子改写成排比句</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散句变整句。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读文段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画线文字高度赞扬了焦裕禄的革命精神。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析语句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画线的语句是三个分句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其关键词分别是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优秀代表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光辉典范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精神符号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由于题目要求用排比句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故可以思考用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优秀代表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光辉典范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精神符号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的排比句式。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按要求作答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遵守不改变原意、不随意增删内容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按一定的对应规则的要求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整合原句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重新表达即可。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92068782"/>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是为人民拼死拼活谋福祉的领导干部的优秀代表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是为信仰无怨无悔做奉献的共产党人的光辉典范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是为祖国艰苦奋斗创新功的那一代人的精神符号。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符合试题要求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其他答案亦可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1283532"/>
      </p:ext>
    </p:extLst>
  </p:cSld>
  <p:clrMapOvr>
    <a:masterClrMapping/>
  </p:clrMapOvr>
  <p:transition spd="slow">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7" name="圆角矩形 6">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 name="矩形 2"/>
          <p:cNvSpPr>
            <a:spLocks noChangeAspect="1"/>
          </p:cNvSpPr>
          <p:nvPr/>
        </p:nvSpPr>
        <p:spPr>
          <a:xfrm>
            <a:off x="508000" y="1400732"/>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三、短文拟写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认清情境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了解类型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体察作用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得体表述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应用短文拟写是一种综合性较强的题目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重点考查语言表达的综合运用能力和准确运用各种应用文体知识的能力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命题形式灵活多样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但情境限制性较强。要做好此类题目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可从以下两个方面突破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认清情境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明确题目具体要求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找准答题点。弄清楚题目所给情境里说话人的目的是什么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是跟什么人说话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具体说话场合有什么特殊的要求等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明确答题要点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确保没有遗漏。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了解并掌握各种常用文体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的写作要点。书信类写作既要注意格式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又要注意写作对象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注意用语的得体、鲜明。而情境类语言表达题往往有明确的语境要求。比如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串台词的作用是承上启下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上串下联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开场白的作用在于吸引观众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的注意力、激发观众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的好奇心或概述节目的主要内容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倡议书要发出号召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提出主张等。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1033304"/>
      </p:ext>
    </p:extLst>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8" name="圆角矩形 7">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9" name="圆角矩形 8">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10" name="圆角矩形 9">
            <a:hlinkClick r:id="rId5"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 name="矩形 2"/>
          <p:cNvSpPr>
            <a:spLocks noChangeAspect="1"/>
          </p:cNvSpPr>
          <p:nvPr/>
        </p:nvSpPr>
        <p:spPr>
          <a:xfrm>
            <a:off x="508000" y="1556792"/>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3(2016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在空格处分别补写出倡议的理由和具体内容。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两处字数各不超过</a:t>
            </a:r>
            <a:r>
              <a:rPr lang="en-US" altLang="zh-CN" sz="2200" dirty="0">
                <a:solidFill>
                  <a:srgbClr val="000000"/>
                </a:solidFill>
                <a:latin typeface="Times New Roman" panose="02020603050405020304" pitchFamily="18" charset="0"/>
                <a:cs typeface="Times New Roman" panose="02020603050405020304" pitchFamily="18" charset="0"/>
              </a:rPr>
              <a:t>40)(5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973125561"/>
              </p:ext>
            </p:extLst>
          </p:nvPr>
        </p:nvGraphicFramePr>
        <p:xfrm>
          <a:off x="508000" y="2445427"/>
          <a:ext cx="8128000" cy="4028691"/>
        </p:xfrm>
        <a:graphic>
          <a:graphicData uri="http://schemas.openxmlformats.org/presentationml/2006/ole">
            <mc:AlternateContent xmlns:mc="http://schemas.openxmlformats.org/markup-compatibility/2006">
              <mc:Choice xmlns:v="urn:schemas-microsoft-com:vml" Requires="v">
                <p:oleObj spid="_x0000_s12305" name="文档" r:id="rId6" imgW="3837032" imgH="1902173" progId="Word.Document.12">
                  <p:embed/>
                </p:oleObj>
              </mc:Choice>
              <mc:Fallback>
                <p:oleObj name="文档" r:id="rId6" imgW="3837032" imgH="1902173" progId="Word.Document.12">
                  <p:embed/>
                  <p:pic>
                    <p:nvPicPr>
                      <p:cNvPr id="0" name=""/>
                      <p:cNvPicPr/>
                      <p:nvPr/>
                    </p:nvPicPr>
                    <p:blipFill>
                      <a:blip r:embed="rId7"/>
                      <a:stretch>
                        <a:fillRect/>
                      </a:stretch>
                    </p:blipFill>
                    <p:spPr>
                      <a:xfrm>
                        <a:off x="508000" y="2445427"/>
                        <a:ext cx="8128000" cy="4028691"/>
                      </a:xfrm>
                      <a:prstGeom prst="rect">
                        <a:avLst/>
                      </a:prstGeom>
                    </p:spPr>
                  </p:pic>
                </p:oleObj>
              </mc:Fallback>
            </mc:AlternateContent>
          </a:graphicData>
        </a:graphic>
      </p:graphicFrame>
    </p:spTree>
    <p:extLst>
      <p:ext uri="{BB962C8B-B14F-4D97-AF65-F5344CB8AC3E}">
        <p14:creationId xmlns:p14="http://schemas.microsoft.com/office/powerpoint/2010/main" val="2606198390"/>
      </p:ext>
    </p:extLst>
  </p:cSld>
  <p:clrMapOvr>
    <a:masterClrMapping/>
  </p:clrMapOvr>
  <p:transition spd="slow">
    <p:pull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8" name="圆角矩形 7">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9" name="圆角矩形 8">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10" name="圆角矩形 9">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6" name="矩形 5"/>
          <p:cNvSpPr>
            <a:spLocks noChangeAspect="1"/>
          </p:cNvSpPr>
          <p:nvPr/>
        </p:nvSpPr>
        <p:spPr>
          <a:xfrm>
            <a:off x="508000" y="1467739"/>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补写出倡议的理由和具体内容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实用短文补写。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读文段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从倡议书的内容看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为了呼吁大家文明乘车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需要写出的是倡议的理由和具体内容。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审语境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斟酌内容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第一段的空白处应填写文明乘车的好处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也就是文明乘车的理由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第二段空白处则是文明乘车的具体做法。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按要求作答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既要注意与前后文连贯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还要注意语言表达的简明、连贯、得体、准确、鲜明、生动。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77262"/>
      </p:ext>
    </p:extLst>
  </p:cSld>
  <p:clrMapOvr>
    <a:masterClrMapping/>
  </p:clrMapOvr>
  <p:transition spd="slow">
    <p:pull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7" name="圆角矩形 6">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8" name="圆角矩形 7">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9" name="圆角矩形 8">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 name="矩形 2"/>
          <p:cNvSpPr>
            <a:spLocks noChangeAspect="1"/>
          </p:cNvSpPr>
          <p:nvPr/>
        </p:nvSpPr>
        <p:spPr>
          <a:xfrm>
            <a:off x="508000" y="2919864"/>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文明乘车让出行更安全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更高效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体现了一个人的基本素养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也有益于社会和谐</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自觉排队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有序上车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尊老爱幼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主动让座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举止文明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谈吐有礼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3300191"/>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7" name="椭圆 36">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2" name="矩形 1"/>
          <p:cNvSpPr>
            <a:spLocks noChangeAspect="1"/>
          </p:cNvSpPr>
          <p:nvPr/>
        </p:nvSpPr>
        <p:spPr>
          <a:xfrm>
            <a:off x="508000" y="1412776"/>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下面一段文字中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在词语使用、句意表达、句子结构、标点符号等方面有四处错误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请找出来并加以修改。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中国两汉时期的陵寝汗牛充栋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十墓九空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墓园的布局、结构也不清晰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用徐州博物馆馆长李德银的话说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两汉时期中国大概出现了一千多位列侯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却没有</a:t>
            </a:r>
            <a:r>
              <a:rPr lang="zh-CN" altLang="zh-CN" sz="2200" dirty="0">
                <a:solidFill>
                  <a:srgbClr val="000000"/>
                </a:solidFill>
                <a:latin typeface="NEU-BZ-S92"/>
                <a:cs typeface="宋体" panose="02010600030101010101" pitchFamily="2" charset="-122"/>
              </a:rPr>
              <a:t>④</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一个已发掘的列侯墓能够找到像海昏侯墓如此全面的标本</a:t>
            </a:r>
            <a:r>
              <a:rPr lang="zh-CN" altLang="zh-CN" sz="2200" dirty="0">
                <a:solidFill>
                  <a:srgbClr val="000000"/>
                </a:solidFill>
                <a:latin typeface="Times New Roman" panose="02020603050405020304" pitchFamily="18" charset="0"/>
                <a:cs typeface="Times New Roman" panose="02020603050405020304" pitchFamily="18" charset="0"/>
              </a:rPr>
              <a:t>。信立祥认为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海昏侯墓园</a:t>
            </a: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其完整的结构、布局之清晰、保存之完好、完备的祭祀体系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填补了中国考古史的空白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⑥</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对复原西汉列侯葬制和园寝制度价值巨大</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改为</a:t>
            </a:r>
            <a:r>
              <a:rPr lang="en-US" altLang="zh-CN" sz="2200"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______________________________</a:t>
            </a:r>
          </a:p>
          <a:p>
            <a:pPr>
              <a:lnSpc>
                <a:spcPct val="120000"/>
              </a:lnSpc>
              <a:spcAft>
                <a:spcPts val="0"/>
              </a:spcAft>
              <a:tabLst>
                <a:tab pos="1029335" algn="l"/>
                <a:tab pos="1850390" algn="l"/>
                <a:tab pos="2538095" algn="l"/>
                <a:tab pos="3221990" algn="l"/>
              </a:tabLst>
            </a:pPr>
            <a:r>
              <a:rPr lang="en-US" altLang="zh-CN" sz="2200"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_________________________________________</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第四处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691680" y="4622692"/>
            <a:ext cx="4423006" cy="498598"/>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汗牛充栋</a:t>
            </a:r>
            <a:r>
              <a:rPr lang="en-US" altLang="zh-CN" sz="2200" dirty="0" smtClean="0">
                <a:solidFill>
                  <a:srgbClr val="FF0000"/>
                </a:solidFill>
                <a:latin typeface="Times New Roman" panose="02020603050405020304" pitchFamily="18" charset="0"/>
              </a:rPr>
              <a:t>”</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en-US" altLang="zh-CN" sz="2200" dirty="0" smtClean="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不计其数</a:t>
            </a:r>
            <a:r>
              <a:rPr lang="en-US" altLang="zh-CN" sz="2200" dirty="0" smtClean="0">
                <a:solidFill>
                  <a:srgbClr val="FF0000"/>
                </a:solidFill>
                <a:latin typeface="Times New Roman" panose="02020603050405020304" pitchFamily="18" charset="0"/>
              </a:rPr>
              <a:t>” </a:t>
            </a:r>
            <a:endParaRPr lang="zh-CN" altLang="en-US" sz="2200" dirty="0"/>
          </a:p>
        </p:txBody>
      </p:sp>
      <p:sp>
        <p:nvSpPr>
          <p:cNvPr id="5" name="矩形 4"/>
          <p:cNvSpPr>
            <a:spLocks noChangeAspect="1"/>
          </p:cNvSpPr>
          <p:nvPr/>
        </p:nvSpPr>
        <p:spPr>
          <a:xfrm>
            <a:off x="4480905" y="5014296"/>
            <a:ext cx="1633781" cy="498598"/>
          </a:xfrm>
          <a:prstGeom prst="rect">
            <a:avLst/>
          </a:prstGeom>
        </p:spPr>
        <p:txBody>
          <a:bodyPr wrap="none">
            <a:spAutoFit/>
          </a:bodyPr>
          <a:lstStyle/>
          <a:p>
            <a:pPr>
              <a:lnSpc>
                <a:spcPct val="120000"/>
              </a:lnSpc>
            </a:pPr>
            <a:r>
              <a:rPr lang="zh-CN" altLang="zh-CN" sz="2200" dirty="0">
                <a:solidFill>
                  <a:srgbClr val="FF0000"/>
                </a:solidFill>
                <a:cs typeface="宋体" panose="02010600030101010101" pitchFamily="2" charset="-122"/>
              </a:rPr>
              <a:t>③</a:t>
            </a:r>
            <a:r>
              <a:rPr lang="zh-CN" altLang="zh-CN" sz="2200" dirty="0">
                <a:solidFill>
                  <a:srgbClr val="FF0000"/>
                </a:solidFill>
                <a:latin typeface="Times New Roman" panose="02020603050405020304" pitchFamily="18" charset="0"/>
                <a:cs typeface="Times New Roman" panose="02020603050405020304" pitchFamily="18" charset="0"/>
              </a:rPr>
              <a:t>去掉</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多</a:t>
            </a:r>
            <a:r>
              <a:rPr lang="en-US" altLang="zh-CN" sz="2200" dirty="0" smtClean="0">
                <a:solidFill>
                  <a:srgbClr val="FF0000"/>
                </a:solidFill>
                <a:latin typeface="Times New Roman" panose="02020603050405020304" pitchFamily="18" charset="0"/>
              </a:rPr>
              <a:t>” </a:t>
            </a:r>
            <a:endParaRPr lang="zh-CN" altLang="en-US" sz="2200" dirty="0"/>
          </a:p>
        </p:txBody>
      </p:sp>
      <p:sp>
        <p:nvSpPr>
          <p:cNvPr id="7" name="矩形 6"/>
          <p:cNvSpPr>
            <a:spLocks noChangeAspect="1"/>
          </p:cNvSpPr>
          <p:nvPr/>
        </p:nvSpPr>
        <p:spPr>
          <a:xfrm>
            <a:off x="683568" y="5443314"/>
            <a:ext cx="7848872" cy="904863"/>
          </a:xfrm>
          <a:prstGeom prst="rect">
            <a:avLst/>
          </a:prstGeom>
        </p:spPr>
        <p:txBody>
          <a:bodyPr wrap="square">
            <a:spAutoFit/>
          </a:bodyPr>
          <a:lstStyle/>
          <a:p>
            <a:pPr>
              <a:lnSpc>
                <a:spcPct val="120000"/>
              </a:lnSpc>
            </a:pPr>
            <a:r>
              <a:rPr lang="en-US" altLang="zh-CN" sz="2200" dirty="0" smtClean="0">
                <a:solidFill>
                  <a:srgbClr val="FF0000"/>
                </a:solidFill>
                <a:cs typeface="宋体" panose="02010600030101010101" pitchFamily="2" charset="-122"/>
              </a:rPr>
              <a:t>                                                   </a:t>
            </a:r>
            <a:r>
              <a:rPr lang="zh-CN" altLang="zh-CN" sz="2200" dirty="0" smtClean="0">
                <a:solidFill>
                  <a:srgbClr val="FF0000"/>
                </a:solidFill>
                <a:cs typeface="宋体" panose="02010600030101010101" pitchFamily="2" charset="-122"/>
              </a:rPr>
              <a:t>⑤</a:t>
            </a:r>
            <a:r>
              <a:rPr lang="zh-CN" altLang="zh-CN" sz="2200" dirty="0">
                <a:solidFill>
                  <a:srgbClr val="FF0000"/>
                </a:solidFill>
                <a:latin typeface="Times New Roman" panose="02020603050405020304" pitchFamily="18" charset="0"/>
                <a:cs typeface="Times New Roman" panose="02020603050405020304" pitchFamily="18" charset="0"/>
              </a:rPr>
              <a:t>改为</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其结构之完整、布局之清晰、保存之完好、祭祀体系之完备</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a:t>
            </a:r>
            <a:endParaRPr lang="zh-CN" altLang="en-US" sz="2200" dirty="0"/>
          </a:p>
        </p:txBody>
      </p:sp>
      <p:sp>
        <p:nvSpPr>
          <p:cNvPr id="8" name="矩形 7"/>
          <p:cNvSpPr>
            <a:spLocks noChangeAspect="1"/>
          </p:cNvSpPr>
          <p:nvPr/>
        </p:nvSpPr>
        <p:spPr>
          <a:xfrm>
            <a:off x="4225917" y="6230843"/>
            <a:ext cx="2794355" cy="498598"/>
          </a:xfrm>
          <a:prstGeom prst="rect">
            <a:avLst/>
          </a:prstGeom>
        </p:spPr>
        <p:txBody>
          <a:bodyPr wrap="none">
            <a:spAutoFit/>
          </a:bodyPr>
          <a:lstStyle/>
          <a:p>
            <a:pPr>
              <a:lnSpc>
                <a:spcPct val="120000"/>
              </a:lnSpc>
            </a:pPr>
            <a:r>
              <a:rPr lang="zh-CN" altLang="zh-CN" sz="2200" dirty="0">
                <a:solidFill>
                  <a:srgbClr val="FF0000"/>
                </a:solidFill>
                <a:cs typeface="宋体" panose="02010600030101010101" pitchFamily="2" charset="-122"/>
              </a:rPr>
              <a:t>⑥</a:t>
            </a:r>
            <a:r>
              <a:rPr lang="zh-CN" altLang="zh-CN" sz="2200" dirty="0">
                <a:solidFill>
                  <a:srgbClr val="FF0000"/>
                </a:solidFill>
                <a:latin typeface="Times New Roman" panose="02020603050405020304" pitchFamily="18" charset="0"/>
                <a:cs typeface="Times New Roman" panose="02020603050405020304" pitchFamily="18" charset="0"/>
              </a:rPr>
              <a:t>句号放到后引号</a:t>
            </a:r>
            <a:r>
              <a:rPr lang="zh-CN" altLang="zh-CN" sz="2200" dirty="0" smtClean="0">
                <a:solidFill>
                  <a:srgbClr val="FF0000"/>
                </a:solidFill>
                <a:latin typeface="Times New Roman" panose="02020603050405020304" pitchFamily="18" charset="0"/>
                <a:cs typeface="Times New Roman" panose="02020603050405020304" pitchFamily="18" charset="0"/>
              </a:rPr>
              <a:t>后</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35" name="五边形 3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a:t>
            </a:r>
            <a:r>
              <a:rPr lang="zh-CN" altLang="en-US" dirty="0" smtClean="0">
                <a:latin typeface="+mj-ea"/>
                <a:ea typeface="+mj-ea"/>
              </a:rPr>
              <a:t>解析</a:t>
            </a:r>
            <a:endParaRPr lang="zh-CN" altLang="en-US" dirty="0">
              <a:latin typeface="+mj-ea"/>
              <a:ea typeface="+mj-ea"/>
            </a:endParaRPr>
          </a:p>
        </p:txBody>
      </p:sp>
      <p:grpSp>
        <p:nvGrpSpPr>
          <p:cNvPr id="39" name="组合 38"/>
          <p:cNvGrpSpPr/>
          <p:nvPr/>
        </p:nvGrpSpPr>
        <p:grpSpPr>
          <a:xfrm>
            <a:off x="251520" y="4564115"/>
            <a:ext cx="8640960" cy="2105245"/>
            <a:chOff x="251520" y="3799431"/>
            <a:chExt cx="8640960" cy="2105245"/>
          </a:xfrm>
        </p:grpSpPr>
        <p:grpSp>
          <p:nvGrpSpPr>
            <p:cNvPr id="40" name="组合 39"/>
            <p:cNvGrpSpPr/>
            <p:nvPr/>
          </p:nvGrpSpPr>
          <p:grpSpPr>
            <a:xfrm>
              <a:off x="251520" y="3799431"/>
              <a:ext cx="8640960" cy="2105245"/>
              <a:chOff x="251520" y="2802352"/>
              <a:chExt cx="8640960" cy="2105245"/>
            </a:xfrm>
          </p:grpSpPr>
          <p:sp>
            <p:nvSpPr>
              <p:cNvPr id="42" name="五边形 4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a:t>
                </a:r>
                <a:r>
                  <a:rPr lang="zh-CN" altLang="en-US" dirty="0" smtClean="0">
                    <a:latin typeface="+mj-ea"/>
                    <a:ea typeface="+mj-ea"/>
                  </a:rPr>
                  <a:t>解析</a:t>
                </a:r>
                <a:endParaRPr lang="zh-CN" altLang="en-US" dirty="0">
                  <a:latin typeface="+mj-ea"/>
                  <a:ea typeface="+mj-ea"/>
                </a:endParaRPr>
              </a:p>
            </p:txBody>
          </p:sp>
          <p:sp>
            <p:nvSpPr>
              <p:cNvPr id="43" name="燕尾形 4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251520" y="2802352"/>
                <a:ext cx="8640960" cy="178981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8"/>
              <p:cNvSpPr txBox="1"/>
              <p:nvPr/>
            </p:nvSpPr>
            <p:spPr>
              <a:xfrm>
                <a:off x="8388424" y="2802352"/>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1" name="矩形 40"/>
            <p:cNvSpPr>
              <a:spLocks noChangeAspect="1"/>
            </p:cNvSpPr>
            <p:nvPr/>
          </p:nvSpPr>
          <p:spPr>
            <a:xfrm>
              <a:off x="539552" y="4077699"/>
              <a:ext cx="8064896" cy="1477328"/>
            </a:xfrm>
            <a:prstGeom prst="rect">
              <a:avLst/>
            </a:prstGeom>
          </p:spPr>
          <p:txBody>
            <a:bodyPr wrap="square">
              <a:spAutoFit/>
            </a:bodyPr>
            <a:lstStyle/>
            <a:p>
              <a:pPr>
                <a:lnSpc>
                  <a:spcPct val="150000"/>
                </a:lnSpc>
              </a:pPr>
              <a:r>
                <a:rPr lang="zh-CN" altLang="zh-CN" sz="2000" dirty="0"/>
                <a:t>此题考查语言表达的准确、简明</a:t>
              </a:r>
              <a:r>
                <a:rPr lang="en-US" altLang="zh-CN" sz="2000" dirty="0"/>
                <a:t>,</a:t>
              </a:r>
              <a:r>
                <a:rPr lang="zh-CN" altLang="zh-CN" sz="2000" dirty="0"/>
                <a:t>同时也是修改病句。可以逐句通读</a:t>
              </a:r>
              <a:r>
                <a:rPr lang="en-US" altLang="zh-CN" sz="2000" dirty="0"/>
                <a:t>,</a:t>
              </a:r>
              <a:r>
                <a:rPr lang="zh-CN" altLang="zh-CN" sz="2000" dirty="0"/>
                <a:t>根据题干要求</a:t>
              </a:r>
              <a:r>
                <a:rPr lang="en-US" altLang="zh-CN" sz="2000" dirty="0"/>
                <a:t>,</a:t>
              </a:r>
              <a:r>
                <a:rPr lang="zh-CN" altLang="zh-CN" sz="2000" dirty="0"/>
                <a:t>从词语使用、句意表达、句子结构、标点符号等方面细加梳理</a:t>
              </a:r>
              <a:r>
                <a:rPr lang="en-US" altLang="zh-CN" sz="2000" dirty="0"/>
                <a:t>,</a:t>
              </a:r>
              <a:r>
                <a:rPr lang="zh-CN" altLang="zh-CN" sz="2000" dirty="0"/>
                <a:t>找出问题</a:t>
              </a:r>
              <a:r>
                <a:rPr lang="en-US" altLang="zh-CN" sz="2000" dirty="0"/>
                <a:t>,</a:t>
              </a:r>
              <a:r>
                <a:rPr lang="zh-CN" altLang="zh-CN" sz="2000" dirty="0"/>
                <a:t>逐一改正。</a:t>
              </a:r>
            </a:p>
          </p:txBody>
        </p:sp>
      </p:gr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mc:Choice xmlns:p14="http://schemas.microsoft.com/office/powerpoint/2010/main" Requires="p14">
      <p:transition spd="slow" p14:dur="14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35"/>
                    </p:tgtEl>
                  </p:cond>
                </p:stCondLst>
                <p:endSync evt="end" delay="0">
                  <p:rtn val="all"/>
                </p:endSync>
                <p:childTnLst>
                  <p:par>
                    <p:cTn id="24" fill="hold">
                      <p:stCondLst>
                        <p:cond delay="0"/>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down)">
                                      <p:cBhvr>
                                        <p:cTn id="28" dur="500"/>
                                        <p:tgtEl>
                                          <p:spTgt spid="39"/>
                                        </p:tgtEl>
                                      </p:cBhvr>
                                    </p:animEffect>
                                  </p:childTnLst>
                                </p:cTn>
                              </p:par>
                            </p:childTnLst>
                          </p:cTn>
                        </p:par>
                      </p:childTnLst>
                    </p:cTn>
                  </p:par>
                </p:childTnLst>
              </p:cTn>
              <p:nextCondLst>
                <p:cond evt="onClick" delay="0">
                  <p:tgtEl>
                    <p:spTgt spid="35"/>
                  </p:tgtEl>
                </p:cond>
              </p:nextCondLst>
            </p:seq>
            <p:seq concurrent="1" nextAc="seek">
              <p:cTn id="29" restart="whenNotActive" fill="hold" evtFilter="cancelBubble" nodeType="interactiveSeq">
                <p:stCondLst>
                  <p:cond evt="onClick" delay="0">
                    <p:tgtEl>
                      <p:spTgt spid="39"/>
                    </p:tgtEl>
                  </p:cond>
                </p:stCondLst>
                <p:endSync evt="end" delay="0">
                  <p:rtn val="all"/>
                </p:endSync>
                <p:childTnLst>
                  <p:par>
                    <p:cTn id="30" fill="hold">
                      <p:stCondLst>
                        <p:cond delay="0"/>
                      </p:stCondLst>
                      <p:childTnLst>
                        <p:par>
                          <p:cTn id="31" fill="hold">
                            <p:stCondLst>
                              <p:cond delay="0"/>
                            </p:stCondLst>
                            <p:childTnLst>
                              <p:par>
                                <p:cTn id="32" presetID="22" presetClass="exit" presetSubtype="4" fill="hold" nodeType="clickEffect">
                                  <p:stCondLst>
                                    <p:cond delay="0"/>
                                  </p:stCondLst>
                                  <p:childTnLst>
                                    <p:animEffect transition="out" filter="wipe(down)">
                                      <p:cBhvr>
                                        <p:cTn id="33" dur="500"/>
                                        <p:tgtEl>
                                          <p:spTgt spid="39"/>
                                        </p:tgtEl>
                                      </p:cBhvr>
                                    </p:animEffect>
                                    <p:set>
                                      <p:cBhvr>
                                        <p:cTn id="34"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bldLst>
      <p:bldP spid="4" grpId="0"/>
      <p:bldP spid="5"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5" name="矩形 4"/>
          <p:cNvSpPr>
            <a:spLocks noChangeAspect="1"/>
          </p:cNvSpPr>
          <p:nvPr/>
        </p:nvSpPr>
        <p:spPr>
          <a:xfrm>
            <a:off x="508000" y="1380663"/>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请筛选、整合下面文字中的主要信息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拟写一条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涂鸦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的定义。要求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涂鸦一词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源自唐代卢仝对其儿子乱写乱画的顽皮之行的评价。涂鸦的意大利文之意是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也指在墙壁上乱涂乱画出的图像或画。作为一种带有现代色彩的艺术行为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涂鸦中文字占的比重很大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形象的符号或标志、图形也是常见的内容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但多半的形象是以类似书写的方式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扼要地表明意图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不刻意地去描绘。但是后来的涂鸦艺术中的图画、符号、标志却反过来压倒文字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在涂鸦艺术中成为了主导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因为图画相对于文字更能体现出作者所要表达的内容和其作品的主导思想。涂鸦主要的介质为墙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但进入</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涂鸦所创作的介质不只是墙了。到了</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许多年轻人把涂鸦与时尚的嘻哈元素结合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向多元化发展。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5847982"/>
      </p:ext>
    </p:extLst>
  </p:cSld>
  <p:clrMapOvr>
    <a:masterClrMapping/>
  </p:clrMapOvr>
  <mc:AlternateContent xmlns:mc="http://schemas.openxmlformats.org/markup-compatibility/2006">
    <mc:Choice xmlns:p14="http://schemas.microsoft.com/office/powerpoint/2010/main"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涂鸦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首先要知道涂鸦是一种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行为艺术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这种行为艺术的特点是以墙为主要介质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以文字、图画来表明书写者思想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然后再用下定义的公式表述即可。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涂鸦是一种以墙为主要介质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以文字、图画来表明书写者思想的艺术行为。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1999218"/>
      </p:ext>
    </p:extLst>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3" name="椭圆 32">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4" name="矩形 3"/>
          <p:cNvSpPr>
            <a:spLocks noChangeAspect="1"/>
          </p:cNvSpPr>
          <p:nvPr/>
        </p:nvSpPr>
        <p:spPr>
          <a:xfrm>
            <a:off x="508000" y="1371212"/>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在下面对话的横线上补写恰当的语句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使语意完整清晰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语言连贯得体。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张　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你好。你们的短信说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货品已经发出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预计二日到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今天已经第三天了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怎么货还没到呢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网店客服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不好意思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NEU-BZ-S92"/>
                <a:cs typeface="宋体" panose="02010600030101010101" pitchFamily="2" charset="-122"/>
              </a:rPr>
              <a:t>①</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张　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那我就在</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号等着签收了。还有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你们短信说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已付包装费保险费送货费由收货方付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我到底该付哪些费用呢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网店客服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NEU-BZ-S92"/>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张　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我明白了。谢谢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网店客服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我们工作不细致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给你带来了不便。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张　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没关系。你们能改进工作就行了。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214239" y="2972449"/>
            <a:ext cx="4031873"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我们的意思是</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本月</a:t>
            </a:r>
            <a:r>
              <a:rPr lang="en-US" altLang="zh-CN" sz="2200" dirty="0">
                <a:solidFill>
                  <a:srgbClr val="FF0000"/>
                </a:solidFill>
                <a:latin typeface="Times New Roman" panose="02020603050405020304" pitchFamily="18" charset="0"/>
              </a:rPr>
              <a:t>2</a:t>
            </a:r>
            <a:r>
              <a:rPr lang="zh-CN" altLang="zh-CN" sz="2200" dirty="0">
                <a:solidFill>
                  <a:srgbClr val="FF0000"/>
                </a:solidFill>
                <a:latin typeface="Times New Roman" panose="02020603050405020304" pitchFamily="18" charset="0"/>
                <a:cs typeface="Times New Roman" panose="02020603050405020304" pitchFamily="18" charset="0"/>
              </a:rPr>
              <a:t>号</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到货</a:t>
            </a:r>
            <a:r>
              <a:rPr lang="zh-CN" altLang="zh-CN" sz="2200" dirty="0" smtClean="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994286" y="4183727"/>
            <a:ext cx="5404043"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我们已付包装费</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保险费和送货费由您付</a:t>
            </a:r>
            <a:r>
              <a:rPr lang="zh-CN" altLang="zh-CN" sz="2200" dirty="0" smtClean="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508000" y="5813745"/>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这两句话都是歧义句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第一句属于语意歧义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第二句是结构歧义。结合上下语境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消除表达的歧义即可。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4442024"/>
      </p:ext>
    </p:extLst>
  </p:cSld>
  <p:clrMapOvr>
    <a:masterClrMapping/>
  </p:clrMapOvr>
  <mc:AlternateContent xmlns:mc="http://schemas.openxmlformats.org/markup-compatibility/2006">
    <mc:Choice xmlns:p14="http://schemas.microsoft.com/office/powerpoint/2010/main" Requires="p14">
      <p:transition spd="slow" p14:dur="14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103760"/>
            <a:ext cx="205056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要点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梳理</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N24.eps" descr="id:2147489589;FounderCES"/>
          <p:cNvPicPr/>
          <p:nvPr/>
        </p:nvPicPr>
        <p:blipFill>
          <a:blip r:embed="rId2"/>
          <a:stretch>
            <a:fillRect/>
          </a:stretch>
        </p:blipFill>
        <p:spPr>
          <a:xfrm>
            <a:off x="508000" y="1602358"/>
            <a:ext cx="8456488" cy="4922986"/>
          </a:xfrm>
          <a:prstGeom prst="rect">
            <a:avLst/>
          </a:prstGeom>
        </p:spPr>
      </p:pic>
    </p:spTree>
    <p:extLst>
      <p:ext uri="{BB962C8B-B14F-4D97-AF65-F5344CB8AC3E}">
        <p14:creationId xmlns:p14="http://schemas.microsoft.com/office/powerpoint/2010/main" val="1973581107"/>
      </p:ext>
    </p:extLst>
  </p:cSld>
  <p:clrMapOvr>
    <a:masterClrMapping/>
  </p:clrMapOvr>
  <mc:AlternateContent xmlns:mc="http://schemas.openxmlformats.org/markup-compatibility/2006">
    <mc:Choice xmlns:p14="http://schemas.microsoft.com/office/powerpoint/2010/main" Requires="p14">
      <p:transition spd="slow" p14:dur="2000">
        <p:pull dir="rd"/>
      </p:transition>
    </mc:Choice>
    <mc:Fallback>
      <p:transition spd="slow">
        <p:pull dir="r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4" name="矩形 3"/>
          <p:cNvSpPr>
            <a:spLocks noChangeAspect="1"/>
          </p:cNvSpPr>
          <p:nvPr/>
        </p:nvSpPr>
        <p:spPr>
          <a:xfrm>
            <a:off x="508000" y="1351159"/>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阅读下面这则新闻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对孩子母亲的做法进行点评。要求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态度鲜明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言之有理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南昌</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岁男孩小新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因擅长打某款游戏而获得游戏直播网站的青睐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被聘请在该网站直播自己的游戏实况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月收入高达三万元。日前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男孩的母亲为他办理了退学手续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让其专注于游戏直播。这一消息在网络上引起很大反响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网友们对男孩母亲的做法褒贬不一。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772028"/>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点评首先要有鲜明的观点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然后要围绕观点阐明理由。对小新母亲的行为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既可以赞同也可以反对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要注意理由的合理性。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赞同其母亲的行为。母亲让孩子弃学工作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既抓住了稍纵即逝的商机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又兼顾了孩子的兴趣特长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让孩子有成就感幸福感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实为明智之举。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母亲让孩子弃学工作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唯利是图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只关注眼前利益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却忽视孩子长远发展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有违教育规律、教育法规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实为短视愚昧之举。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442738"/>
      </p:ext>
    </p:extLst>
  </p:cSld>
  <p:clrMapOvr>
    <a:masterClrMapping/>
  </p:clrMapOvr>
  <mc:AlternateContent xmlns:mc="http://schemas.openxmlformats.org/markup-compatibility/2006">
    <mc:Choice xmlns:p14="http://schemas.microsoft.com/office/powerpoint/2010/main" Requires="p14">
      <p:transition spd="slow" p14:dur="14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8" name="椭圆 17">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9" name="椭圆 18">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0" name="椭圆 19">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1" name="椭圆 20">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2" name="椭圆 21">
            <a:hlinkClick r:id="rId6" action="ppaction://hlinksldjump"/>
          </p:cNvPr>
          <p:cNvSpPr/>
          <p:nvPr/>
        </p:nvSpPr>
        <p:spPr>
          <a:xfrm>
            <a:off x="7929403"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7" name="矩形 6"/>
          <p:cNvSpPr>
            <a:spLocks noChangeAspect="1"/>
          </p:cNvSpPr>
          <p:nvPr/>
        </p:nvSpPr>
        <p:spPr>
          <a:xfrm>
            <a:off x="508000" y="2130912"/>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国内某杂志进行了就业选择调查。</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年的调查显示</a:t>
            </a:r>
            <a:r>
              <a:rPr lang="en-US" altLang="zh-CN" sz="2200" dirty="0">
                <a:solidFill>
                  <a:srgbClr val="000000"/>
                </a:solidFill>
                <a:latin typeface="Times New Roman" panose="02020603050405020304" pitchFamily="18" charset="0"/>
                <a:cs typeface="Times New Roman" panose="02020603050405020304" pitchFamily="18" charset="0"/>
              </a:rPr>
              <a:t>,68.5%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的受调查者择业时优先选择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机关公务员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外企白领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国企员工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民企骨干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等几项相加的总和占</a:t>
            </a:r>
            <a:r>
              <a:rPr lang="en-US" altLang="zh-CN" sz="2200" dirty="0">
                <a:solidFill>
                  <a:srgbClr val="000000"/>
                </a:solidFill>
                <a:latin typeface="Times New Roman" panose="02020603050405020304" pitchFamily="18" charset="0"/>
                <a:cs typeface="Times New Roman" panose="02020603050405020304" pitchFamily="18" charset="0"/>
              </a:rPr>
              <a:t>31.5%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年的调查显示</a:t>
            </a:r>
            <a:r>
              <a:rPr lang="en-US" altLang="zh-CN" sz="2200" dirty="0">
                <a:solidFill>
                  <a:srgbClr val="000000"/>
                </a:solidFill>
                <a:latin typeface="Times New Roman" panose="02020603050405020304" pitchFamily="18" charset="0"/>
                <a:cs typeface="Times New Roman" panose="02020603050405020304" pitchFamily="18" charset="0"/>
              </a:rPr>
              <a:t>,57.5%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的受调查者表示公务员是自己最心仪和比较好的职业选择</a:t>
            </a:r>
            <a:r>
              <a:rPr lang="en-US" altLang="zh-CN" sz="2200" dirty="0">
                <a:solidFill>
                  <a:srgbClr val="000000"/>
                </a:solidFill>
                <a:latin typeface="Times New Roman" panose="02020603050405020304" pitchFamily="18" charset="0"/>
                <a:cs typeface="Times New Roman" panose="02020603050405020304" pitchFamily="18" charset="0"/>
              </a:rPr>
              <a:t>,26.5%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的受调查者表示自己或身边报考者想考一下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13.0%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的受调查者表示自己或身边的人不会将公务员纳入职业考虑范围。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71308395"/>
      </p:ext>
    </p:extLst>
  </p:cSld>
  <p:clrMapOvr>
    <a:masterClrMapping/>
  </p:clrMapOvr>
  <mc:AlternateContent xmlns:mc="http://schemas.openxmlformats.org/markup-compatibility/2006">
    <mc:Choice xmlns:p14="http://schemas.microsoft.com/office/powerpoint/2010/main"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8" name="椭圆 17">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9" name="椭圆 18">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0" name="椭圆 19">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1" name="椭圆 20">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2" name="椭圆 21">
            <a:hlinkClick r:id="rId6" action="ppaction://hlinksldjump"/>
          </p:cNvPr>
          <p:cNvSpPr/>
          <p:nvPr/>
        </p:nvSpPr>
        <p:spPr>
          <a:xfrm>
            <a:off x="7929403"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3" name="矩形 2"/>
          <p:cNvSpPr>
            <a:spLocks noChangeAspect="1"/>
          </p:cNvSpPr>
          <p:nvPr/>
        </p:nvSpPr>
        <p:spPr>
          <a:xfrm>
            <a:off x="508000" y="2060848"/>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概括上面文段的主要内容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针对调查结果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提一条合理的就业选择建议。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461723"/>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公务员是不少人的首位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求职目标。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28498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社会需要各种人才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不能光挤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公务员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的独木桥。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717032"/>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从材料所给的一组报考数字看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近年来就业的主要选择是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公务员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不愿做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公务员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的人数寥寥无几。可以据此概括内容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并对当前公务员热的现象提出自己的看法。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548000"/>
      </p:ext>
    </p:extLst>
  </p:cSld>
  <p:clrMapOvr>
    <a:masterClrMapping/>
  </p:clrMapOvr>
  <mc:AlternateContent xmlns:mc="http://schemas.openxmlformats.org/markup-compatibility/2006">
    <mc:Choice xmlns:p14="http://schemas.microsoft.com/office/powerpoint/2010/main" Requires="p14">
      <p:transition spd="slow" p14:dur="14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3" name="矩形 2"/>
          <p:cNvSpPr>
            <a:spLocks noChangeAspect="1"/>
          </p:cNvSpPr>
          <p:nvPr/>
        </p:nvSpPr>
        <p:spPr>
          <a:xfrm>
            <a:off x="508000" y="1227925"/>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请仿照下面的示例续写一节诗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要求另选对象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句式与示例一致。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我们所有的努力都抵不上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一阵春风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它催发花香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催促鸟啼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它使万物开怀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让爱情发光。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111676"/>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此题考查语句的仿写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从所给的示例看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先要把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我们所有的努力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与某一事物进行对比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然后写出该事物的作用。仿写要注意形似与神似。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我们所有的努力都抵不上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一缕阳光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它普照大地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温暖心灵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它使世间明媚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让人生璀璨。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对下面文字提供的信息进行筛选、整合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各个传统行业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但这并不是简单的两者相加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而是利用信息通信技术以及互联网平台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让互联网与传统行业进行深度融合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创造新的发展生态。它代表一种新的经济发展形态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即充分发挥互联网在社会资源配置中的优化和集成作用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将互联网的创新成果深度融合于经济社会各领域之中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提升全社会的创新力和生产力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形成更广泛的以互联网为基础设施和实现工具的经济发展新形态。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近几年来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已经改造影响了多个行业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当前大众耳熟能详的电子商务、互联网金融、在线旅游、在线影视、在线房产等行业都是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的杰作。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8244904"/>
      </p:ext>
    </p:extLst>
  </p:cSld>
  <p:clrMapOvr>
    <a:masterClrMapping/>
  </p:clrMapOvr>
  <p:transition>
    <p:strips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下定义。下定义时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把被定义者、种差、属概念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一类的间接词语连接起来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使之符合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被定义概念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的表达方式。下定义时先找句子主干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再准确筛选语段中的关键信息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保证重点不缺失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再删掉重复或冗余的信息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保证语句简洁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必须是单句。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是利用信息通信技术和互联网平台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让互联网与传统行业进行深度融合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提升创新力和生产力的一种经济发展新形态。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1018676"/>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4" name="矩形 3"/>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将下面一个长句改写为五个短句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要求语意连贯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可以适当增减字词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但不得遗漏信息。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微电影是指专门在各种新媒体平台上播放的、适合在移动状态和短时休闲状态下观看的、有完整策划和系统制作体系支持的具有完整故事情节的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微时放映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微周期制作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微规模投资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的视频短片。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7862538"/>
      </p:ext>
    </p:extLst>
  </p:cSld>
  <p:clrMapOvr>
    <a:masterClrMapping/>
  </p:clrMapOvr>
  <p:transition>
    <p:strips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此题考查长句变短句。解答此题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首先找出长句的主干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整合成一个短句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然后把其余的修饰限制成分合理转变成独立的短句。关键点是找出原句中的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字进行有效切分。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微电影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是这样一种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视频短片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它可以在各种新媒体平台上播放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它适合在移动状态和短时休闲状态下观看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它有完整策划和系统制作体系支持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它具有完整故事情节。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微电影是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微时放映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微周期制作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微规模投资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的视频短片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可以专门在各种新媒体平台上播放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也适合在移动状态和短时休闲状态下观看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它有完整策划和系统制作体系支持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并且具有完整的故事情节。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9545077"/>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下面是四种应用文的部分摘录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请根据应用文的语言特点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找出每种应用文的不得体之处并进行修改。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校团委会决定</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日下午在学校体育馆举办首届体育节活动。欢迎各位同学莅临现场。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校团委会通知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大家好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欢迎各位来到赵县参观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千年彩虹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赵州桥。我是导游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希望大家尊称我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我将竭诚为大家服务。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导游词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各位来宾、各位校友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大家好。今天是我校</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周年校庆日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学校的图书馆、校史馆、办公楼全部开放。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广播稿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有位同学于</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日上午拾得钱包一个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内有人民币</a:t>
            </a:r>
            <a:r>
              <a:rPr lang="en-US" altLang="zh-CN" sz="2200" dirty="0">
                <a:solidFill>
                  <a:srgbClr val="000000"/>
                </a:solidFill>
                <a:latin typeface="Times New Roman" panose="02020603050405020304" pitchFamily="18" charset="0"/>
                <a:cs typeface="Times New Roman" panose="02020603050405020304" pitchFamily="18" charset="0"/>
              </a:rPr>
              <a:t>48</a:t>
            </a:r>
            <a:r>
              <a:rPr lang="zh-CN" altLang="zh-CN" sz="2200" dirty="0">
                <a:solidFill>
                  <a:srgbClr val="000000"/>
                </a:solidFill>
                <a:latin typeface="Times New Roman" panose="02020603050405020304" pitchFamily="18" charset="0"/>
                <a:cs typeface="Times New Roman" panose="02020603050405020304" pitchFamily="18" charset="0"/>
              </a:rPr>
              <a:t>元、饭票、手机充值卡等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望失主前往学校教育处找李干事认领。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招领启事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1547664" y="5013176"/>
            <a:ext cx="422743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莅临现场</a:t>
            </a:r>
            <a:r>
              <a:rPr lang="en-US" altLang="zh-CN" sz="2200" dirty="0" smtClean="0">
                <a:solidFill>
                  <a:srgbClr val="FF0000"/>
                </a:solidFill>
                <a:latin typeface="Times New Roman" panose="02020603050405020304" pitchFamily="18" charset="0"/>
              </a:rPr>
              <a:t>”</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en-US" altLang="zh-CN" sz="2200" dirty="0" smtClean="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踊跃报名</a:t>
            </a:r>
            <a:r>
              <a:rPr lang="en-US" altLang="zh-CN" sz="2200" dirty="0" smtClean="0">
                <a:solidFill>
                  <a:srgbClr val="FF0000"/>
                </a:solidFill>
                <a:latin typeface="Times New Roman" panose="02020603050405020304" pitchFamily="18" charset="0"/>
              </a:rPr>
              <a:t>” </a:t>
            </a:r>
            <a:endParaRPr lang="zh-CN" altLang="en-US" sz="2200" dirty="0"/>
          </a:p>
        </p:txBody>
      </p:sp>
      <p:sp>
        <p:nvSpPr>
          <p:cNvPr id="10" name="矩形 9"/>
          <p:cNvSpPr>
            <a:spLocks noChangeAspect="1"/>
          </p:cNvSpPr>
          <p:nvPr/>
        </p:nvSpPr>
        <p:spPr>
          <a:xfrm>
            <a:off x="1547664" y="5390522"/>
            <a:ext cx="3647152" cy="498598"/>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尊称</a:t>
            </a:r>
            <a:r>
              <a:rPr lang="en-US" altLang="zh-CN" sz="2200" dirty="0" smtClean="0">
                <a:solidFill>
                  <a:srgbClr val="FF0000"/>
                </a:solidFill>
                <a:latin typeface="Times New Roman" panose="02020603050405020304" pitchFamily="18" charset="0"/>
              </a:rPr>
              <a:t>”</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en-US" altLang="zh-CN" sz="2200" dirty="0" smtClean="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称呼</a:t>
            </a:r>
            <a:r>
              <a:rPr lang="en-US" altLang="zh-CN" sz="2200" dirty="0" smtClean="0">
                <a:solidFill>
                  <a:srgbClr val="FF0000"/>
                </a:solidFill>
                <a:latin typeface="Times New Roman" panose="02020603050405020304" pitchFamily="18" charset="0"/>
              </a:rPr>
              <a:t>” </a:t>
            </a:r>
            <a:endParaRPr lang="zh-CN" altLang="en-US" sz="2200" dirty="0"/>
          </a:p>
        </p:txBody>
      </p:sp>
      <p:sp>
        <p:nvSpPr>
          <p:cNvPr id="11" name="矩形 10"/>
          <p:cNvSpPr>
            <a:spLocks noChangeAspect="1"/>
          </p:cNvSpPr>
          <p:nvPr/>
        </p:nvSpPr>
        <p:spPr>
          <a:xfrm>
            <a:off x="1547664" y="5816646"/>
            <a:ext cx="3717684" cy="498598"/>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全部</a:t>
            </a:r>
            <a:r>
              <a:rPr lang="en-US" altLang="zh-CN" sz="2200" dirty="0" smtClean="0">
                <a:solidFill>
                  <a:srgbClr val="FF0000"/>
                </a:solidFill>
                <a:latin typeface="Times New Roman" panose="02020603050405020304" pitchFamily="18" charset="0"/>
              </a:rPr>
              <a:t>”</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en-US" altLang="zh-CN" sz="2200" dirty="0" smtClean="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全都</a:t>
            </a:r>
            <a:r>
              <a:rPr lang="en-US" altLang="zh-CN" sz="2200" dirty="0" smtClean="0">
                <a:solidFill>
                  <a:srgbClr val="FF0000"/>
                </a:solidFill>
                <a:latin typeface="Times New Roman" panose="02020603050405020304" pitchFamily="18" charset="0"/>
              </a:rPr>
              <a:t>” </a:t>
            </a:r>
            <a:endParaRPr lang="zh-CN" altLang="en-US" sz="2200" dirty="0"/>
          </a:p>
        </p:txBody>
      </p:sp>
      <p:sp>
        <p:nvSpPr>
          <p:cNvPr id="12" name="矩形 11"/>
          <p:cNvSpPr>
            <a:spLocks noChangeAspect="1"/>
          </p:cNvSpPr>
          <p:nvPr/>
        </p:nvSpPr>
        <p:spPr>
          <a:xfrm>
            <a:off x="1547276" y="6226621"/>
            <a:ext cx="3717684" cy="498598"/>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“48</a:t>
            </a:r>
            <a:r>
              <a:rPr lang="zh-CN" altLang="zh-CN" sz="2200" dirty="0">
                <a:solidFill>
                  <a:srgbClr val="FF0000"/>
                </a:solidFill>
                <a:latin typeface="Times New Roman" panose="02020603050405020304" pitchFamily="18" charset="0"/>
                <a:cs typeface="Times New Roman" panose="02020603050405020304" pitchFamily="18" charset="0"/>
              </a:rPr>
              <a:t>元</a:t>
            </a:r>
            <a:r>
              <a:rPr lang="en-US" altLang="zh-CN" sz="2200" dirty="0" smtClean="0">
                <a:solidFill>
                  <a:srgbClr val="FF0000"/>
                </a:solidFill>
                <a:latin typeface="Times New Roman" panose="02020603050405020304" pitchFamily="18" charset="0"/>
              </a:rPr>
              <a:t>”</a:t>
            </a: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en-US" altLang="zh-CN" sz="2200" dirty="0" smtClean="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若干</a:t>
            </a:r>
            <a:r>
              <a:rPr lang="en-US" altLang="zh-CN" sz="2200" dirty="0" smtClean="0">
                <a:solidFill>
                  <a:srgbClr val="FF0000"/>
                </a:solidFill>
                <a:latin typeface="Times New Roman" panose="02020603050405020304" pitchFamily="18" charset="0"/>
              </a:rPr>
              <a:t>” </a:t>
            </a:r>
            <a:endParaRPr lang="zh-CN" altLang="en-US" sz="2200" dirty="0"/>
          </a:p>
        </p:txBody>
      </p:sp>
      <p:sp>
        <p:nvSpPr>
          <p:cNvPr id="21" name="五边形 2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a:t>
            </a:r>
            <a:r>
              <a:rPr lang="zh-CN" altLang="en-US" dirty="0" smtClean="0">
                <a:latin typeface="+mj-ea"/>
                <a:ea typeface="+mj-ea"/>
              </a:rPr>
              <a:t>解析</a:t>
            </a:r>
            <a:endParaRPr lang="zh-CN" altLang="en-US" dirty="0">
              <a:latin typeface="+mj-ea"/>
              <a:ea typeface="+mj-ea"/>
            </a:endParaRPr>
          </a:p>
        </p:txBody>
      </p:sp>
      <p:grpSp>
        <p:nvGrpSpPr>
          <p:cNvPr id="22" name="组合 21"/>
          <p:cNvGrpSpPr/>
          <p:nvPr/>
        </p:nvGrpSpPr>
        <p:grpSpPr>
          <a:xfrm>
            <a:off x="251520" y="4112842"/>
            <a:ext cx="8640960" cy="2556518"/>
            <a:chOff x="251520" y="3348158"/>
            <a:chExt cx="8640960" cy="2556518"/>
          </a:xfrm>
        </p:grpSpPr>
        <p:grpSp>
          <p:nvGrpSpPr>
            <p:cNvPr id="23" name="组合 22"/>
            <p:cNvGrpSpPr/>
            <p:nvPr/>
          </p:nvGrpSpPr>
          <p:grpSpPr>
            <a:xfrm>
              <a:off x="251520" y="3348158"/>
              <a:ext cx="8640960" cy="2556518"/>
              <a:chOff x="251520" y="2351079"/>
              <a:chExt cx="8640960" cy="2556518"/>
            </a:xfrm>
          </p:grpSpPr>
          <p:sp>
            <p:nvSpPr>
              <p:cNvPr id="25" name="五边形 2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a:t>
                </a:r>
                <a:r>
                  <a:rPr lang="zh-CN" altLang="en-US" dirty="0" smtClean="0">
                    <a:latin typeface="+mj-ea"/>
                    <a:ea typeface="+mj-ea"/>
                  </a:rPr>
                  <a:t>解析</a:t>
                </a:r>
                <a:endParaRPr lang="zh-CN" altLang="en-US" dirty="0">
                  <a:latin typeface="+mj-ea"/>
                  <a:ea typeface="+mj-ea"/>
                </a:endParaRP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2351079"/>
                <a:ext cx="8640960" cy="224108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48"/>
              <p:cNvSpPr txBox="1"/>
              <p:nvPr/>
            </p:nvSpPr>
            <p:spPr>
              <a:xfrm>
                <a:off x="8388424" y="235107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4" name="矩形 23"/>
            <p:cNvSpPr>
              <a:spLocks noChangeAspect="1"/>
            </p:cNvSpPr>
            <p:nvPr/>
          </p:nvSpPr>
          <p:spPr>
            <a:xfrm>
              <a:off x="539552" y="3626426"/>
              <a:ext cx="8064896" cy="1938992"/>
            </a:xfrm>
            <a:prstGeom prst="rect">
              <a:avLst/>
            </a:prstGeom>
          </p:spPr>
          <p:txBody>
            <a:bodyPr wrap="square">
              <a:spAutoFit/>
            </a:bodyPr>
            <a:lstStyle/>
            <a:p>
              <a:pPr>
                <a:lnSpc>
                  <a:spcPct val="150000"/>
                </a:lnSpc>
              </a:pPr>
              <a:r>
                <a:rPr lang="zh-CN" altLang="zh-CN" sz="2000" dirty="0"/>
                <a:t>此题考查语言表达的简明、得体。①</a:t>
              </a:r>
              <a:r>
                <a:rPr lang="en-US" altLang="zh-CN" sz="2000" dirty="0"/>
                <a:t>“</a:t>
              </a:r>
              <a:r>
                <a:rPr lang="zh-CN" altLang="zh-CN" sz="2000" dirty="0"/>
                <a:t>莅临</a:t>
              </a:r>
              <a:r>
                <a:rPr lang="en-US" altLang="zh-CN" sz="2000" dirty="0"/>
                <a:t>”</a:t>
              </a:r>
              <a:r>
                <a:rPr lang="zh-CN" altLang="zh-CN" sz="2000" dirty="0"/>
                <a:t>多用于贵宾</a:t>
              </a:r>
              <a:r>
                <a:rPr lang="en-US" altLang="zh-CN" sz="2000" dirty="0"/>
                <a:t>,</a:t>
              </a:r>
              <a:r>
                <a:rPr lang="zh-CN" altLang="zh-CN" sz="2000" dirty="0"/>
                <a:t>应改为</a:t>
              </a:r>
              <a:r>
                <a:rPr lang="en-US" altLang="zh-CN" sz="2000" dirty="0"/>
                <a:t>“</a:t>
              </a:r>
              <a:r>
                <a:rPr lang="zh-CN" altLang="zh-CN" sz="2000" dirty="0"/>
                <a:t>踊跃报名</a:t>
              </a:r>
              <a:r>
                <a:rPr lang="en-US" altLang="zh-CN" sz="2000" dirty="0"/>
                <a:t>”</a:t>
              </a:r>
              <a:r>
                <a:rPr lang="zh-CN" altLang="zh-CN" sz="2000" dirty="0"/>
                <a:t>或</a:t>
              </a:r>
              <a:r>
                <a:rPr lang="en-US" altLang="zh-CN" sz="2000" dirty="0"/>
                <a:t>“</a:t>
              </a:r>
              <a:r>
                <a:rPr lang="zh-CN" altLang="zh-CN" sz="2000" dirty="0"/>
                <a:t>到现场观看</a:t>
              </a:r>
              <a:r>
                <a:rPr lang="en-US" altLang="zh-CN" sz="2000" dirty="0"/>
                <a:t>”</a:t>
              </a:r>
              <a:r>
                <a:rPr lang="zh-CN" altLang="zh-CN" sz="2000" dirty="0"/>
                <a:t>。②谦敬失当</a:t>
              </a:r>
              <a:r>
                <a:rPr lang="en-US" altLang="zh-CN" sz="2000" dirty="0"/>
                <a:t>,“</a:t>
              </a:r>
              <a:r>
                <a:rPr lang="zh-CN" altLang="zh-CN" sz="2000" dirty="0"/>
                <a:t>尊称</a:t>
              </a:r>
              <a:r>
                <a:rPr lang="en-US" altLang="zh-CN" sz="2000" dirty="0"/>
                <a:t>”</a:t>
              </a:r>
              <a:r>
                <a:rPr lang="zh-CN" altLang="zh-CN" sz="2000" dirty="0"/>
                <a:t>应改为</a:t>
              </a:r>
              <a:r>
                <a:rPr lang="en-US" altLang="zh-CN" sz="2000" dirty="0"/>
                <a:t>“</a:t>
              </a:r>
              <a:r>
                <a:rPr lang="zh-CN" altLang="zh-CN" sz="2000" dirty="0"/>
                <a:t>称呼</a:t>
              </a:r>
              <a:r>
                <a:rPr lang="en-US" altLang="zh-CN" sz="2000" dirty="0"/>
                <a:t>”</a:t>
              </a:r>
              <a:r>
                <a:rPr lang="zh-CN" altLang="zh-CN" sz="2000" dirty="0"/>
                <a:t>。③由于是广播稿</a:t>
              </a:r>
              <a:r>
                <a:rPr lang="en-US" altLang="zh-CN" sz="2000" dirty="0"/>
                <a:t>,“</a:t>
              </a:r>
              <a:r>
                <a:rPr lang="zh-CN" altLang="zh-CN" sz="2000" dirty="0"/>
                <a:t>全部</a:t>
              </a:r>
              <a:r>
                <a:rPr lang="en-US" altLang="zh-CN" sz="2000" dirty="0"/>
                <a:t>”</a:t>
              </a:r>
              <a:r>
                <a:rPr lang="zh-CN" altLang="zh-CN" sz="2000" dirty="0"/>
                <a:t>一词容易使听众产生歧义</a:t>
              </a:r>
              <a:r>
                <a:rPr lang="en-US" altLang="zh-CN" sz="2000" dirty="0"/>
                <a:t>,</a:t>
              </a:r>
              <a:r>
                <a:rPr lang="zh-CN" altLang="zh-CN" sz="2000" dirty="0"/>
                <a:t>误听为</a:t>
              </a:r>
              <a:r>
                <a:rPr lang="en-US" altLang="zh-CN" sz="2000" dirty="0"/>
                <a:t>“</a:t>
              </a:r>
              <a:r>
                <a:rPr lang="zh-CN" altLang="zh-CN" sz="2000" dirty="0"/>
                <a:t>全不</a:t>
              </a:r>
              <a:r>
                <a:rPr lang="en-US" altLang="zh-CN" sz="2000" dirty="0"/>
                <a:t>”,</a:t>
              </a:r>
              <a:r>
                <a:rPr lang="zh-CN" altLang="zh-CN" sz="2000" dirty="0"/>
                <a:t>应改为</a:t>
              </a:r>
              <a:r>
                <a:rPr lang="en-US" altLang="zh-CN" sz="2000" dirty="0"/>
                <a:t>“</a:t>
              </a:r>
              <a:r>
                <a:rPr lang="zh-CN" altLang="zh-CN" sz="2000" dirty="0"/>
                <a:t>全都</a:t>
              </a:r>
              <a:r>
                <a:rPr lang="en-US" altLang="zh-CN" sz="2000" dirty="0"/>
                <a:t>”</a:t>
              </a:r>
              <a:r>
                <a:rPr lang="zh-CN" altLang="zh-CN" sz="2000" dirty="0"/>
                <a:t>。④人民币数目确定</a:t>
              </a:r>
              <a:r>
                <a:rPr lang="en-US" altLang="zh-CN" sz="2000" dirty="0"/>
                <a:t>,</a:t>
              </a:r>
              <a:r>
                <a:rPr lang="zh-CN" altLang="zh-CN" sz="2000" dirty="0"/>
                <a:t>容易被冒领</a:t>
              </a:r>
              <a:r>
                <a:rPr lang="en-US" altLang="zh-CN" sz="2000" dirty="0"/>
                <a:t>,</a:t>
              </a:r>
              <a:r>
                <a:rPr lang="zh-CN" altLang="zh-CN" sz="2000" dirty="0"/>
                <a:t>因此</a:t>
              </a:r>
              <a:r>
                <a:rPr lang="en-US" altLang="zh-CN" sz="2000" dirty="0"/>
                <a:t>,“48</a:t>
              </a:r>
              <a:r>
                <a:rPr lang="zh-CN" altLang="zh-CN" sz="2000" dirty="0"/>
                <a:t>元</a:t>
              </a:r>
              <a:r>
                <a:rPr lang="en-US" altLang="zh-CN" sz="2000" dirty="0"/>
                <a:t>”</a:t>
              </a:r>
              <a:r>
                <a:rPr lang="zh-CN" altLang="zh-CN" sz="2000" dirty="0"/>
                <a:t>应改为</a:t>
              </a:r>
              <a:r>
                <a:rPr lang="en-US" altLang="zh-CN" sz="2000" dirty="0"/>
                <a:t>“</a:t>
              </a:r>
              <a:r>
                <a:rPr lang="zh-CN" altLang="zh-CN" sz="2000" dirty="0"/>
                <a:t>若干</a:t>
              </a:r>
              <a:r>
                <a:rPr lang="en-US" altLang="zh-CN" sz="2000" dirty="0"/>
                <a:t>”</a:t>
              </a:r>
              <a:r>
                <a:rPr lang="zh-CN" altLang="zh-CN" sz="2000" dirty="0"/>
                <a:t>。</a:t>
              </a:r>
            </a:p>
          </p:txBody>
        </p:sp>
      </p:grpSp>
    </p:spTree>
    <p:extLst>
      <p:ext uri="{BB962C8B-B14F-4D97-AF65-F5344CB8AC3E}">
        <p14:creationId xmlns:p14="http://schemas.microsoft.com/office/powerpoint/2010/main" val="2557643932"/>
      </p:ext>
    </p:extLst>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21"/>
                    </p:tgtEl>
                  </p:cond>
                </p:stCondLst>
                <p:endSync evt="end" delay="0">
                  <p:rtn val="all"/>
                </p:endSync>
                <p:childTnLst>
                  <p:par>
                    <p:cTn id="24" fill="hold">
                      <p:stCondLst>
                        <p:cond delay="0"/>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childTnLst>
                          </p:cTn>
                        </p:par>
                      </p:childTnLst>
                    </p:cTn>
                  </p:par>
                </p:childTnLst>
              </p:cTn>
              <p:nextCondLst>
                <p:cond evt="onClick" delay="0">
                  <p:tgtEl>
                    <p:spTgt spid="21"/>
                  </p:tgtEl>
                </p:cond>
              </p:nextCondLst>
            </p:seq>
            <p:seq concurrent="1" nextAc="seek">
              <p:cTn id="29" restart="whenNotActive" fill="hold" evtFilter="cancelBubble" nodeType="interactiveSeq">
                <p:stCondLst>
                  <p:cond evt="onClick" delay="0">
                    <p:tgtEl>
                      <p:spTgt spid="22"/>
                    </p:tgtEl>
                  </p:cond>
                </p:stCondLst>
                <p:endSync evt="end" delay="0">
                  <p:rtn val="all"/>
                </p:endSync>
                <p:childTnLst>
                  <p:par>
                    <p:cTn id="30" fill="hold">
                      <p:stCondLst>
                        <p:cond delay="0"/>
                      </p:stCondLst>
                      <p:childTnLst>
                        <p:par>
                          <p:cTn id="31" fill="hold">
                            <p:stCondLst>
                              <p:cond delay="0"/>
                            </p:stCondLst>
                            <p:childTnLst>
                              <p:par>
                                <p:cTn id="32" presetID="22" presetClass="exit" presetSubtype="4" fill="hold" nodeType="clickEffect">
                                  <p:stCondLst>
                                    <p:cond delay="0"/>
                                  </p:stCondLst>
                                  <p:childTnLst>
                                    <p:animEffect transition="out" filter="wipe(down)">
                                      <p:cBhvr>
                                        <p:cTn id="33" dur="500"/>
                                        <p:tgtEl>
                                          <p:spTgt spid="22"/>
                                        </p:tgtEl>
                                      </p:cBhvr>
                                    </p:animEffect>
                                    <p:set>
                                      <p:cBhvr>
                                        <p:cTn id="34"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9" grpId="0"/>
      <p:bldP spid="10" grpId="0"/>
      <p:bldP spid="11" grpId="0"/>
      <p:bldP spid="12" grpId="0"/>
    </p:bld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128</TotalTime>
  <Words>3138</Words>
  <Application>Microsoft Office PowerPoint</Application>
  <PresentationFormat>全屏显示(4:3)</PresentationFormat>
  <Paragraphs>243</Paragraphs>
  <Slides>32</Slides>
  <Notes>7</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4" baseType="lpstr">
      <vt:lpstr>NEU-BZ-S92</vt:lpstr>
      <vt:lpstr>方正书宋_GBK</vt:lpstr>
      <vt:lpstr>仿宋</vt:lpstr>
      <vt:lpstr>黑体</vt:lpstr>
      <vt:lpstr>楷体</vt:lpstr>
      <vt:lpstr>宋体</vt:lpstr>
      <vt:lpstr>微软雅黑</vt:lpstr>
      <vt:lpstr>Arial</vt:lpstr>
      <vt:lpstr>Calibri</vt:lpstr>
      <vt:lpstr>Times New Roman</vt:lpstr>
      <vt:lpstr>高优14新制作模板</vt:lpstr>
      <vt:lpstr>Microsoft Word 文档</vt:lpstr>
      <vt:lpstr>题型18　其他语言运用题:         因题悟法,因境表达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21</cp:revision>
  <dcterms:created xsi:type="dcterms:W3CDTF">2016-09-18T00:26:18Z</dcterms:created>
  <dcterms:modified xsi:type="dcterms:W3CDTF">2016-09-18T08:46:45Z</dcterms:modified>
</cp:coreProperties>
</file>