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71" r:id="rId6"/>
    <p:sldId id="257" r:id="rId7"/>
    <p:sldId id="264" r:id="rId8"/>
    <p:sldId id="261" r:id="rId9"/>
    <p:sldId id="267" r:id="rId10"/>
    <p:sldId id="263" r:id="rId11"/>
    <p:sldId id="266" r:id="rId12"/>
    <p:sldId id="272" r:id="rId13"/>
    <p:sldId id="270" r:id="rId14"/>
    <p:sldId id="27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FF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DC1B7-A6A3-478E-87E4-027E7F07B1BE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D7A7D-6418-4932-BA67-129DC3AB80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BD05F-FC9A-494B-8B3E-08A85BA7C340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F788-1579-494D-B971-77E3F33003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0078E-3840-4706-98ED-14A1DE666F16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A1DE6-9095-4AE2-BE10-0DA4617C02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2C8DA-E4D4-437A-8A45-9E6CBA0AFED6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C024D-7B71-48A2-8E73-10A309DED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F904D-8B79-40EC-8783-4185D39DAD81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24D05-70C5-4AE1-85FF-34D12D387F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BD8F-C7FA-4F9B-8073-7109A575E6CE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A7736-8CF2-49A1-B37E-D3504B9F12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7B8CA-E98E-4E59-939E-E6BBE694531A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A2A84-6802-4A05-A850-95D2D20897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F2DE9-4724-40B1-AFBB-75C1AE416D71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C54F-4C62-45B8-B8EE-16B5D47159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86673-D758-4274-A2C0-4D9BBCE53858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15D0E-7AC4-440D-A2B4-92BF6B5B58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8582-94B0-4599-AAAF-27BCE30C8B56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5FA2D-3C31-4654-A6AC-EC2F71EAEA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9B7A6-58FD-4760-B74C-81524D1B8A93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38940-DA18-4719-9D59-AB67D1B134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37FA8A-BB9C-439C-B533-5F659EF64C4D}" type="datetimeFigureOut">
              <a:rPr lang="zh-CN" altLang="en-US"/>
              <a:pPr>
                <a:defRPr/>
              </a:pPr>
              <a:t>2017/11/25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796E4F-8B24-4531-B223-F59B6C612D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任务驱动型材料作文写作指导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0" y="0"/>
            <a:ext cx="40719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任务驱动型材料作文的特性：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0" y="428625"/>
            <a:ext cx="91440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指令性：</a:t>
            </a:r>
            <a:endParaRPr lang="en-US" altLang="zh-CN" sz="2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）体式指令，指令写成什么样的文体；</a:t>
            </a: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）内容指令，指令写作内容是什么；</a:t>
            </a: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）思维指令，指令问题的焦点，写作的着力点；</a:t>
            </a:r>
          </a:p>
          <a:p>
            <a:r>
              <a:rPr lang="zh-CN" altLang="en-US" sz="240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）对象指令，指令具体的问题。</a:t>
            </a:r>
          </a:p>
          <a:p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矛盾性：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作文材料要给出一个情境，出现对立性或矛盾性的问题，然后要求考生提出解决处理问题的想法和方案。</a:t>
            </a:r>
            <a:endParaRPr lang="zh-CN" altLang="en-US" sz="24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权衡性：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“权衡”是审题的关键。</a:t>
            </a:r>
          </a:p>
          <a:p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辨析性：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主要体现在行文中，辨析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关键概念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、辨析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是非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、辨析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因果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、辨析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本质</a:t>
            </a:r>
          </a:p>
          <a:p>
            <a:r>
              <a:rPr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比较性：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这是写作的关键。多维度地比较论证说理比如从贡献、价值、意义、社会需求度等角度进行比较论证。这样的题型，往往作文材料不是单一的，而是多则，就更需要比较说理论证。</a:t>
            </a:r>
            <a:r>
              <a:rPr lang="zh-CN" altLang="en-US" sz="2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写作的重点是说明选择的原则、理由，在强烈的对比中，鲜明地阐述自己的论点，凸显自己的观点。</a:t>
            </a:r>
          </a:p>
          <a:p>
            <a:endParaRPr lang="zh-CN" altLang="en-US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9388" y="677863"/>
          <a:ext cx="8785225" cy="5357812"/>
        </p:xfrm>
        <a:graphic>
          <a:graphicData uri="http://schemas.openxmlformats.org/drawingml/2006/table">
            <a:tbl>
              <a:tblPr/>
              <a:tblGrid>
                <a:gridCol w="292376"/>
                <a:gridCol w="563314"/>
                <a:gridCol w="4154496"/>
                <a:gridCol w="3774790"/>
              </a:tblGrid>
              <a:tr h="627339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顺序</a:t>
                      </a:r>
                      <a:endParaRPr lang="zh-CN" sz="1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比较点</a:t>
                      </a:r>
                      <a:endParaRPr lang="zh-CN" sz="18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传统材料作文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00075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任务驱动型材料</a:t>
                      </a:r>
                      <a:r>
                        <a:rPr lang="zh-CN" altLang="en-US" sz="2400" kern="100" baseline="0" dirty="0" smtClean="0"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作文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0856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20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1</a:t>
                      </a:r>
                      <a:endParaRPr lang="zh-CN" sz="20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750"/>
                        </a:spcAft>
                      </a:pPr>
                      <a:r>
                        <a:rPr lang="en-US" sz="20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 </a:t>
                      </a:r>
                      <a:endParaRPr lang="zh-CN" sz="20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说理要求</a:t>
                      </a:r>
                      <a:endParaRPr lang="zh-CN" sz="24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空泛</a:t>
                      </a: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议论</a:t>
                      </a:r>
                      <a:endParaRPr lang="zh-CN" sz="24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（从材料理出话题或观点后，</a:t>
                      </a:r>
                      <a:endParaRPr lang="zh-CN" sz="24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脱离材料纯议话题）</a:t>
                      </a:r>
                      <a:endParaRPr lang="zh-CN" sz="24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indent="266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indent="266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就事论事</a:t>
                      </a: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、议不离事</a:t>
                      </a:r>
                      <a:endParaRPr lang="zh-CN" sz="24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（依</a:t>
                      </a:r>
                      <a:r>
                        <a:rPr lang="en-US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“</a:t>
                      </a: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事</a:t>
                      </a:r>
                      <a:r>
                        <a:rPr lang="en-US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”</a:t>
                      </a: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说理</a:t>
                      </a:r>
                      <a:r>
                        <a:rPr lang="en-US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,</a:t>
                      </a:r>
                      <a:r>
                        <a:rPr lang="zh-CN" sz="2400" kern="1500" spc="0" baseline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呈现思维的深化）</a:t>
                      </a:r>
                      <a:endParaRPr lang="zh-CN" sz="2400" kern="1500" spc="0" baseline="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648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2</a:t>
                      </a:r>
                      <a:endParaRPr lang="zh-CN" sz="1600" kern="10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说理范围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面面俱到</a:t>
                      </a: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（广泛议论）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(</a:t>
                      </a: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论的</a:t>
                      </a:r>
                      <a:r>
                        <a:rPr lang="en-US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“</a:t>
                      </a: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点</a:t>
                      </a:r>
                      <a:r>
                        <a:rPr lang="en-US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”</a:t>
                      </a: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多，但没有一点说深议透</a:t>
                      </a:r>
                      <a:r>
                        <a:rPr lang="en-US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)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itchFamily="49" charset="-122"/>
                        <a:ea typeface="黑体" pitchFamily="49" charset="-122"/>
                        <a:cs typeface="宋体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专论</a:t>
                      </a: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一点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（集中精力说清论透一点）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810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3</a:t>
                      </a:r>
                      <a:endParaRPr lang="zh-CN" sz="1600" kern="10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说理态度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62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简单粗糙，轻易否定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（简单论证，粗糙表态、封闭的自圆其说）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文明交流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itchFamily="49" charset="-122"/>
                          <a:ea typeface="黑体" pitchFamily="49" charset="-122"/>
                          <a:cs typeface="宋体"/>
                        </a:rPr>
                        <a:t>（入情入理不偏激、深入的理由阐述、开发的文明交流）</a:t>
                      </a:r>
                      <a:endParaRPr lang="zh-CN" sz="2400" kern="100" dirty="0"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80" name="Rectangle 1"/>
          <p:cNvSpPr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76225"/>
            <a:r>
              <a:rPr lang="zh-CN" altLang="zh-CN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传统材料作文”与“任务驱动型作文” 对照表</a:t>
            </a:r>
            <a:endParaRPr lang="zh-CN" altLang="en-US" sz="4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0" y="549275"/>
            <a:ext cx="9144000" cy="45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000" b="1">
                <a:solidFill>
                  <a:srgbClr val="FF0000"/>
                </a:solidFill>
                <a:latin typeface="Calibri" pitchFamily="34" charset="0"/>
              </a:rPr>
              <a:t>         </a:t>
            </a:r>
            <a:r>
              <a:rPr lang="zh-CN" altLang="zh-CN" sz="4000" b="1">
                <a:solidFill>
                  <a:srgbClr val="FF0000"/>
                </a:solidFill>
                <a:latin typeface="Calibri" pitchFamily="34" charset="0"/>
              </a:rPr>
              <a:t>任务驱动型作文写作的解题思路</a:t>
            </a:r>
            <a:endParaRPr lang="en-US" altLang="zh-CN" sz="4000" b="1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solidFill>
                <a:srgbClr val="FF0000"/>
              </a:solidFill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itchFamily="34" charset="0"/>
              </a:rPr>
              <a:t>1</a:t>
            </a:r>
            <a:r>
              <a:rPr lang="zh-CN" altLang="zh-CN" sz="4000" b="1">
                <a:latin typeface="Calibri" pitchFamily="34" charset="0"/>
              </a:rPr>
              <a:t>、体式驱动</a:t>
            </a:r>
            <a:r>
              <a:rPr lang="en-US" altLang="zh-CN" sz="4000" b="1">
                <a:latin typeface="Calibri" pitchFamily="34" charset="0"/>
              </a:rPr>
              <a:t>----</a:t>
            </a:r>
            <a:r>
              <a:rPr lang="zh-CN" altLang="zh-CN" sz="4000" b="1">
                <a:latin typeface="Calibri" pitchFamily="34" charset="0"/>
              </a:rPr>
              <a:t>写成议论文</a:t>
            </a:r>
            <a:endParaRPr lang="en-US" altLang="zh-CN" sz="4000" b="1"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itchFamily="34" charset="0"/>
              </a:rPr>
              <a:t>2</a:t>
            </a:r>
            <a:r>
              <a:rPr lang="zh-CN" altLang="zh-CN" sz="4000" b="1">
                <a:latin typeface="Calibri" pitchFamily="34" charset="0"/>
              </a:rPr>
              <a:t>、内容驱动</a:t>
            </a:r>
            <a:r>
              <a:rPr lang="en-US" altLang="zh-CN" sz="4000" b="1">
                <a:latin typeface="Calibri" pitchFamily="34" charset="0"/>
              </a:rPr>
              <a:t>----</a:t>
            </a:r>
            <a:r>
              <a:rPr lang="zh-CN" altLang="zh-CN" sz="4000" b="1">
                <a:latin typeface="Calibri" pitchFamily="34" charset="0"/>
              </a:rPr>
              <a:t>内容的规定</a:t>
            </a:r>
            <a:endParaRPr lang="en-US" altLang="zh-CN" sz="4000" b="1"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itchFamily="34" charset="0"/>
              </a:rPr>
              <a:t>3</a:t>
            </a:r>
            <a:r>
              <a:rPr lang="zh-CN" altLang="zh-CN" sz="4000" b="1">
                <a:latin typeface="Calibri" pitchFamily="34" charset="0"/>
              </a:rPr>
              <a:t>、思维驱动</a:t>
            </a:r>
            <a:r>
              <a:rPr lang="en-US" altLang="zh-CN" sz="4000" b="1">
                <a:latin typeface="Calibri" pitchFamily="34" charset="0"/>
              </a:rPr>
              <a:t>----</a:t>
            </a:r>
            <a:r>
              <a:rPr lang="zh-CN" altLang="zh-CN" sz="4000" b="1">
                <a:latin typeface="Calibri" pitchFamily="34" charset="0"/>
              </a:rPr>
              <a:t>争议的焦点</a:t>
            </a:r>
            <a:endParaRPr lang="en-US" altLang="zh-CN" sz="4000" b="1"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latin typeface="Calibri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itchFamily="34" charset="0"/>
              </a:rPr>
              <a:t>4</a:t>
            </a:r>
            <a:r>
              <a:rPr lang="zh-CN" altLang="zh-CN" sz="4000" b="1">
                <a:latin typeface="Calibri" pitchFamily="34" charset="0"/>
              </a:rPr>
              <a:t>、对象驱动</a:t>
            </a:r>
            <a:r>
              <a:rPr lang="en-US" altLang="zh-CN" sz="4000" b="1">
                <a:latin typeface="Calibri" pitchFamily="34" charset="0"/>
              </a:rPr>
              <a:t>----</a:t>
            </a:r>
            <a:r>
              <a:rPr lang="zh-CN" altLang="zh-CN" sz="4000" b="1">
                <a:latin typeface="Calibri" pitchFamily="34" charset="0"/>
              </a:rPr>
              <a:t>对以上事情你怎么看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>
            <a:spLocks noChangeArrowheads="1"/>
          </p:cNvSpPr>
          <p:nvPr/>
        </p:nvSpPr>
        <p:spPr bwMode="auto">
          <a:xfrm>
            <a:off x="0" y="333375"/>
            <a:ext cx="91440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阅读下面的材料，根据要求写一篇不少于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字的文章。</a:t>
            </a:r>
          </a:p>
          <a:p>
            <a:r>
              <a:rPr lang="en-US" altLang="zh-CN" sz="2800">
                <a:latin typeface="Calibri" pitchFamily="34" charset="0"/>
              </a:rPr>
              <a:t>         </a:t>
            </a:r>
            <a:r>
              <a:rPr lang="zh-CN" altLang="en-US" sz="2800" b="1">
                <a:latin typeface="Calibri" pitchFamily="34" charset="0"/>
              </a:rPr>
              <a:t>某重点大学大三学生小牛最近陷入了纠结。学校推出了新政策：大学生可休学创业，五年内可以随时返校完成学业。小牛因家境不太好，一直有创业的想法，但又舍不得离开自己喜爱并有所建树的专业。小牛将自己的想法跟家人、好友和老师做了沟通，但没有得到一致的意见。好友大多鼓励他创业，认为经济基础是一切生活的前提。家人持反对意见，认为创业有风险，还是学好知识将来更有保障。老师则希望小牛多加权衡，想想自己上大学的意义，即便要休学，也应避免创业的盲目性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面对“创业”与“学业”，小牛不知何去何从？请你写篇文章，给小牛拿个主意，阐述你的看法和理由。</a:t>
            </a:r>
            <a:endParaRPr lang="zh-CN" altLang="en-US" sz="28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800">
                <a:latin typeface="Calibri" pitchFamily="34" charset="0"/>
              </a:rPr>
              <a:t>要求综合材料内容及含意，选好角度，确定立意，自拟标题。不要套作，不得抄袭。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914400" y="-1466850"/>
            <a:ext cx="8229600" cy="1143000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6600" b="1" smtClean="0"/>
              <a:t>谢谢大家的聆听！</a:t>
            </a:r>
          </a:p>
          <a:p>
            <a:pPr eaLnBrk="1" hangingPunct="1"/>
            <a:endParaRPr lang="zh-CN" altLang="en-US" sz="6600" b="1" smtClean="0"/>
          </a:p>
          <a:p>
            <a:pPr eaLnBrk="1" hangingPunct="1"/>
            <a:r>
              <a:rPr lang="zh-CN" altLang="en-US" sz="6600" b="1" smtClean="0"/>
              <a:t>再见！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83651"/>
          <p:cNvSpPr txBox="1">
            <a:spLocks noChangeArrowheads="1"/>
          </p:cNvSpPr>
          <p:nvPr/>
        </p:nvSpPr>
        <p:spPr bwMode="auto">
          <a:xfrm>
            <a:off x="684213" y="1341438"/>
            <a:ext cx="8351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338" name="文本框 283652"/>
          <p:cNvSpPr txBox="1">
            <a:spLocks noChangeArrowheads="1"/>
          </p:cNvSpPr>
          <p:nvPr/>
        </p:nvSpPr>
        <p:spPr bwMode="auto">
          <a:xfrm>
            <a:off x="468313" y="404813"/>
            <a:ext cx="8135937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黑体" pitchFamily="49" charset="-122"/>
                <a:ea typeface="黑体" pitchFamily="49" charset="-122"/>
              </a:rPr>
              <a:t>关于任务驱动型作文题的认识</a:t>
            </a:r>
          </a:p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  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任务驱动型作文写作是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2015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年高考语文作文新出现的题型。旨在着重考查阅读能力、写作能力，特别是思维能力。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要求学生读懂材料，在读懂的基础上按照任务指令作文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，所以审题时的阅读能力和领悟能力要求较高。</a:t>
            </a:r>
            <a:r>
              <a:rPr lang="zh-CN" altLang="zh-CN" sz="2800" b="1">
                <a:solidFill>
                  <a:srgbClr val="FF0000"/>
                </a:solidFill>
                <a:latin typeface="Calibri" pitchFamily="34" charset="0"/>
              </a:rPr>
              <a:t>作文题型可分为阐释型作文和任务驱动型作文。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    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占位符 220162"/>
          <p:cNvSpPr>
            <a:spLocks noGrp="1" noChangeArrowheads="1"/>
          </p:cNvSpPr>
          <p:nvPr>
            <p:ph idx="1"/>
          </p:nvPr>
        </p:nvSpPr>
        <p:spPr>
          <a:xfrm>
            <a:off x="0" y="260350"/>
            <a:ext cx="8964613" cy="67691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【2015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年全国课标</a:t>
            </a:r>
            <a:r>
              <a:rPr lang="en-US" altLang="zh-CN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卷</a:t>
            </a:r>
            <a:r>
              <a:rPr lang="en-US" altLang="zh-CN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阅读下面的材料，根据要求写一篇不少于</a:t>
            </a:r>
            <a:r>
              <a:rPr lang="en-US" altLang="zh-CN" sz="2600" b="1" smtClean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字的文章。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2600" b="1" smtClean="0">
                <a:latin typeface="宋体" charset="-122"/>
              </a:rPr>
              <a:t>       因父亲总是在高速路上开车时接电话，家人屡劝不改，女大学生小陈迫于无奈，更出于生命安全的考虑，通过微博私信向警方举报了自己的父亲；警方查实后，依法对老陈进行了教育和处罚，并将这起举报发在官方微博上。此事赢得众多网友点赞，也引发一些质疑，经媒体报道后，激起了更大范围、更多角度的讨论。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2600" b="1" smtClean="0">
                <a:latin typeface="宋体" charset="-122"/>
              </a:rPr>
              <a:t>      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对于以上事情，你怎么看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？请给小陈、老陈或其他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相关方写一封信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表明你的态度，阐述你的看法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。要求综合材料内容及含义，选好角度，确定立意。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完成写作任务。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明确收信人，统一以“明华”为写信人，不得泄露个人信息。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占位符 221186"/>
          <p:cNvSpPr>
            <a:spLocks noGrp="1" noChangeArrowheads="1"/>
          </p:cNvSpPr>
          <p:nvPr>
            <p:ph idx="1"/>
          </p:nvPr>
        </p:nvSpPr>
        <p:spPr>
          <a:xfrm>
            <a:off x="-36513" y="188913"/>
            <a:ext cx="8964613" cy="611981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【2015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年全国课标</a:t>
            </a:r>
            <a:r>
              <a:rPr lang="en-US" altLang="zh-CN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Ⅱ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卷</a:t>
            </a:r>
            <a:r>
              <a:rPr lang="en-US" altLang="zh-CN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阅读下面的材料，根据要求写一篇不少于</a:t>
            </a:r>
            <a:r>
              <a:rPr lang="en-US" altLang="zh-CN" sz="2600" b="1" smtClean="0">
                <a:latin typeface="黑体" pitchFamily="49" charset="-122"/>
                <a:ea typeface="黑体" pitchFamily="49" charset="-122"/>
              </a:rPr>
              <a:t>800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字的文章。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2600" b="1" smtClean="0">
                <a:latin typeface="宋体" charset="-122"/>
              </a:rPr>
              <a:t>      当代风采人物评选活动已产生最后三名候选人：</a:t>
            </a:r>
            <a:r>
              <a:rPr lang="zh-CN" altLang="en-US" sz="2600" b="1" smtClean="0">
                <a:solidFill>
                  <a:srgbClr val="FF0000"/>
                </a:solidFill>
                <a:latin typeface="宋体" charset="-122"/>
              </a:rPr>
              <a:t>大李</a:t>
            </a:r>
            <a:r>
              <a:rPr lang="zh-CN" altLang="en-US" sz="2600" b="1" smtClean="0">
                <a:latin typeface="宋体" charset="-122"/>
              </a:rPr>
              <a:t>，笃学敏思，矢志创新，为破解生命科学之谜作出重大贡献，率领团队一举跻身国际学术最前沿。</a:t>
            </a:r>
            <a:r>
              <a:rPr lang="zh-CN" altLang="en-US" sz="2600" b="1" smtClean="0">
                <a:solidFill>
                  <a:srgbClr val="FF0000"/>
                </a:solidFill>
                <a:latin typeface="宋体" charset="-122"/>
              </a:rPr>
              <a:t>老王，</a:t>
            </a:r>
            <a:r>
              <a:rPr lang="zh-CN" altLang="en-US" sz="2600" b="1" smtClean="0">
                <a:latin typeface="宋体" charset="-122"/>
              </a:rPr>
              <a:t>爱岗敬业，练就一手绝活，变普通技术为完美艺术，走出一条从职高生到焊接大师的“大国工匠</a:t>
            </a:r>
            <a:r>
              <a:rPr lang="en-US" altLang="zh-CN" sz="2600" b="1" smtClean="0">
                <a:latin typeface="宋体" charset="-122"/>
              </a:rPr>
              <a:t>"</a:t>
            </a:r>
            <a:r>
              <a:rPr lang="zh-CN" altLang="en-US" sz="2600" b="1" smtClean="0">
                <a:latin typeface="宋体" charset="-122"/>
              </a:rPr>
              <a:t>之路。</a:t>
            </a:r>
            <a:r>
              <a:rPr lang="zh-CN" altLang="en-US" sz="2600" b="1" smtClean="0">
                <a:solidFill>
                  <a:srgbClr val="FF0000"/>
                </a:solidFill>
                <a:latin typeface="宋体" charset="-122"/>
              </a:rPr>
              <a:t>小刘，</a:t>
            </a:r>
            <a:r>
              <a:rPr lang="zh-CN" altLang="en-US" sz="2600" b="1" smtClean="0">
                <a:latin typeface="宋体" charset="-122"/>
              </a:rPr>
              <a:t>酷爱摄影，跋山涉水捕捉世间美景，他的博客赢得网友一片赞叹：“你带我们品味大千世界”“你帮我们留住美丽乡愁“。</a:t>
            </a:r>
          </a:p>
          <a:p>
            <a:pPr eaLnBrk="1" hangingPunct="1"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2600" b="1" smtClean="0">
                <a:latin typeface="宋体" charset="-122"/>
              </a:rPr>
              <a:t>      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这三人中，你认为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谁</a:t>
            </a:r>
            <a:r>
              <a:rPr lang="zh-CN" altLang="en-US" sz="2600" b="1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更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具风采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？请综合材料内容及含意作文，</a:t>
            </a:r>
            <a:r>
              <a:rPr lang="zh-CN" altLang="en-US" sz="26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体现你的思考、权衡与选择</a:t>
            </a:r>
            <a:r>
              <a:rPr lang="zh-CN" altLang="en-US" sz="2600" b="1" smtClean="0">
                <a:latin typeface="黑体" pitchFamily="49" charset="-122"/>
                <a:ea typeface="黑体" pitchFamily="49" charset="-122"/>
              </a:rPr>
              <a:t>。要求选好角度，确定立意，明确文体，自拟标题；不要套作，不得抄袭。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"/>
          <p:cNvSpPr>
            <a:spLocks noChangeArrowheads="1"/>
          </p:cNvSpPr>
          <p:nvPr/>
        </p:nvSpPr>
        <p:spPr bwMode="auto">
          <a:xfrm>
            <a:off x="179388" y="981075"/>
            <a:ext cx="896461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黑体" pitchFamily="49" charset="-122"/>
                <a:ea typeface="黑体" pitchFamily="49" charset="-122"/>
              </a:rPr>
              <a:t>    与以往传统作文不同的是，任务驱动型作文写作具有</a:t>
            </a: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一定的封闭性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。写作目的、要求，更加明确、单一。考生在</a:t>
            </a: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真实的情境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中</a:t>
            </a: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辨析关键概念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，在</a:t>
            </a: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多维度的比较中说理论证</a:t>
            </a:r>
            <a:r>
              <a:rPr lang="zh-CN" altLang="en-US" sz="4400">
                <a:latin typeface="黑体" pitchFamily="49" charset="-122"/>
                <a:ea typeface="黑体" pitchFamily="49" charset="-122"/>
              </a:rPr>
              <a:t>。 </a:t>
            </a:r>
            <a:endParaRPr lang="zh-CN" alt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0" y="785813"/>
            <a:ext cx="914400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任务驱动型作文的定义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4000">
                <a:latin typeface="黑体" pitchFamily="49" charset="-122"/>
                <a:ea typeface="黑体" pitchFamily="49" charset="-122"/>
              </a:rPr>
              <a:t>    任务型高考作文就是引导考生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就一个具体明确的要求来写作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。任务型作文就是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下达一个指令性任务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，让考生更好地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围绕材料的内容及含意，选择最好的角度</a:t>
            </a:r>
            <a:r>
              <a:rPr lang="zh-CN" altLang="en-US" sz="4000">
                <a:latin typeface="黑体" pitchFamily="49" charset="-122"/>
                <a:ea typeface="黑体" pitchFamily="49" charset="-122"/>
              </a:rPr>
              <a:t>来作文。</a:t>
            </a:r>
            <a:endParaRPr lang="en-US" altLang="zh-CN" sz="4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    </a:t>
            </a:r>
          </a:p>
          <a:p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endParaRPr lang="en-US" altLang="zh-CN">
              <a:latin typeface="Calibri" pitchFamily="34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214313"/>
            <a:ext cx="8291513" cy="558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/>
              <a:t>任务型写作的命题方向</a:t>
            </a:r>
          </a:p>
        </p:txBody>
      </p:sp>
      <p:sp>
        <p:nvSpPr>
          <p:cNvPr id="19458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765175"/>
            <a:ext cx="8713788" cy="57594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</a:rPr>
              <a:t>      </a:t>
            </a:r>
            <a:r>
              <a:rPr lang="zh-CN" altLang="en-US" sz="2800" b="1" smtClean="0">
                <a:latin typeface="宋体" charset="-122"/>
              </a:rPr>
              <a:t>将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charset="-122"/>
              </a:rPr>
              <a:t>“一点四面”</a:t>
            </a:r>
            <a:r>
              <a:rPr lang="zh-CN" altLang="en-US" sz="2800" b="1" smtClean="0">
                <a:latin typeface="宋体" charset="-122"/>
              </a:rPr>
              <a:t>渗透于作文之中，是试题立意的方向。高考语文突出体现高考内容改革方向，坚持“一点四面”（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charset="-122"/>
              </a:rPr>
              <a:t>以立德树人为重点</a:t>
            </a:r>
            <a:r>
              <a:rPr lang="en-US" altLang="zh-CN" sz="2800" b="1" u="sng" smtClean="0">
                <a:latin typeface="宋体" charset="-122"/>
              </a:rPr>
              <a:t>,</a:t>
            </a:r>
            <a:r>
              <a:rPr lang="zh-CN" altLang="en-US" sz="2800" b="1" u="sng" smtClean="0">
                <a:latin typeface="宋体" charset="-122"/>
              </a:rPr>
              <a:t>加强对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charset="-122"/>
              </a:rPr>
              <a:t>社会主义核心价值观、依法治国、中国优秀传统文化和创新能力</a:t>
            </a:r>
            <a:r>
              <a:rPr lang="zh-CN" altLang="en-US" sz="2800" b="1" u="sng" smtClean="0">
                <a:latin typeface="宋体" charset="-122"/>
              </a:rPr>
              <a:t>等四个方面</a:t>
            </a:r>
            <a:r>
              <a:rPr lang="zh-CN" altLang="en-US" sz="2800" b="1" smtClean="0">
                <a:latin typeface="宋体" charset="-122"/>
              </a:rPr>
              <a:t>）</a:t>
            </a:r>
            <a:r>
              <a:rPr lang="en-US" altLang="zh-CN" sz="2800" b="1" smtClean="0">
                <a:latin typeface="宋体" charset="-122"/>
              </a:rPr>
              <a:t>,</a:t>
            </a:r>
            <a:r>
              <a:rPr lang="zh-CN" altLang="en-US" sz="2800" b="1" smtClean="0">
                <a:latin typeface="宋体" charset="-122"/>
              </a:rPr>
              <a:t>通过形成“一点四面”实现高考语文的育人导向。</a:t>
            </a:r>
            <a:endParaRPr lang="en-US" altLang="zh-CN" sz="2800" b="1" smtClean="0">
              <a:solidFill>
                <a:srgbClr val="FF0000"/>
              </a:solidFill>
              <a:latin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宋体" charset="-122"/>
              </a:rPr>
              <a:t>      全国一卷作文‘女儿举报父亲开车打电话’，引导学生</a:t>
            </a: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</a:rPr>
              <a:t>树立并践行正确的法制观念</a:t>
            </a:r>
            <a:r>
              <a:rPr lang="en-US" altLang="zh-CN" sz="2800" b="1" smtClean="0">
                <a:latin typeface="宋体" charset="-122"/>
              </a:rPr>
              <a:t>;</a:t>
            </a:r>
            <a:r>
              <a:rPr lang="zh-CN" altLang="en-US" sz="2800" b="1" smtClean="0">
                <a:latin typeface="宋体" charset="-122"/>
              </a:rPr>
              <a:t> </a:t>
            </a:r>
            <a:endParaRPr lang="en-US" altLang="zh-CN" sz="2800" b="1" smtClean="0">
              <a:latin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800" b="1" smtClean="0">
                <a:latin typeface="宋体" charset="-122"/>
              </a:rPr>
              <a:t>      全国二卷作文材料中的三个候选人，与</a:t>
            </a:r>
            <a:r>
              <a:rPr lang="zh-CN" altLang="en-US" sz="2800" b="1" smtClean="0">
                <a:solidFill>
                  <a:srgbClr val="FF0000"/>
                </a:solidFill>
                <a:latin typeface="宋体" charset="-122"/>
              </a:rPr>
              <a:t>科技创新、迈向制造业强国、提高全民文化素养、建设美丽中国等</a:t>
            </a:r>
            <a:r>
              <a:rPr lang="zh-CN" altLang="en-US" sz="2800" b="1" smtClean="0">
                <a:latin typeface="宋体" charset="-122"/>
              </a:rPr>
              <a:t>当代人的梦想相呼应，渗透了社会主义核心价值观。</a:t>
            </a:r>
            <a:endParaRPr lang="en-US" altLang="zh-CN" sz="2800" b="1" smtClean="0">
              <a:latin typeface="宋体" charset="-122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zh-CN" sz="2800" b="1" smtClean="0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54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任务驱动型材料作文的分类：（按任务类型分类）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一、表态说理型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（例如：对于以上事情，你怎么看？表明你的态度，阐述你的看法。）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二、权衡选择型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（例如：三人中，你认为谁更具风采？请综合材料内容及含意作文，体现你的思考、权衡与选择。）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三、权衡判断型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（例如：对此，你有何看法？请综合材料内容及含意作文，体现你的思考、权衡与判断。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四、意见建议型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（例如：如果你是该校学生，也参与这场讨论，那么，你的立场是什么？或者对此有什么具体建议？请综合材料内容及含意作文，体现你的思考、看法或建议。）</a:t>
            </a:r>
            <a:endParaRPr lang="en-US" altLang="zh-CN" sz="28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五、回应解答型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（例如：请你从北兴俱乐部、南旺俱乐部、北兴俱乐部球迷和大黎等四方中选择一方，写一篇文章回应人们的非议，表明你的态度，阐述你的看法。）</a:t>
            </a:r>
          </a:p>
          <a:p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六、经验交流型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（例如：</a:t>
            </a:r>
            <a:r>
              <a:rPr lang="en-US" sz="2800">
                <a:latin typeface="黑体" pitchFamily="49" charset="-122"/>
                <a:ea typeface="黑体" pitchFamily="49" charset="-122"/>
              </a:rPr>
              <a:t> 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你最喜欢跟他人分享什么？谈谈你的经验。）</a:t>
            </a:r>
          </a:p>
          <a:p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0" y="428625"/>
            <a:ext cx="8686800" cy="5554663"/>
          </a:xfrm>
        </p:spPr>
        <p:txBody>
          <a:bodyPr anchor="ctr"/>
          <a:lstStyle/>
          <a:p>
            <a:pPr eaLnBrk="1" hangingPunct="1">
              <a:buFont typeface="Arial" charset="0"/>
              <a:buNone/>
            </a:pPr>
            <a:endParaRPr lang="en-US" altLang="zh-CN" b="1" smtClean="0"/>
          </a:p>
          <a:p>
            <a:pPr eaLnBrk="1" hangingPunct="1">
              <a:buFont typeface="Arial" charset="0"/>
              <a:buNone/>
            </a:pPr>
            <a:r>
              <a:rPr lang="zh-CN" altLang="en-US" b="1" smtClean="0"/>
              <a:t>任 务驱动型材料作文三个特点</a:t>
            </a:r>
            <a:r>
              <a:rPr lang="zh-CN" altLang="en-US" b="1" smtClean="0">
                <a:sym typeface="Wingdings" pitchFamily="2" charset="2"/>
              </a:rPr>
              <a:t>：</a:t>
            </a:r>
            <a:endParaRPr lang="en-US" altLang="zh-CN" b="1" smtClean="0">
              <a:sym typeface="Wingdings" pitchFamily="2" charset="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b="1" smtClean="0">
                <a:sym typeface="Wingdings" pitchFamily="2" charset="2"/>
              </a:rPr>
              <a:t>1</a:t>
            </a:r>
            <a:r>
              <a:rPr lang="zh-CN" altLang="en-US" b="1" smtClean="0"/>
              <a:t>、试题往往是给学生创设出一个情境，出现对立性的问题，让考生通过写作，提出解决处理问题的想法和方案。</a:t>
            </a:r>
            <a:endParaRPr lang="en-US" altLang="zh-CN" b="1" smtClean="0"/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、新闻事件（社会事件、</a:t>
            </a:r>
            <a:r>
              <a:rPr lang="zh-CN" altLang="en-US" smtClean="0">
                <a:latin typeface="Garamond" pitchFamily="18" charset="0"/>
                <a:ea typeface="黑体" pitchFamily="49" charset="-122"/>
              </a:rPr>
              <a:t>叙事体新材料</a:t>
            </a:r>
            <a:r>
              <a:rPr lang="zh-CN" altLang="en-US" b="1" smtClean="0"/>
              <a:t>）。</a:t>
            </a:r>
            <a:endParaRPr lang="en-US" altLang="zh-CN" b="1" smtClean="0"/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、特定的写作要求（任务型指令）。</a:t>
            </a: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2147</Words>
  <Application>Microsoft Office PowerPoint</Application>
  <PresentationFormat>全屏显示(4:3)</PresentationFormat>
  <Paragraphs>91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Calibri</vt:lpstr>
      <vt:lpstr>楷体_GB2312</vt:lpstr>
      <vt:lpstr>黑体</vt:lpstr>
      <vt:lpstr>Wingdings</vt:lpstr>
      <vt:lpstr>Garamond</vt:lpstr>
      <vt:lpstr>Times New Roman</vt:lpstr>
      <vt:lpstr>Office 主题</vt:lpstr>
      <vt:lpstr>任务驱动型材料作文写作指导</vt:lpstr>
      <vt:lpstr>幻灯片 2</vt:lpstr>
      <vt:lpstr>幻灯片 3</vt:lpstr>
      <vt:lpstr>幻灯片 4</vt:lpstr>
      <vt:lpstr>幻灯片 5</vt:lpstr>
      <vt:lpstr>幻灯片 6</vt:lpstr>
      <vt:lpstr>任务型写作的命题方向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datathink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任务驱动型作文写作指导</dc:title>
  <dc:creator>user</dc:creator>
  <cp:lastModifiedBy>ChinaUser</cp:lastModifiedBy>
  <cp:revision>49</cp:revision>
  <dcterms:created xsi:type="dcterms:W3CDTF">2016-12-14T11:28:20Z</dcterms:created>
  <dcterms:modified xsi:type="dcterms:W3CDTF">2017-11-25T02:46:32Z</dcterms:modified>
</cp:coreProperties>
</file>