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48" r:id="rId2"/>
    <p:sldId id="349" r:id="rId3"/>
    <p:sldId id="350" r:id="rId4"/>
    <p:sldId id="262" r:id="rId5"/>
    <p:sldId id="410" r:id="rId6"/>
    <p:sldId id="351" r:id="rId7"/>
    <p:sldId id="411" r:id="rId8"/>
    <p:sldId id="331" r:id="rId9"/>
    <p:sldId id="412" r:id="rId10"/>
    <p:sldId id="352" r:id="rId11"/>
    <p:sldId id="413" r:id="rId12"/>
    <p:sldId id="353" r:id="rId13"/>
    <p:sldId id="288" r:id="rId14"/>
    <p:sldId id="382" r:id="rId15"/>
    <p:sldId id="383" r:id="rId16"/>
    <p:sldId id="384" r:id="rId17"/>
    <p:sldId id="385" r:id="rId18"/>
    <p:sldId id="386" r:id="rId19"/>
    <p:sldId id="395" r:id="rId20"/>
    <p:sldId id="396" r:id="rId21"/>
    <p:sldId id="397" r:id="rId22"/>
    <p:sldId id="398" r:id="rId23"/>
    <p:sldId id="399" r:id="rId24"/>
    <p:sldId id="400" r:id="rId25"/>
    <p:sldId id="401" r:id="rId26"/>
    <p:sldId id="402" r:id="rId27"/>
    <p:sldId id="403" r:id="rId28"/>
    <p:sldId id="404" r:id="rId29"/>
    <p:sldId id="405" r:id="rId30"/>
    <p:sldId id="335" r:id="rId31"/>
    <p:sldId id="387" r:id="rId32"/>
    <p:sldId id="388" r:id="rId33"/>
    <p:sldId id="389" r:id="rId34"/>
    <p:sldId id="390" r:id="rId35"/>
    <p:sldId id="406" r:id="rId36"/>
    <p:sldId id="407" r:id="rId37"/>
    <p:sldId id="408" r:id="rId38"/>
    <p:sldId id="330" r:id="rId39"/>
    <p:sldId id="343" r:id="rId40"/>
    <p:sldId id="414" r:id="rId41"/>
    <p:sldId id="344" r:id="rId42"/>
    <p:sldId id="415" r:id="rId43"/>
    <p:sldId id="345" r:id="rId44"/>
    <p:sldId id="416" r:id="rId45"/>
    <p:sldId id="346" r:id="rId46"/>
    <p:sldId id="417" r:id="rId47"/>
    <p:sldId id="347" r:id="rId48"/>
    <p:sldId id="409"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1636837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1868747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837285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22829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253599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4057734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26</a:t>
            </a:fld>
            <a:endParaRPr lang="zh-CN" altLang="en-US"/>
          </a:p>
        </p:txBody>
      </p:sp>
    </p:spTree>
    <p:extLst>
      <p:ext uri="{BB962C8B-B14F-4D97-AF65-F5344CB8AC3E}">
        <p14:creationId xmlns:p14="http://schemas.microsoft.com/office/powerpoint/2010/main" val="2676828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27</a:t>
            </a:fld>
            <a:endParaRPr lang="zh-CN" altLang="en-US"/>
          </a:p>
        </p:txBody>
      </p:sp>
    </p:spTree>
    <p:extLst>
      <p:ext uri="{BB962C8B-B14F-4D97-AF65-F5344CB8AC3E}">
        <p14:creationId xmlns:p14="http://schemas.microsoft.com/office/powerpoint/2010/main" val="3169762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28</a:t>
            </a:fld>
            <a:endParaRPr lang="zh-CN" altLang="en-US"/>
          </a:p>
        </p:txBody>
      </p:sp>
    </p:spTree>
    <p:extLst>
      <p:ext uri="{BB962C8B-B14F-4D97-AF65-F5344CB8AC3E}">
        <p14:creationId xmlns:p14="http://schemas.microsoft.com/office/powerpoint/2010/main" val="32009364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29</a:t>
            </a:fld>
            <a:endParaRPr lang="zh-CN" altLang="en-US"/>
          </a:p>
        </p:txBody>
      </p:sp>
    </p:spTree>
    <p:extLst>
      <p:ext uri="{BB962C8B-B14F-4D97-AF65-F5344CB8AC3E}">
        <p14:creationId xmlns:p14="http://schemas.microsoft.com/office/powerpoint/2010/main" val="1373645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364527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6055441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2433031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975073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356014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442903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83266843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4.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8.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题点六</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userDrawn="1"/>
        </p:nvSpPr>
        <p:spPr>
          <a:xfrm>
            <a:off x="3235833" y="75617"/>
            <a:ext cx="4923143" cy="369332"/>
          </a:xfrm>
          <a:prstGeom prst="rect">
            <a:avLst/>
          </a:prstGeom>
          <a:noFill/>
        </p:spPr>
        <p:txBody>
          <a:bodyPr wrap="none" rtlCol="0">
            <a:spAutoFit/>
          </a:bodyPr>
          <a:lstStyle/>
          <a:p>
            <a:r>
              <a:rPr lang="zh-CN" altLang="zh-CN" sz="1800" b="1" kern="1200" dirty="0" smtClean="0">
                <a:solidFill>
                  <a:srgbClr val="C00000"/>
                </a:solidFill>
                <a:effectLst/>
                <a:latin typeface="+mn-lt"/>
                <a:ea typeface="+mn-ea"/>
                <a:cs typeface="+mn-cs"/>
              </a:rPr>
              <a:t>题型</a:t>
            </a:r>
            <a:r>
              <a:rPr lang="en-US" altLang="zh-CN" sz="1800" b="1" kern="1200" dirty="0" smtClean="0">
                <a:solidFill>
                  <a:srgbClr val="C00000"/>
                </a:solidFill>
                <a:effectLst/>
                <a:latin typeface="+mn-lt"/>
                <a:ea typeface="+mn-ea"/>
                <a:cs typeface="+mn-cs"/>
              </a:rPr>
              <a:t>17</a:t>
            </a:r>
            <a:r>
              <a:rPr lang="zh-CN" altLang="zh-CN" sz="1800" b="1" kern="1200" dirty="0" smtClean="0">
                <a:solidFill>
                  <a:srgbClr val="C00000"/>
                </a:solidFill>
                <a:effectLst/>
                <a:latin typeface="+mn-lt"/>
                <a:ea typeface="+mn-ea"/>
                <a:cs typeface="+mn-cs"/>
              </a:rPr>
              <a:t>　图文、表文转换题</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抓住特点</a:t>
            </a:r>
            <a:r>
              <a:rPr lang="en-US" altLang="zh-CN" sz="1800" b="1" kern="1200" dirty="0" smtClean="0">
                <a:solidFill>
                  <a:srgbClr val="C00000"/>
                </a:solidFill>
                <a:effectLst/>
                <a:latin typeface="+mn-lt"/>
                <a:ea typeface="+mn-ea"/>
                <a:cs typeface="+mn-cs"/>
              </a:rPr>
              <a:t>,</a:t>
            </a:r>
            <a:r>
              <a:rPr lang="zh-CN" altLang="zh-CN" sz="1800" b="1" kern="1200" dirty="0" smtClean="0">
                <a:solidFill>
                  <a:srgbClr val="C00000"/>
                </a:solidFill>
                <a:effectLst/>
                <a:latin typeface="+mn-lt"/>
                <a:ea typeface="+mn-ea"/>
                <a:cs typeface="+mn-cs"/>
              </a:rPr>
              <a:t>按图索意</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slide" Target="slide30.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17.jpeg"/><Relationship Id="rId4" Type="http://schemas.openxmlformats.org/officeDocument/2006/relationships/slide" Target="slide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image" Target="../media/image18.jpeg"/><Relationship Id="rId4" Type="http://schemas.openxmlformats.org/officeDocument/2006/relationships/slide" Target="slide30.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19.jpeg"/><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9.xml"/><Relationship Id="rId1" Type="http://schemas.openxmlformats.org/officeDocument/2006/relationships/slideLayout" Target="../slideLayouts/slideLayout9.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20.emf"/><Relationship Id="rId5" Type="http://schemas.openxmlformats.org/officeDocument/2006/relationships/package" Target="../embeddings/Microsoft_Word___1.docx"/><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13.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3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2.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4.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5.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6.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48.xml.rels><?xml version="1.0" encoding="UTF-8" standalone="yes"?>
<Relationships xmlns="http://schemas.openxmlformats.org/package/2006/relationships"><Relationship Id="rId3" Type="http://schemas.openxmlformats.org/officeDocument/2006/relationships/slide" Target="slide39.xml"/><Relationship Id="rId7" Type="http://schemas.openxmlformats.org/officeDocument/2006/relationships/slide" Target="slide47.xml"/><Relationship Id="rId2" Type="http://schemas.openxmlformats.org/officeDocument/2006/relationships/slide" Target="slide38.xml"/><Relationship Id="rId1" Type="http://schemas.openxmlformats.org/officeDocument/2006/relationships/slideLayout" Target="../slideLayouts/slideLayout10.xml"/><Relationship Id="rId6" Type="http://schemas.openxmlformats.org/officeDocument/2006/relationships/slide" Target="slide45.xml"/><Relationship Id="rId5" Type="http://schemas.openxmlformats.org/officeDocument/2006/relationships/slide" Target="slide43.xml"/><Relationship Id="rId4" Type="http://schemas.openxmlformats.org/officeDocument/2006/relationships/slide" Target="slide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17</a:t>
            </a:r>
            <a:r>
              <a:rPr lang="zh-CN" altLang="zh-CN" dirty="0"/>
              <a:t>　图文、表文转换题</a:t>
            </a:r>
            <a:r>
              <a:rPr lang="en-US" altLang="zh-CN" dirty="0"/>
              <a:t>:</a:t>
            </a:r>
            <a:r>
              <a:rPr lang="zh-CN" altLang="zh-CN" dirty="0"/>
              <a:t/>
            </a:r>
            <a:br>
              <a:rPr lang="zh-CN" altLang="zh-CN" dirty="0"/>
            </a:br>
            <a:r>
              <a:rPr lang="en-US" altLang="zh-CN" dirty="0" smtClean="0"/>
              <a:t>        </a:t>
            </a:r>
            <a:r>
              <a:rPr lang="zh-CN" altLang="zh-CN" dirty="0" smtClean="0"/>
              <a:t>抓住</a:t>
            </a:r>
            <a:r>
              <a:rPr lang="zh-CN" altLang="zh-CN" dirty="0"/>
              <a:t>特点</a:t>
            </a:r>
            <a:r>
              <a:rPr lang="en-US" altLang="zh-CN" dirty="0"/>
              <a:t>,</a:t>
            </a:r>
            <a:r>
              <a:rPr lang="zh-CN" altLang="zh-CN" dirty="0"/>
              <a:t>按图索意</a:t>
            </a:r>
          </a:p>
        </p:txBody>
      </p:sp>
    </p:spTree>
    <p:extLst>
      <p:ext uri="{BB962C8B-B14F-4D97-AF65-F5344CB8AC3E}">
        <p14:creationId xmlns:p14="http://schemas.microsoft.com/office/powerpoint/2010/main" val="125677975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3" name="矩形 2"/>
          <p:cNvSpPr>
            <a:spLocks noChangeAspect="1"/>
          </p:cNvSpPr>
          <p:nvPr/>
        </p:nvSpPr>
        <p:spPr>
          <a:xfrm>
            <a:off x="508000" y="112283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根据下面图表提供的信息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将传统考试和智能评判考试情况写成一段话。要求内容完整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12.eps" descr="id:2147489426;FounderCES"/>
          <p:cNvPicPr/>
          <p:nvPr/>
        </p:nvPicPr>
        <p:blipFill>
          <a:blip r:embed="rId2"/>
          <a:stretch>
            <a:fillRect/>
          </a:stretch>
        </p:blipFill>
        <p:spPr>
          <a:xfrm>
            <a:off x="1619672" y="1988840"/>
            <a:ext cx="5544616" cy="4383678"/>
          </a:xfrm>
          <a:prstGeom prst="rect">
            <a:avLst/>
          </a:prstGeom>
        </p:spPr>
      </p:pic>
    </p:spTree>
    <p:extLst>
      <p:ext uri="{BB962C8B-B14F-4D97-AF65-F5344CB8AC3E}">
        <p14:creationId xmlns:p14="http://schemas.microsoft.com/office/powerpoint/2010/main" val="2557643932"/>
      </p:ext>
    </p:extLst>
  </p:cSld>
  <p:clrMapOvr>
    <a:masterClrMapping/>
  </p:clrMapOvr>
  <p:transition>
    <p:cover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此题考查图文转换的能力。根据传统考试需要的民警数和监管的考生数与智能评判考试人数的对比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可以看出工作效率提高了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倍。据此分析即可。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传统考试需要的民警多而能监督的考生少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智能评判考试需要的民警少而能监督的考生多。相比较传统考试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智能评判考试效率提高</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1604977"/>
      </p:ext>
    </p:extLst>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pic>
        <p:nvPicPr>
          <p:cNvPr id="4" name="图片 3"/>
          <p:cNvPicPr>
            <a:picLocks noChangeAspect="1"/>
          </p:cNvPicPr>
          <p:nvPr/>
        </p:nvPicPr>
        <p:blipFill>
          <a:blip r:embed="rId2"/>
          <a:stretch>
            <a:fillRect/>
          </a:stretch>
        </p:blipFill>
        <p:spPr>
          <a:xfrm>
            <a:off x="389076" y="1779191"/>
            <a:ext cx="8365849" cy="3594025"/>
          </a:xfrm>
          <a:prstGeom prst="rect">
            <a:avLst/>
          </a:prstGeom>
        </p:spPr>
      </p:pic>
    </p:spTree>
    <p:extLst>
      <p:ext uri="{BB962C8B-B14F-4D97-AF65-F5344CB8AC3E}">
        <p14:creationId xmlns:p14="http://schemas.microsoft.com/office/powerpoint/2010/main" val="845776532"/>
      </p:ext>
    </p:extLst>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一、图文转换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抓图画构成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联相关意义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扣图片主旨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图文题一般包括组织结构图、徽标、漫画和图片。这几类既有相似点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也有不同处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现分别归纳如下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组织结构图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组织结构图是企业的流程运转、部门设置及职能规划、活动安排的程序步骤等组织结构的图示。其特点主要是体现隶属关系和流程的先后顺序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常见的有总分式、直线式两个主要类型。这种图示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在近年的课标卷中出现过两次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一次是</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一次是</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考查的都是总分关系的组织结构图。解答这类题目要注意两点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一是把握概念之间的先后顺序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分析概念在整个流程或活动中的地位及作用。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二是根据概念间的因果、条件、递进、并列、转折等关系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选定过渡词语或关联词语实施连缀。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6456632"/>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361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1(2016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中华文化体验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计划的初步构思框架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N13.eps" descr="id:2147489447;FounderCES"/>
          <p:cNvPicPr/>
          <p:nvPr/>
        </p:nvPicPr>
        <p:blipFill>
          <a:blip r:embed="rId5"/>
          <a:stretch>
            <a:fillRect/>
          </a:stretch>
        </p:blipFill>
        <p:spPr>
          <a:xfrm>
            <a:off x="1763688" y="2725882"/>
            <a:ext cx="4824536" cy="3835618"/>
          </a:xfrm>
          <a:prstGeom prst="rect">
            <a:avLst/>
          </a:prstGeom>
        </p:spPr>
      </p:pic>
    </p:spTree>
    <p:extLst>
      <p:ext uri="{BB962C8B-B14F-4D97-AF65-F5344CB8AC3E}">
        <p14:creationId xmlns:p14="http://schemas.microsoft.com/office/powerpoint/2010/main" val="1243529018"/>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60221"/>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结构图名称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中华文化体验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把这个构思写成一段话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图文转换。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抓图画构成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从整个图示看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这是一个总分框架图。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中华文化体验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活动环节包括体育课上的太极拳、手工课上的中国结和剪纸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活动要在年终表演、展示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讲座有三个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旗袍、围棋和国画。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理说明顺序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这个图示是总分结构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整体计划由两部分组成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部分也都是总分结构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说明时可采用由下往上、再从右到左或从左到右的顺序。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注意语言表述的连贯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字的要求。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43815206"/>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中华文化体验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计划开设旗袍、围棋、国画三个讲座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并开展三项活动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利用体育课体验太极拳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利用手工课体验中国结和剪纸艺术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年终举行太极拳表演和作品展示。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2395120"/>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940671"/>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徽标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徽标即徽记、标志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它具有象征功能、识别功能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是企业形象、特征、信誉和文化的浓缩。因此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解读徽标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一定要透过现象挖掘本质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把握其内涵。解答徽标题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要注意两点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一要认真观察徽标的组成部分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宏观把握徽标的外形特点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注意中英文、大小写和变体字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这些文字符号可能涉及时间、寓意等。二要紧扣徽标的主题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想象其寓意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但想象要合理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要扣住图中的信息点来联想。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4695825"/>
      </p:ext>
    </p:extLst>
  </p:cSld>
  <p:clrMapOvr>
    <a:masterClrMapping/>
  </p:clrMapOvr>
  <mc:AlternateContent xmlns:mc="http://schemas.openxmlformats.org/markup-compatibility/2006">
    <mc:Choice xmlns:p14="http://schemas.microsoft.com/office/powerpoint/2010/main" Requires="p14">
      <p:transition spd="slow" p14:dur="8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36649"/>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2(2013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下面是我国颁布的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中国环境标志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请写出该标志中除文字以外的构图要素及其寓意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14.eps" descr="id:2147489461;FounderCES"/>
          <p:cNvPicPr/>
          <p:nvPr/>
        </p:nvPicPr>
        <p:blipFill>
          <a:blip r:embed="rId5"/>
          <a:stretch>
            <a:fillRect/>
          </a:stretch>
        </p:blipFill>
        <p:spPr>
          <a:xfrm>
            <a:off x="2699792" y="2708920"/>
            <a:ext cx="3744416" cy="3744416"/>
          </a:xfrm>
          <a:prstGeom prst="rect">
            <a:avLst/>
          </a:prstGeom>
        </p:spPr>
      </p:pic>
    </p:spTree>
    <p:extLst>
      <p:ext uri="{BB962C8B-B14F-4D97-AF65-F5344CB8AC3E}">
        <p14:creationId xmlns:p14="http://schemas.microsoft.com/office/powerpoint/2010/main" val="2826774656"/>
      </p:ext>
    </p:extLst>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图文转换、表文转换是近几年的常考热点题型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从选用的图画表格上看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主要有组织结构图、徽标、漫画、图片和各种表格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从考查的能力看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是考查语言表达的准确、鲜明、生动的综合运用。这类题目由于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是语言运用中的难点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也是二轮复习的重点。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83844"/>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徽标名称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中国环境标志。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抓图画构成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图形呈圆形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中心是山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山上面是太阳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外围是十环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再外围是中国环境标志的汉字和英文。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析画面寓意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山水太阳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是人类赖以生存的基本环境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外围的十个紧密相连的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也表示大家都联合起来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保护我们赖以生存的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山、水、太阳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由于图片是圆形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说明时可以采用由外到内或由内到外的顺序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还要注意先说明构图要素再揭示寓意。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4753680"/>
      </p:ext>
    </p:extLst>
  </p:cSld>
  <p:clrMapOvr>
    <a:masterClrMapping/>
  </p:clrMapOvr>
  <mc:AlternateContent xmlns:mc="http://schemas.openxmlformats.org/markup-compatibility/2006">
    <mc:Choice xmlns:p14="http://schemas.microsoft.com/office/powerpoint/2010/main" Requires="p14">
      <p:transition spd="slow" p14:dur="800">
        <p:pull/>
      </p:transition>
    </mc:Choice>
    <mc:Fallback>
      <p:transition spd="slow">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25603"/>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题目要求写出除文字以外的构图要素及其寓意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还有明确的不超过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字的限制。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图形由中心的青山、绿水、太阳及周围的十个环组成。图形的中心结构表示人类赖以生存的环境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外围的十个环紧密结合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环环紧扣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表示公众参与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共同保护环境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同时十个环的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字与环境的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其寓意为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全民联合起来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共同保护人类赖以生存的环境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67795878"/>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图画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图画由人物、景物、色彩、线条组成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不同的景物组合、不同的色彩搭配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体现了作者不同的表达意图。因此对图画的解读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要从这些基本的构图要素入手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进而体会作者的情感态度。解答图画题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要细致观察画面的整体内容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搜索并提取有效信息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看图画表现了什么样的主题。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要仔细观察画面的景物与人物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并据此充分发挥自己的想象力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补充、丰富画面内容。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要观察画面中的细节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如人物的表情和动作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尤其是要注意画面的细节。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2979961"/>
      </p:ext>
    </p:extLst>
  </p:cSld>
  <p:clrMapOvr>
    <a:masterClrMapping/>
  </p:clrMapOvr>
  <mc:AlternateContent xmlns:mc="http://schemas.openxmlformats.org/markup-compatibility/2006">
    <mc:Choice xmlns:p14="http://schemas.microsoft.com/office/powerpoint/2010/main"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84784"/>
            <a:ext cx="8128000" cy="13162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3(2015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下面是中国邮政为保护地球水环境发行的邮票中的主体图形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15.eps" descr="id:2147489475;FounderCES"/>
          <p:cNvPicPr/>
          <p:nvPr/>
        </p:nvPicPr>
        <p:blipFill>
          <a:blip r:embed="rId5"/>
          <a:stretch>
            <a:fillRect/>
          </a:stretch>
        </p:blipFill>
        <p:spPr>
          <a:xfrm>
            <a:off x="2051720" y="2801042"/>
            <a:ext cx="4392488" cy="3060420"/>
          </a:xfrm>
          <a:prstGeom prst="rect">
            <a:avLst/>
          </a:prstGeom>
        </p:spPr>
      </p:pic>
    </p:spTree>
    <p:extLst>
      <p:ext uri="{BB962C8B-B14F-4D97-AF65-F5344CB8AC3E}">
        <p14:creationId xmlns:p14="http://schemas.microsoft.com/office/powerpoint/2010/main" val="1872026216"/>
      </p:ext>
    </p:extLst>
  </p:cSld>
  <p:clrMapOvr>
    <a:masterClrMapping/>
  </p:clrMapOvr>
  <mc:AlternateContent xmlns:mc="http://schemas.openxmlformats.org/markup-compatibility/2006">
    <mc:Choice xmlns:p14="http://schemas.microsoft.com/office/powerpoint/2010/main"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0612"/>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图画名称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为保护地球水环境发行的邮票。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说明图形寓意。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抓图画构成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图画由地球、清流、鱼、手和浊流构成。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析画面寓意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地球上各种鱼在清水里游动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人手阻挡排向清水的污水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结合画面的题目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保护地球水环境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表达了人类保护水环境、拒绝水污染的决心。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图形由左中右三部分组成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可按照由左到右的顺序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先说明构图要素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再揭示寓意。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题目要求写出构图要素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答案要包含这两部分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字的限制。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1929944"/>
      </p:ext>
    </p:extLst>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该图由地球、清流、鱼、手和浊流构成。地球上各种鱼在清澈的水流里游动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人类之手正在阻挡排向清流中的污水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整个图形表达了人类保护水环境、拒绝水污染的决心。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9450666"/>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漫画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漫画是一种具有讽刺性或幽默性的绘画艺术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它通过夸张、比喻、象征等手法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借幽默、诙谐的画面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讽刺、批评或歌颂某些人和事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启迪人们领悟深奥的道理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。漫画在局部具有极强的夸张变形特征。解读漫画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要抓住两个关键点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一是细节上的夸张处与变形之处。一般来说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漫画中哪个细节具有夸张放大或比例缩小的意味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那个细节就越能体现漫画的寓意。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二是与社会生活的关联处。漫画的寓意一般与社会生活有密切的联系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要善于由漫画内容联想社会上的人、事、理。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7453139"/>
      </p:ext>
    </p:extLst>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3616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仔细观察下面这幅漫画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请用简练的语言描述漫画的内容。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16.eps" descr="id:2147489489;FounderCES"/>
          <p:cNvPicPr/>
          <p:nvPr/>
        </p:nvPicPr>
        <p:blipFill>
          <a:blip r:embed="rId5"/>
          <a:stretch>
            <a:fillRect/>
          </a:stretch>
        </p:blipFill>
        <p:spPr>
          <a:xfrm>
            <a:off x="1907704" y="2434798"/>
            <a:ext cx="5472608" cy="3946530"/>
          </a:xfrm>
          <a:prstGeom prst="rect">
            <a:avLst/>
          </a:prstGeom>
        </p:spPr>
      </p:pic>
    </p:spTree>
    <p:extLst>
      <p:ext uri="{BB962C8B-B14F-4D97-AF65-F5344CB8AC3E}">
        <p14:creationId xmlns:p14="http://schemas.microsoft.com/office/powerpoint/2010/main" val="918649391"/>
      </p:ext>
    </p:extLst>
  </p:cSld>
  <p:clrMapOvr>
    <a:masterClrMapping/>
  </p:clrMapOvr>
  <mc:AlternateContent xmlns:mc="http://schemas.openxmlformats.org/markup-compatibility/2006">
    <mc:Choice xmlns:p14="http://schemas.microsoft.com/office/powerpoint/2010/main"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94235"/>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用简练的语言描述漫画的内容。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抓漫画构成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这幅漫画由如下几个部分组成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字的厚厚的钞票、绊倒的马、马上的人、飞出的公章和先进、模范奖状。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析画面寓意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这幅漫画的夸张处在于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绊得一向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人仰马翻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理说明顺序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这幅漫画的几个组成部分之间有因果联系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应从原因写起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描述漫画内容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注意字数要求。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342577"/>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有一打写着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字的厚厚的钞票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它绊倒了马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使马上的人被摔下来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使人手中的公章和先进、模范奖状从手中飞了出去。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7639712"/>
      </p:ext>
    </p:extLst>
  </p:cSld>
  <p:clrMapOvr>
    <a:masterClrMapping/>
  </p:clrMapOvr>
  <mc:AlternateContent xmlns:mc="http://schemas.openxmlformats.org/markup-compatibility/2006">
    <mc:Choice xmlns:p14="http://schemas.microsoft.com/office/powerpoint/2010/main"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274218"/>
            <a:ext cx="205056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梳理</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N08.eps" descr="id:2147489391;FounderCES"/>
          <p:cNvPicPr/>
          <p:nvPr/>
        </p:nvPicPr>
        <p:blipFill>
          <a:blip r:embed="rId2"/>
          <a:stretch>
            <a:fillRect/>
          </a:stretch>
        </p:blipFill>
        <p:spPr>
          <a:xfrm>
            <a:off x="510913" y="1988840"/>
            <a:ext cx="8050616" cy="3168352"/>
          </a:xfrm>
          <a:prstGeom prst="rect">
            <a:avLst/>
          </a:prstGeom>
        </p:spPr>
      </p:pic>
    </p:spTree>
    <p:extLst>
      <p:ext uri="{BB962C8B-B14F-4D97-AF65-F5344CB8AC3E}">
        <p14:creationId xmlns:p14="http://schemas.microsoft.com/office/powerpoint/2010/main" val="1973581107"/>
      </p:ext>
    </p:extLst>
  </p:cSld>
  <p:clrMapOvr>
    <a:masterClrMapping/>
  </p:clrMapOvr>
  <mc:AlternateContent xmlns:mc="http://schemas.openxmlformats.org/markup-compatibility/2006">
    <mc:Choice xmlns:p14="http://schemas.microsoft.com/office/powerpoint/2010/main" Requires="p14">
      <p:transition spd="slow" p14:dur="2000">
        <p:cover/>
      </p:transition>
    </mc:Choice>
    <mc:Fallback>
      <p:transition spd="slow">
        <p:cove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632197"/>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二、表文转换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明确类型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二维分析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发现规律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表格的特点在于将抽象的数据通过图形和表格转化为直观的信息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来展现某种变化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进行相关比较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总结某种情况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预测某种趋势。表文转换题的解答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要求考生将图表的相关信息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用适当的语言表达出来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主要考查对信息的概括提炼能力和准确表述能力。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数据表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数据表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顾名思义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是以数据统计、比较为主要表现形式的表格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这类表格往往由表头、纵栏、横栏和相关数据组成。对这类图表的分析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要注意表头和栏目的文字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弄清说明对象和比较角度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看清各种数据及其变化特点。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1" name="圆角矩形 10">
            <a:hlinkClick r:id="rId3"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4"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669635"/>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下列为人类能源消耗统计表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阅读后请按要求答题。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178543217"/>
              </p:ext>
            </p:extLst>
          </p:nvPr>
        </p:nvGraphicFramePr>
        <p:xfrm>
          <a:off x="508000" y="2145168"/>
          <a:ext cx="8128000" cy="3412899"/>
        </p:xfrm>
        <a:graphic>
          <a:graphicData uri="http://schemas.openxmlformats.org/presentationml/2006/ole">
            <mc:AlternateContent xmlns:mc="http://schemas.openxmlformats.org/markup-compatibility/2006">
              <mc:Choice xmlns:v="urn:schemas-microsoft-com:vml" Requires="v">
                <p:oleObj spid="_x0000_s28684" name="文档" r:id="rId5" imgW="3894607" imgH="1635422" progId="Word.Document.12">
                  <p:embed/>
                </p:oleObj>
              </mc:Choice>
              <mc:Fallback>
                <p:oleObj name="文档" r:id="rId5" imgW="3894607" imgH="1635422" progId="Word.Document.12">
                  <p:embed/>
                  <p:pic>
                    <p:nvPicPr>
                      <p:cNvPr id="0" name=""/>
                      <p:cNvPicPr/>
                      <p:nvPr/>
                    </p:nvPicPr>
                    <p:blipFill>
                      <a:blip r:embed="rId6"/>
                      <a:stretch>
                        <a:fillRect/>
                      </a:stretch>
                    </p:blipFill>
                    <p:spPr>
                      <a:xfrm>
                        <a:off x="508000" y="2145168"/>
                        <a:ext cx="8128000" cy="3412899"/>
                      </a:xfrm>
                      <a:prstGeom prst="rect">
                        <a:avLst/>
                      </a:prstGeom>
                    </p:spPr>
                  </p:pic>
                </p:oleObj>
              </mc:Fallback>
            </mc:AlternateContent>
          </a:graphicData>
        </a:graphic>
      </p:graphicFrame>
      <p:sp>
        <p:nvSpPr>
          <p:cNvPr id="7" name="矩形 6"/>
          <p:cNvSpPr>
            <a:spLocks noChangeAspect="1"/>
          </p:cNvSpPr>
          <p:nvPr/>
        </p:nvSpPr>
        <p:spPr>
          <a:xfrm>
            <a:off x="508000" y="508327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请概括出人类能源消耗比例的变化趋势。</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请总结这一变化趋势说明什么问题。</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3416505"/>
      </p:ext>
    </p:extLst>
  </p:cSld>
  <p:clrMapOvr>
    <a:masterClrMapping/>
  </p:clrMapOvr>
  <p:transition spd="slow">
    <p:blind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396055"/>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概括变化趋势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总结说明的问题。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人类能源消耗统计表。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纵栏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木材、煤炭、石油、天然气、核能、太阳能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常规能源到清洁能源。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横栏</a:t>
            </a:r>
            <a:r>
              <a:rPr lang="en-US" altLang="zh-CN" sz="2200" dirty="0">
                <a:solidFill>
                  <a:srgbClr val="000000"/>
                </a:solidFill>
                <a:latin typeface="Times New Roman" panose="02020603050405020304" pitchFamily="18" charset="0"/>
                <a:cs typeface="Times New Roman" panose="02020603050405020304" pitchFamily="18" charset="0"/>
              </a:rPr>
              <a:t>→1850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1900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2050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时间进程。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关键数据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以煤炭、石油为主的常规能源经历了一个增长高峰后呈下降趋势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清洁能源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的消耗呈上升趋势。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先说出变化的趋势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再分析总结说明的问题。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67823428"/>
      </p:ext>
    </p:extLst>
  </p:cSld>
  <p:clrMapOvr>
    <a:masterClrMapping/>
  </p:clrMapOvr>
  <p:transition spd="slow">
    <p:pull dir="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木材消耗量逐渐减少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煤炭、石油的消耗量在经历了一个增长期后均呈下降趋势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天然气、核能、太阳能的消耗呈上升趋势。</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高耗能、高污染能源正逐步被清洁能源、环保能源和可再生能源取代。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2068782"/>
      </p:ext>
    </p:extLst>
  </p:cSld>
  <p:clrMapOvr>
    <a:masterClrMapping/>
  </p:clrMapOvr>
  <p:transition spd="slow">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柱状图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柱状图是由一系列高度不等的纵向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或横向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柱体表示数据分布的情况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用来比较两个或两个以上的数据变化的图表。对柱状图的分析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要注意各个项目的数据及变化特点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注意比较的角度和目的。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1283532"/>
      </p:ext>
    </p:extLst>
  </p:cSld>
  <p:clrMapOvr>
    <a:masterClrMapping/>
  </p:clrMapOvr>
  <p:transition spd="slow">
    <p:cover dir="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412776"/>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6(2015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阅读下面的图表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根据要求完成题目。</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17.eps" descr="id:2147489518;FounderCES"/>
          <p:cNvPicPr/>
          <p:nvPr/>
        </p:nvPicPr>
        <p:blipFill>
          <a:blip r:embed="rId4"/>
          <a:stretch>
            <a:fillRect/>
          </a:stretch>
        </p:blipFill>
        <p:spPr>
          <a:xfrm>
            <a:off x="1403648" y="1900758"/>
            <a:ext cx="6534664" cy="3760747"/>
          </a:xfrm>
          <a:prstGeom prst="rect">
            <a:avLst/>
          </a:prstGeom>
        </p:spPr>
      </p:pic>
      <p:sp>
        <p:nvSpPr>
          <p:cNvPr id="5" name="矩形 4"/>
          <p:cNvSpPr>
            <a:spLocks noChangeAspect="1"/>
          </p:cNvSpPr>
          <p:nvPr/>
        </p:nvSpPr>
        <p:spPr>
          <a:xfrm>
            <a:off x="508000" y="568203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给图表拟一个标题。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根据图表数据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得出相关结论。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8984497"/>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4" name="矩形 3"/>
          <p:cNvSpPr>
            <a:spLocks noChangeAspect="1"/>
          </p:cNvSpPr>
          <p:nvPr/>
        </p:nvSpPr>
        <p:spPr>
          <a:xfrm>
            <a:off x="508000" y="1360221"/>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审题目要点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概括表格内容。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写结论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概括分析表格反映的问题。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找答题依据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明确类型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把握构成。仔细读图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重点关注表头、表脚文字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a:t>
            </a:r>
            <a:r>
              <a:rPr lang="en-US" altLang="zh-CN" sz="2200" dirty="0">
                <a:solidFill>
                  <a:srgbClr val="000000"/>
                </a:solidFill>
                <a:latin typeface="Times New Roman" panose="02020603050405020304" pitchFamily="18" charset="0"/>
                <a:cs typeface="Times New Roman" panose="02020603050405020304" pitchFamily="18" charset="0"/>
              </a:rPr>
              <a:t>2013—2014</a:t>
            </a:r>
            <a:r>
              <a:rPr lang="zh-CN" altLang="zh-CN" sz="2200" dirty="0">
                <a:solidFill>
                  <a:srgbClr val="000000"/>
                </a:solidFill>
                <a:latin typeface="Times New Roman" panose="02020603050405020304" pitchFamily="18" charset="0"/>
                <a:cs typeface="Times New Roman" panose="02020603050405020304" pitchFamily="18" charset="0"/>
              </a:rPr>
              <a:t>年浙江省的阅读率与全国的阅读率相比较的柱状图。通过概括柱状图说明的对象及比较角度等相关内容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便可准确拟出标题。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二维分析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找出规律。从纵向、横向两个维度比较分析数据的增减变化情况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即图书阅读率、报纸阅读率、期刊阅读率和综合阅读率的增减变化情况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根据这一情况总结出相关结论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浙江的报纸、期刊及综合阅读率均高于全国水平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而图书阅读率低于全国水平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浙江人要重视图书阅读。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2408723"/>
      </p:ext>
    </p:extLst>
  </p:cSld>
  <p:clrMapOvr>
    <a:masterClrMapping/>
  </p:clrMapOvr>
  <p:transition spd="slow">
    <p:pull dir="l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按要求作答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先拟标题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再写结论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注意字数要求。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:(1)2013—2014</a:t>
            </a:r>
            <a:r>
              <a:rPr lang="zh-CN" altLang="zh-CN" sz="2200" dirty="0">
                <a:solidFill>
                  <a:srgbClr val="000000"/>
                </a:solidFill>
                <a:latin typeface="Times New Roman" panose="02020603050405020304" pitchFamily="18" charset="0"/>
                <a:cs typeface="Times New Roman" panose="02020603050405020304" pitchFamily="18" charset="0"/>
              </a:rPr>
              <a:t>年浙江省与全国图书报刊及综合阅读率比较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浙江报刊及综合阅读率高于全国水平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图书阅读率低于全国水平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浙江人要重视图书阅读。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7625448"/>
      </p:ext>
    </p:extLst>
  </p:cSld>
  <p:clrMapOvr>
    <a:masterClrMapping/>
  </p:clrMapOvr>
  <p:transition spd="slow">
    <p:strips dir="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2" name="椭圆 31">
            <a:hlinkClick r:id="rId2"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8" name="椭圆 37">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2" name="矩形 1"/>
          <p:cNvSpPr>
            <a:spLocks noChangeAspect="1"/>
          </p:cNvSpPr>
          <p:nvPr/>
        </p:nvSpPr>
        <p:spPr>
          <a:xfrm>
            <a:off x="508000" y="134076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下面是我校某班级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爱心义卖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活动的构思框架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75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0" name="N18.eps" descr="id:2147489532;FounderCES"/>
          <p:cNvPicPr/>
          <p:nvPr/>
        </p:nvPicPr>
        <p:blipFill>
          <a:blip r:embed="rId8"/>
          <a:stretch>
            <a:fillRect/>
          </a:stretch>
        </p:blipFill>
        <p:spPr>
          <a:xfrm>
            <a:off x="1115616" y="2204864"/>
            <a:ext cx="6696744" cy="1975988"/>
          </a:xfrm>
          <a:prstGeom prst="rect">
            <a:avLst/>
          </a:prstGeom>
        </p:spPr>
      </p:pic>
      <p:sp>
        <p:nvSpPr>
          <p:cNvPr id="4" name="矩形 3"/>
          <p:cNvSpPr>
            <a:spLocks noChangeAspect="1"/>
          </p:cNvSpPr>
          <p:nvPr/>
        </p:nvSpPr>
        <p:spPr>
          <a:xfrm>
            <a:off x="508000" y="4200306"/>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首先要看懂框架图的内容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然后按照逻辑顺序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由下到上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先左后右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爱心义卖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的思路看清楚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由分到总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先对组内的活动然后对班级活动作具体安排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最后用简洁的语言表达即可。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爱心义卖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活动全班分为</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个小组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以组为单位准备所需物品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要求全员参与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班长负责组织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各组摆摊开展班级义卖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才艺展示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并参加游园活动。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5" name="矩形 4"/>
          <p:cNvSpPr>
            <a:spLocks noChangeAspect="1"/>
          </p:cNvSpPr>
          <p:nvPr/>
        </p:nvSpPr>
        <p:spPr>
          <a:xfrm>
            <a:off x="508000" y="1361550"/>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需求侧三驾马车与供给侧四大要素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请写出与标题有关的主要信息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并概括经济增长的途径。要求内容完整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主要信息不超过</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经济增长的途径不超过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需求侧三驾马车与供给侧四大要素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0" name="N19.eps" descr="id:2147489539;FounderCES"/>
          <p:cNvPicPr/>
          <p:nvPr/>
        </p:nvPicPr>
        <p:blipFill>
          <a:blip r:embed="rId8"/>
          <a:stretch>
            <a:fillRect/>
          </a:stretch>
        </p:blipFill>
        <p:spPr>
          <a:xfrm>
            <a:off x="1907704" y="2996952"/>
            <a:ext cx="5832648" cy="3676799"/>
          </a:xfrm>
          <a:prstGeom prst="rect">
            <a:avLst/>
          </a:prstGeom>
        </p:spPr>
      </p:pic>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140610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下面是某中学</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岁成人仪式教育活动的实施方案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请把这个构思写成一段话。要求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N09.eps" descr="id:2147489405;FounderCES"/>
          <p:cNvPicPr/>
          <p:nvPr/>
        </p:nvPicPr>
        <p:blipFill>
          <a:blip r:embed="rId3"/>
          <a:stretch>
            <a:fillRect/>
          </a:stretch>
        </p:blipFill>
        <p:spPr>
          <a:xfrm>
            <a:off x="755576" y="2342203"/>
            <a:ext cx="7632848" cy="3175029"/>
          </a:xfrm>
          <a:prstGeom prst="rect">
            <a:avLst/>
          </a:prstGeom>
        </p:spPr>
      </p:pic>
    </p:spTree>
    <p:extLst>
      <p:ext uri="{BB962C8B-B14F-4D97-AF65-F5344CB8AC3E}">
        <p14:creationId xmlns:p14="http://schemas.microsoft.com/office/powerpoint/2010/main" val="1942524208"/>
      </p:ext>
    </p:extLst>
  </p:cSld>
  <p:clrMapOvr>
    <a:masterClrMapping/>
  </p:clrMapOvr>
  <p:transition>
    <p:split orient="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需求侧三驾马车与供给侧四大要素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写出与标题有关的主要信息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要列举三驾马车和四大要素各是什么。对于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经济增长的途径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要注意箭头的指向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有两条途径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但最终是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经济增速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需求侧有投资、消费、出口三驾马车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供给侧有劳动力、土地、资本和创新四大要素。</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通过需求侧直接刺激经济增速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通过需求侧刺激推动供给侧改革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拉动经济潜在增速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最终实现经济增速。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93076093"/>
      </p:ext>
    </p:extLst>
  </p:cSld>
  <p:clrMapOvr>
    <a:masterClrMapping/>
  </p:clrMapOvr>
  <mc:AlternateContent xmlns:mc="http://schemas.openxmlformats.org/markup-compatibility/2006">
    <mc:Choice xmlns:p14="http://schemas.microsoft.com/office/powerpoint/2010/main" Requires="p14">
      <p:transition spd="slow" p14:dur="1400">
        <p:cover dir="u"/>
      </p:transition>
    </mc:Choice>
    <mc:Fallback>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48478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届中国金鸡百花电影节</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请写出除文字以外的构图要素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0" name="N20.eps" descr="id:2147489546;FounderCES"/>
          <p:cNvPicPr/>
          <p:nvPr/>
        </p:nvPicPr>
        <p:blipFill>
          <a:blip r:embed="rId8"/>
          <a:stretch>
            <a:fillRect/>
          </a:stretch>
        </p:blipFill>
        <p:spPr>
          <a:xfrm>
            <a:off x="2483768" y="2757055"/>
            <a:ext cx="3384376" cy="3422220"/>
          </a:xfrm>
          <a:prstGeom prst="rect">
            <a:avLst/>
          </a:prstGeom>
        </p:spPr>
      </p:pic>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29" name="椭圆 28">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4"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4" name="椭圆 33">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从徽标的组成看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整体是金鸡的形象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又像汉字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还包含</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这个表示届数的数字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以及电影胶片。结合这是在唐山举办的第</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届中国金鸡百花电影节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可以知道这些构图要素的寓意。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构图要素有汉字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、金鸡形象、数字</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和电影胶片。汉字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凸显举办地唐山的地域特征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金鸡形象体现电影节的主题内涵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数字</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体现第</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胶片元素体现电影节。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0198039"/>
      </p:ext>
    </p:extLst>
  </p:cSld>
  <p:clrMapOvr>
    <a:masterClrMapping/>
  </p:clrMapOvr>
  <mc:AlternateContent xmlns:mc="http://schemas.openxmlformats.org/markup-compatibility/2006">
    <mc:Choice xmlns:p14="http://schemas.microsoft.com/office/powerpoint/2010/main" Requires="p14">
      <p:transition spd="slow" p14:dur="14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4" name="矩形 3"/>
          <p:cNvSpPr>
            <a:spLocks noChangeAspect="1"/>
          </p:cNvSpPr>
          <p:nvPr/>
        </p:nvSpPr>
        <p:spPr>
          <a:xfrm>
            <a:off x="508000" y="1525619"/>
            <a:ext cx="476925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仔细观察下面的漫画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5" name="N21.eps" descr="id:2147489553;FounderCES"/>
          <p:cNvPicPr/>
          <p:nvPr/>
        </p:nvPicPr>
        <p:blipFill>
          <a:blip r:embed="rId8"/>
          <a:stretch>
            <a:fillRect/>
          </a:stretch>
        </p:blipFill>
        <p:spPr>
          <a:xfrm>
            <a:off x="1907704" y="2007290"/>
            <a:ext cx="5256017" cy="4662070"/>
          </a:xfrm>
          <a:prstGeom prst="rect">
            <a:avLst/>
          </a:prstGeom>
        </p:spPr>
      </p:pic>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pull dir="ld"/>
      </p:transition>
    </mc:Choice>
    <mc:Fallback>
      <p:transition spd="slow">
        <p:pull dir="ld"/>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5" name="矩形 4"/>
          <p:cNvSpPr>
            <a:spLocks noChangeAspect="1"/>
          </p:cNvSpPr>
          <p:nvPr/>
        </p:nvSpPr>
        <p:spPr>
          <a:xfrm>
            <a:off x="508000" y="1371212"/>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请简要描述画面的内容。</a:t>
            </a:r>
            <a:r>
              <a:rPr lang="en-US" altLang="zh-CN" sz="2200" dirty="0">
                <a:solidFill>
                  <a:srgbClr val="000000"/>
                </a:solidFill>
                <a:latin typeface="Times New Roman" panose="02020603050405020304" pitchFamily="18" charset="0"/>
                <a:cs typeface="Times New Roman" panose="02020603050405020304" pitchFamily="18" charset="0"/>
              </a:rPr>
              <a:t>(40—50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请给漫画拟个标题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并用一句话说明漫画给你的启示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要求与标题有内在联系。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启示不超过</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90959"/>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台上花旦倾情演唱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台下老爷爷手托下巴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面露微笑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看得津津有味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而年轻人则昏昏欲睡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毫无兴致。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396257"/>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谁来拯救戏剧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戏曲的内容和形式要与时俱进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年轻人也应积极传承和发展。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两代人的反应。启示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传统戏曲要更新形式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让年轻人喜闻乐见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才能吸引更多青少年。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5021268"/>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从画面内容看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面对传统的戏剧艺术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孩子无精打采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而老人却看得津津有味。据此可以从戏剧本身的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这种缓慢的节奏与青少年的不合拍角度拟标题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写启示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也可以从青少年和老年人的不同欣赏角度和趣味来拟标题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写启示。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27848592"/>
      </p:ext>
    </p:extLst>
  </p:cSld>
  <p:clrMapOvr>
    <a:masterClrMapping/>
  </p:clrMapOvr>
  <mc:AlternateContent xmlns:mc="http://schemas.openxmlformats.org/markup-compatibility/2006">
    <mc:Choice xmlns:p14="http://schemas.microsoft.com/office/powerpoint/2010/main" Requires="p14">
      <p:transition spd="slow" p14:dur="14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7" name="矩形 6"/>
          <p:cNvSpPr>
            <a:spLocks noChangeAspect="1"/>
          </p:cNvSpPr>
          <p:nvPr/>
        </p:nvSpPr>
        <p:spPr>
          <a:xfrm>
            <a:off x="508000"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下面是中国邮政为首个地球环境日设计的邮票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请写出主体图形的构图要素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画面整体构图为绿色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N22.eps" descr="id:2147489560;FounderCES"/>
          <p:cNvPicPr/>
          <p:nvPr/>
        </p:nvPicPr>
        <p:blipFill>
          <a:blip r:embed="rId8"/>
          <a:stretch>
            <a:fillRect/>
          </a:stretch>
        </p:blipFill>
        <p:spPr>
          <a:xfrm>
            <a:off x="1547664" y="2695607"/>
            <a:ext cx="5571649" cy="3397689"/>
          </a:xfrm>
          <a:prstGeom prst="rect">
            <a:avLst/>
          </a:prstGeom>
        </p:spPr>
      </p:pic>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wipe dir="d"/>
      </p:transition>
    </mc:Choice>
    <mc:Fallback>
      <p:transition spd="slow">
        <p:wipe dir="d"/>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18" name="椭圆 17">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6"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23" name="椭圆 22">
            <a:hlinkClick r:id="rId7" action="ppaction://hlinksldjump"/>
          </p:cNvPr>
          <p:cNvSpPr/>
          <p:nvPr/>
        </p:nvSpPr>
        <p:spPr>
          <a:xfrm>
            <a:off x="8262440"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6</a:t>
            </a:r>
            <a:endParaRPr lang="zh-CN" altLang="en-US" dirty="0">
              <a:solidFill>
                <a:srgbClr val="CD242B"/>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从画面内容看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主体部分是一个大的绿色树叶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上面有植树的人、骑车的人和公交车。还有彩虹、城市和阳光、河流等。根据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首个地球环境日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可以体会出这些构图要素共同表达了保护地球环境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倡导绿色生活的意思。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画面中心是一片树叶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上有植树和骑车的人及一辆公交车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背景是地球及太阳、彩虹、飞鸟、河流、游鱼、植被等。寓意为呼吁人们绿色出行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绿化环境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倡导绿色低碳生活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保护地球环境。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6169978"/>
      </p:ext>
    </p:extLst>
  </p:cSld>
  <p:clrMapOvr>
    <a:masterClrMapping/>
  </p:clrMapOvr>
  <mc:AlternateContent xmlns:mc="http://schemas.openxmlformats.org/markup-compatibility/2006">
    <mc:Choice xmlns:p14="http://schemas.microsoft.com/office/powerpoint/2010/main"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8" name="矩形 7"/>
          <p:cNvSpPr>
            <a:spLocks noChangeAspect="1"/>
          </p:cNvSpPr>
          <p:nvPr/>
        </p:nvSpPr>
        <p:spPr>
          <a:xfrm>
            <a:off x="508000" y="1379708"/>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某孔子学院对国外学生做过一次调查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对儒家文化价值观的认同度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这一项的统计结果如下图。请仔细阅读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按要求回答问题。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7" name="N23.eps" descr="id:2147489567;FounderCES"/>
          <p:cNvPicPr/>
          <p:nvPr/>
        </p:nvPicPr>
        <p:blipFill>
          <a:blip r:embed="rId8"/>
          <a:stretch>
            <a:fillRect/>
          </a:stretch>
        </p:blipFill>
        <p:spPr>
          <a:xfrm>
            <a:off x="2771800" y="2536231"/>
            <a:ext cx="2880320" cy="2880320"/>
          </a:xfrm>
          <a:prstGeom prst="rect">
            <a:avLst/>
          </a:prstGeom>
        </p:spPr>
      </p:pic>
      <p:sp>
        <p:nvSpPr>
          <p:cNvPr id="9" name="矩形 8"/>
          <p:cNvSpPr>
            <a:spLocks noChangeAspect="1"/>
          </p:cNvSpPr>
          <p:nvPr/>
        </p:nvSpPr>
        <p:spPr>
          <a:xfrm>
            <a:off x="508000" y="544522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孝顺父母是做人的基本要求。俭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过日子能省则省。礼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对别人要以礼相待。勤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辛勤的劳动是取得成功的前提。谦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遇到别人的夸奖要表现得谦虚。面子观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孩子的成功就是给父母挣面子。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3039639"/>
      </p:ext>
    </p:extLst>
  </p:cSld>
  <p:clrMapOvr>
    <a:masterClrMapping/>
  </p:clrMapOvr>
  <mc:AlternateContent xmlns:mc="http://schemas.openxmlformats.org/markup-compatibility/2006">
    <mc:Choice xmlns:p14="http://schemas.microsoft.com/office/powerpoint/2010/main" Requires="p14">
      <p:transition spd="slow" p14:dur="1400">
        <p:pull/>
      </p:transition>
    </mc:Choice>
    <mc:Fallback>
      <p:transition spd="slow">
        <p:pull/>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11" name="椭圆 10">
            <a:hlinkClick r:id="rId2"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3"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4"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5"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6"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16" name="椭圆 15">
            <a:hlinkClick r:id="rId7" action="ppaction://hlinksldjump"/>
          </p:cNvPr>
          <p:cNvSpPr/>
          <p:nvPr/>
        </p:nvSpPr>
        <p:spPr>
          <a:xfrm>
            <a:off x="8262440"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a:t>
            </a:r>
            <a:endParaRPr lang="zh-CN" altLang="en-US" dirty="0"/>
          </a:p>
        </p:txBody>
      </p:sp>
      <p:sp>
        <p:nvSpPr>
          <p:cNvPr id="3" name="矩形 2"/>
          <p:cNvSpPr>
            <a:spLocks noChangeAspect="1"/>
          </p:cNvSpPr>
          <p:nvPr/>
        </p:nvSpPr>
        <p:spPr>
          <a:xfrm>
            <a:off x="508000" y="1453611"/>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请根据图表的所有统计信息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含标点符号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针对孔子学院老师讲授中国传统文化这一内容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请依据相关信息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给出两条合理建议。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25609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调查对象对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的认同度最高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的认同度较低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最不认同的是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3870710"/>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教学中要理解并尊重外国学生的文化感受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这样才能赢得他们对中国文化的理解和尊重。</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对认同度较低的价值观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在教学中教师不宜过于强调。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09866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题目指明这是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认同度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表格反映的是对儒家文化价值观的认同所占的百分比。可根据表格的内容和所占的比例概括统计的信息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可就认同的情况和差异最大的内容分别提建议。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94194205"/>
      </p:ext>
    </p:extLst>
  </p:cSld>
  <p:clrMapOvr>
    <a:masterClrMapping/>
  </p:clrMapOvr>
  <mc:AlternateContent xmlns:mc="http://schemas.openxmlformats.org/markup-compatibility/2006">
    <mc:Choice xmlns:p14="http://schemas.microsoft.com/office/powerpoint/2010/main" Requires="p14">
      <p:transition spd="slow" p14:dur="14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此题考查对组织结构图的解说。这是一个成人仪式教育活动的实施方案结构图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整体看由两部分组成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可按照总分关系说明。注意在每一部分的解说中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要内容完整、表述准确。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方案分为前期教育和成人宣誓仪式两部分。前期教育是对</a:t>
            </a:r>
            <a:r>
              <a:rPr lang="en-US" altLang="zh-CN" sz="2200" dirty="0">
                <a:solidFill>
                  <a:srgbClr val="000000"/>
                </a:solidFill>
                <a:latin typeface="Times New Roman" panose="02020603050405020304" pitchFamily="18" charset="0"/>
                <a:cs typeface="Times New Roman" panose="02020603050405020304" pitchFamily="18" charset="0"/>
              </a:rPr>
              <a:t>16—18</a:t>
            </a:r>
            <a:r>
              <a:rPr lang="zh-CN" altLang="zh-CN" sz="2200" dirty="0">
                <a:solidFill>
                  <a:srgbClr val="000000"/>
                </a:solidFill>
                <a:latin typeface="Times New Roman" panose="02020603050405020304" pitchFamily="18" charset="0"/>
                <a:cs typeface="Times New Roman" panose="02020603050405020304" pitchFamily="18" charset="0"/>
              </a:rPr>
              <a:t>岁中学生进行公民意识教育并完成</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cs typeface="Times New Roman" panose="02020603050405020304" pitchFamily="18" charset="0"/>
              </a:rPr>
              <a:t>小时预备期志愿者服务活动。完成前期教育后举行成人宣誓仪式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仪式依次安排三项活动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升国旗、唱国歌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师生代表发言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集体宣誓。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4453600"/>
      </p:ext>
    </p:extLst>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下面的图标为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四川三国文化旅游形象标识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征集活动的入围图案。请说明图片寓意。要求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N10.eps" descr="id:2147489412;FounderCES"/>
          <p:cNvPicPr/>
          <p:nvPr/>
        </p:nvPicPr>
        <p:blipFill>
          <a:blip r:embed="rId2"/>
          <a:stretch>
            <a:fillRect/>
          </a:stretch>
        </p:blipFill>
        <p:spPr>
          <a:xfrm>
            <a:off x="2411760" y="2418497"/>
            <a:ext cx="3672408" cy="3314759"/>
          </a:xfrm>
          <a:prstGeom prst="rect">
            <a:avLst/>
          </a:prstGeom>
        </p:spPr>
      </p:pic>
    </p:spTree>
    <p:extLst>
      <p:ext uri="{BB962C8B-B14F-4D97-AF65-F5344CB8AC3E}">
        <p14:creationId xmlns:p14="http://schemas.microsoft.com/office/powerpoint/2010/main" val="2798244904"/>
      </p:ext>
    </p:extLst>
  </p:cSld>
  <p:clrMapOvr>
    <a:masterClrMapping/>
  </p:clrMapOvr>
  <p:transition>
    <p:cover dir="l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此题考查对徽标的解读。徽标的题目是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四川三国文化旅游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解读时就要看徽标运用了哪些元素来体现这种意思的。整体看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徽标呈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也像一个正放的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三足鼎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上面是长城的烽火台。将这些古代三国文化符号和地域名称融合在一起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就构成了徽标的主题图案。下面是中英文书写的徽标名称。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图标上方的图案将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烽火台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三足鼎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等事物巧妙地融为一体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体现出四川与三国文化的紧密联系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图标下方的中英文字突出了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四川三国文化旅游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体现出旅游事业的国际化发展趋势。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0968188"/>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119675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仔细观察下面一幅漫画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请写出这幅漫画的画面内容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并说明漫画寓意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4" name="N11.eps" descr="id:2147489419;FounderCES"/>
          <p:cNvPicPr/>
          <p:nvPr/>
        </p:nvPicPr>
        <p:blipFill>
          <a:blip r:embed="rId2"/>
          <a:stretch>
            <a:fillRect/>
          </a:stretch>
        </p:blipFill>
        <p:spPr>
          <a:xfrm>
            <a:off x="2411760" y="2093202"/>
            <a:ext cx="4104456" cy="3897422"/>
          </a:xfrm>
          <a:prstGeom prst="rect">
            <a:avLst/>
          </a:prstGeom>
        </p:spPr>
      </p:pic>
    </p:spTree>
    <p:extLst>
      <p:ext uri="{BB962C8B-B14F-4D97-AF65-F5344CB8AC3E}">
        <p14:creationId xmlns:p14="http://schemas.microsoft.com/office/powerpoint/2010/main" val="2677862538"/>
      </p:ext>
    </p:extLst>
  </p:cSld>
  <p:clrMapOvr>
    <a:masterClrMapping/>
  </p:clrMapOvr>
  <p:transition>
    <p:cover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此题考查对漫画寓意的揭示。介绍画面内容时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可先说人物及其穿戴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然后介绍其左右手的动作。解读寓意时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要注意画面的特点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人物在凭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闪光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这是画面的核心内容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也是解读寓意的关键。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一位身穿有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二字工作服的铁匠师傅站在铁砧旁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左手用钢钳夹着一块写有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二字的铁块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右手举着铁锤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铁块火星四溅。寓意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打铁首先自身硬。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依靠诚信打造承诺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严守承诺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铸就诚信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4233283"/>
      </p:ext>
    </p:extLst>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138</TotalTime>
  <Words>3358</Words>
  <Application>Microsoft Office PowerPoint</Application>
  <PresentationFormat>全屏显示(4:3)</PresentationFormat>
  <Paragraphs>325</Paragraphs>
  <Slides>48</Slides>
  <Notes>19</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0"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题型17　图文、表文转换题:         抓住特点,按图索意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22</cp:revision>
  <dcterms:created xsi:type="dcterms:W3CDTF">2016-09-18T00:26:18Z</dcterms:created>
  <dcterms:modified xsi:type="dcterms:W3CDTF">2016-09-18T08:30:49Z</dcterms:modified>
</cp:coreProperties>
</file>