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23" r:id="rId1"/>
  </p:sldMasterIdLst>
  <p:notesMasterIdLst>
    <p:notesMasterId r:id="rId27"/>
  </p:notesMasterIdLst>
  <p:sldIdLst>
    <p:sldId id="256" r:id="rId2"/>
    <p:sldId id="257" r:id="rId3"/>
    <p:sldId id="263" r:id="rId4"/>
    <p:sldId id="264" r:id="rId5"/>
    <p:sldId id="267" r:id="rId6"/>
    <p:sldId id="266" r:id="rId7"/>
    <p:sldId id="268" r:id="rId8"/>
    <p:sldId id="270" r:id="rId9"/>
    <p:sldId id="271" r:id="rId10"/>
    <p:sldId id="273" r:id="rId11"/>
    <p:sldId id="274" r:id="rId12"/>
    <p:sldId id="282" r:id="rId13"/>
    <p:sldId id="291" r:id="rId14"/>
    <p:sldId id="275" r:id="rId15"/>
    <p:sldId id="277" r:id="rId16"/>
    <p:sldId id="284" r:id="rId17"/>
    <p:sldId id="276" r:id="rId18"/>
    <p:sldId id="278" r:id="rId19"/>
    <p:sldId id="279" r:id="rId20"/>
    <p:sldId id="280" r:id="rId21"/>
    <p:sldId id="281" r:id="rId22"/>
    <p:sldId id="283" r:id="rId23"/>
    <p:sldId id="285" r:id="rId24"/>
    <p:sldId id="286" r:id="rId25"/>
    <p:sldId id="287" r:id="rId26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3" d="100"/>
          <a:sy n="73" d="100"/>
        </p:scale>
        <p:origin x="-96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notesMaster" Target="notesMasters/notes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ABADD7-64ED-1A46-B910-63CE092B2AF9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AE1AC8-5BC7-1A41-8D99-A9259AACE404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955655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AE1AC8-5BC7-1A41-8D99-A9259AACE404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480472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AE1AC8-5BC7-1A41-8D99-A9259AACE404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608401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AE1AC8-5BC7-1A41-8D99-A9259AACE404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3327382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AE1AC8-5BC7-1A41-8D99-A9259AACE404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740579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AE1AC8-5BC7-1A41-8D99-A9259AACE404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717426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AE1AC8-5BC7-1A41-8D99-A9259AACE404}" type="slidenum">
              <a:rPr kumimoji="1" lang="zh-CN" altLang="en-US" smtClean="0"/>
              <a:t>18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27659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F0C94032-CD4C-4C25-B0C2-CEC720522D92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2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三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tabLst/>
              <a:defRPr sz="1800"/>
            </a:lvl6pPr>
            <a:lvl7pPr marL="2290763" indent="-344488">
              <a:tabLst/>
              <a:defRPr sz="1800"/>
            </a:lvl7pPr>
            <a:lvl8pPr marL="2290763" indent="-344488">
              <a:tabLst/>
              <a:defRPr sz="1800"/>
            </a:lvl8pPr>
            <a:lvl9pPr marL="2290763" indent="-344488">
              <a:tabLst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zh-CN" altLang="en-US" smtClean="0"/>
              <a:t>将图片拖动到占位符，或单击添加图标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张图片(带标题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zh-CN" altLang="en-US" smtClean="0"/>
              <a:t>将图片拖动到占位符，或单击添加图标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zh-CN" altLang="en-US" smtClean="0"/>
              <a:t>将图片拖动到占位符，或单击添加图标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(位于标题上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zh-CN" altLang="en-US" smtClean="0"/>
              <a:t>将图片拖动到占位符，或单击添加图标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张图片(位于标题上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zh-CN" altLang="en-US" smtClean="0"/>
              <a:t>将图片拖动到占位符，或单击添加图标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zh-CN" altLang="en-US" smtClean="0"/>
              <a:t>将图片拖动到占位符，或单击添加图标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(带水印)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zh-CN" altLang="en-US" smtClean="0"/>
              <a:t>单击此处编辑母版标题样式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(带水印)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(带图片)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zh-CN" altLang="en-US" smtClean="0"/>
              <a:t>将图片拖动到占位符，或单击添加图标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项内容、顶部和底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24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smtClean="0"/>
              <a:t>单击此处编辑母版标题样式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A9E76BFF-C802-E844-9954-5EF2698AEA3C}" type="datetimeFigureOut">
              <a:rPr kumimoji="1" lang="zh-CN" altLang="en-US" smtClean="0"/>
              <a:t>17/9/16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DC275801-5394-1442-B1FC-01D97F9E008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  <p:sldLayoutId id="2147483935" r:id="rId12"/>
    <p:sldLayoutId id="2147483936" r:id="rId13"/>
    <p:sldLayoutId id="2147483937" r:id="rId14"/>
    <p:sldLayoutId id="2147483938" r:id="rId15"/>
    <p:sldLayoutId id="2147483939" r:id="rId16"/>
    <p:sldLayoutId id="2147483940" r:id="rId17"/>
    <p:sldLayoutId id="2147483941" r:id="rId18"/>
    <p:sldLayoutId id="2147483942" r:id="rId19"/>
    <p:sldLayoutId id="2147483943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Tx/>
        <a:buBlip>
          <a:blip r:embed="rId24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38908" y="877779"/>
            <a:ext cx="8243455" cy="1914144"/>
          </a:xfrm>
        </p:spPr>
        <p:txBody>
          <a:bodyPr/>
          <a:lstStyle/>
          <a:p>
            <a:r>
              <a:rPr kumimoji="1" lang="zh-CN" altLang="en-US" dirty="0" smtClean="0"/>
              <a:t>关于高考作文的评析与高中写作教学的应对</a:t>
            </a:r>
            <a:endParaRPr kumimoji="1"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5905500" y="4617848"/>
            <a:ext cx="6477000" cy="1174088"/>
          </a:xfrm>
        </p:spPr>
        <p:txBody>
          <a:bodyPr>
            <a:normAutofit/>
          </a:bodyPr>
          <a:lstStyle/>
          <a:p>
            <a:r>
              <a:rPr kumimoji="1" lang="zh-CN" altLang="en-US" sz="4000" b="1" dirty="0" smtClean="0"/>
              <a:t>王倩影</a:t>
            </a:r>
            <a:endParaRPr kumimoji="1"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735182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6582" y="-168275"/>
            <a:ext cx="7313613" cy="868362"/>
          </a:xfrm>
        </p:spPr>
        <p:txBody>
          <a:bodyPr/>
          <a:lstStyle/>
          <a:p>
            <a:r>
              <a:rPr kumimoji="1" lang="zh-CN" altLang="en-US" dirty="0" smtClean="0"/>
              <a:t>纵贯线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0" y="529695"/>
            <a:ext cx="91440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800" b="1" dirty="0" smtClean="0">
                <a:solidFill>
                  <a:srgbClr val="FF0000"/>
                </a:solidFill>
              </a:rPr>
              <a:t>       </a:t>
            </a:r>
            <a:r>
              <a:rPr kumimoji="1" lang="zh-CN" altLang="en-US" sz="2800" b="1" dirty="0" smtClean="0">
                <a:solidFill>
                  <a:srgbClr val="FF0000"/>
                </a:solidFill>
              </a:rPr>
              <a:t>火车向西</a:t>
            </a:r>
            <a:r>
              <a:rPr kumimoji="1" lang="zh-CN" altLang="en-US" sz="2800" b="1" dirty="0" smtClean="0"/>
              <a:t>，</a:t>
            </a:r>
            <a:r>
              <a:rPr kumimoji="1" lang="zh-CN" altLang="en-US" sz="2800" b="1" dirty="0" smtClean="0"/>
              <a:t>－－－</a:t>
            </a:r>
            <a:r>
              <a:rPr kumimoji="1" lang="zh-CN" altLang="en-US" sz="2800" b="1" dirty="0" smtClean="0">
                <a:solidFill>
                  <a:srgbClr val="FF0000"/>
                </a:solidFill>
              </a:rPr>
              <a:t>对</a:t>
            </a:r>
            <a:r>
              <a:rPr kumimoji="1" lang="zh-CN" altLang="en-US" sz="2800" b="1" dirty="0">
                <a:solidFill>
                  <a:srgbClr val="FF0000"/>
                </a:solidFill>
              </a:rPr>
              <a:t>未知的渴盼，不再是畏惧，像是终要相逢的对手，在印象中过招。</a:t>
            </a:r>
            <a:endParaRPr kumimoji="1" lang="en-US" altLang="zh-CN" sz="2800" b="1" dirty="0">
              <a:solidFill>
                <a:srgbClr val="FF0000"/>
              </a:solidFill>
            </a:endParaRPr>
          </a:p>
          <a:p>
            <a:r>
              <a:rPr kumimoji="1" lang="en-US" altLang="zh-CN" sz="2800" b="1" dirty="0" smtClean="0">
                <a:solidFill>
                  <a:srgbClr val="FF0000"/>
                </a:solidFill>
              </a:rPr>
              <a:t>      </a:t>
            </a:r>
            <a:r>
              <a:rPr kumimoji="1" lang="zh-CN" altLang="en-US" sz="2800" b="1" dirty="0" smtClean="0">
                <a:solidFill>
                  <a:srgbClr val="FF0000"/>
                </a:solidFill>
              </a:rPr>
              <a:t>火车向东</a:t>
            </a:r>
            <a:r>
              <a:rPr kumimoji="1" lang="zh-CN" altLang="en-US" sz="2800" b="1" dirty="0">
                <a:solidFill>
                  <a:srgbClr val="FF0000"/>
                </a:solidFill>
              </a:rPr>
              <a:t>。这是回归</a:t>
            </a:r>
            <a:r>
              <a:rPr kumimoji="1" lang="zh-CN" altLang="en-US" sz="2800" b="1" dirty="0" smtClean="0"/>
              <a:t>，</a:t>
            </a:r>
            <a:r>
              <a:rPr kumimoji="1" lang="zh-CN" altLang="en-US" sz="2800" b="1" dirty="0" smtClean="0"/>
              <a:t>－－－－</a:t>
            </a:r>
            <a:endParaRPr kumimoji="1" lang="en-US" altLang="zh-CN" sz="2800" b="1" dirty="0" smtClean="0"/>
          </a:p>
          <a:p>
            <a:r>
              <a:rPr kumimoji="1" lang="en-US" altLang="zh-CN" sz="2800" b="1" dirty="0" smtClean="0">
                <a:solidFill>
                  <a:srgbClr val="FF0000"/>
                </a:solidFill>
              </a:rPr>
              <a:t>     </a:t>
            </a:r>
            <a:r>
              <a:rPr kumimoji="1" lang="zh-CN" altLang="en-US" sz="2800" b="1" dirty="0" smtClean="0">
                <a:solidFill>
                  <a:srgbClr val="FF0000"/>
                </a:solidFill>
              </a:rPr>
              <a:t>火车</a:t>
            </a:r>
            <a:r>
              <a:rPr kumimoji="1" lang="zh-CN" altLang="en-US" sz="2800" b="1" dirty="0">
                <a:solidFill>
                  <a:srgbClr val="FF0000"/>
                </a:solidFill>
              </a:rPr>
              <a:t>向前</a:t>
            </a:r>
            <a:r>
              <a:rPr kumimoji="1" lang="zh-CN" altLang="en-US" sz="2800" b="1" dirty="0" smtClean="0"/>
              <a:t>，我还是会想起火车向西与向东的那些夜晚</a:t>
            </a:r>
            <a:r>
              <a:rPr kumimoji="1" lang="zh-CN" altLang="en-US" sz="2800" b="1" dirty="0" smtClean="0"/>
              <a:t>，</a:t>
            </a:r>
            <a:r>
              <a:rPr kumimoji="1" lang="zh-CN" altLang="en-US" sz="2800" b="1" dirty="0" smtClean="0"/>
              <a:t>－－－－－－－－</a:t>
            </a:r>
            <a:r>
              <a:rPr kumimoji="1" lang="zh-CN" altLang="en-US" sz="2800" b="1" dirty="0" smtClean="0"/>
              <a:t>，</a:t>
            </a:r>
            <a:r>
              <a:rPr kumimoji="1" lang="zh-CN" altLang="en-US" sz="2800" b="1" dirty="0">
                <a:solidFill>
                  <a:srgbClr val="FF0000"/>
                </a:solidFill>
              </a:rPr>
              <a:t>生活如火车纵贯线，相交、纠缠、前进，但终将回来</a:t>
            </a:r>
          </a:p>
        </p:txBody>
      </p:sp>
    </p:spTree>
    <p:extLst>
      <p:ext uri="{BB962C8B-B14F-4D97-AF65-F5344CB8AC3E}">
        <p14:creationId xmlns:p14="http://schemas.microsoft.com/office/powerpoint/2010/main" val="7425431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491" y="295420"/>
            <a:ext cx="7313613" cy="868362"/>
          </a:xfrm>
        </p:spPr>
        <p:txBody>
          <a:bodyPr/>
          <a:lstStyle/>
          <a:p>
            <a:r>
              <a:rPr kumimoji="1" lang="zh-CN" altLang="en-US" dirty="0" smtClean="0"/>
              <a:t>作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文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教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学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建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议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01601" y="1441903"/>
            <a:ext cx="9245601" cy="4105564"/>
          </a:xfrm>
        </p:spPr>
        <p:txBody>
          <a:bodyPr>
            <a:normAutofit/>
          </a:bodyPr>
          <a:lstStyle/>
          <a:p>
            <a:r>
              <a:rPr kumimoji="1" lang="en-US" altLang="zh-CN" sz="4000" b="1" dirty="0" smtClean="0"/>
              <a:t>2</a:t>
            </a:r>
            <a:r>
              <a:rPr kumimoji="1" lang="zh-CN" altLang="en-US" sz="4000" b="1" dirty="0" smtClean="0"/>
              <a:t>、</a:t>
            </a:r>
            <a:r>
              <a:rPr kumimoji="1" lang="en-US" altLang="zh-CN" sz="4000" b="1" dirty="0" smtClean="0"/>
              <a:t> </a:t>
            </a:r>
            <a:r>
              <a:rPr kumimoji="1" lang="zh-CN" altLang="en-US" sz="4000" b="1" dirty="0" smtClean="0"/>
              <a:t>有意识地运用各种方式提高学生深度</a:t>
            </a:r>
            <a:r>
              <a:rPr kumimoji="1" lang="zh-CN" altLang="en-US" sz="4000" b="1" dirty="0"/>
              <a:t>思考的</a:t>
            </a:r>
            <a:r>
              <a:rPr kumimoji="1" lang="zh-CN" altLang="en-US" sz="4000" b="1" dirty="0" smtClean="0"/>
              <a:t>能力。</a:t>
            </a:r>
            <a:endParaRPr kumimoji="1" lang="zh-CN" altLang="en-US" sz="40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465025" y="3208366"/>
            <a:ext cx="66560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000" b="1" dirty="0" smtClean="0"/>
              <a:t>辩证思维</a:t>
            </a:r>
            <a:endParaRPr kumimoji="1" lang="zh-CN" altLang="en-US" sz="40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465025" y="4364791"/>
            <a:ext cx="2236510" cy="9848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/>
              <a:t>一分为三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1014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41984"/>
            <a:ext cx="9144000" cy="235195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zh-CN" altLang="en-US" sz="3600" b="1" dirty="0" smtClean="0">
                <a:solidFill>
                  <a:srgbClr val="FF0000"/>
                </a:solidFill>
              </a:rPr>
              <a:t>辩证思维</a:t>
            </a:r>
            <a:endParaRPr kumimoji="1" lang="en-US" altLang="zh-CN" sz="36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kumimoji="1" lang="zh-CN" altLang="en-US" sz="3600" dirty="0" smtClean="0"/>
              <a:t>普遍联系的观点</a:t>
            </a:r>
            <a:r>
              <a:rPr kumimoji="1" lang="en-US" altLang="zh-CN" sz="3600" dirty="0" smtClean="0"/>
              <a:t>  </a:t>
            </a:r>
            <a:r>
              <a:rPr kumimoji="1" lang="zh-CN" altLang="en-US" sz="3600" dirty="0" smtClean="0"/>
              <a:t>发展变化的观点</a:t>
            </a:r>
            <a:r>
              <a:rPr kumimoji="1" lang="en-US" altLang="zh-CN" sz="3600" dirty="0" smtClean="0"/>
              <a:t>  </a:t>
            </a:r>
            <a:r>
              <a:rPr kumimoji="1" lang="zh-CN" altLang="en-US" sz="3600" dirty="0" smtClean="0"/>
              <a:t>对立统一的观点</a:t>
            </a:r>
            <a:endParaRPr kumimoji="1" lang="en-US" altLang="zh-CN" sz="3600" dirty="0" smtClean="0"/>
          </a:p>
          <a:p>
            <a:pPr marL="0" indent="0">
              <a:buNone/>
            </a:pPr>
            <a:endParaRPr kumimoji="1" lang="zh-CN" altLang="en-US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0" y="2093756"/>
            <a:ext cx="6750566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/>
              <a:t>第一个从积极面看待虫子的精神</a:t>
            </a:r>
            <a:endParaRPr kumimoji="1" lang="en-US" altLang="zh-CN" sz="3200" b="1" dirty="0" smtClean="0"/>
          </a:p>
          <a:p>
            <a:r>
              <a:rPr kumimoji="1" lang="zh-CN" altLang="en-US" sz="3200" b="1" dirty="0"/>
              <a:t>第二个从消极面</a:t>
            </a:r>
            <a:r>
              <a:rPr kumimoji="1" lang="zh-CN" altLang="en-US" sz="3200" b="1" dirty="0" smtClean="0"/>
              <a:t>看出虫子行事的愚蠢</a:t>
            </a:r>
            <a:endParaRPr kumimoji="1" lang="zh-CN" altLang="en-US" sz="32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0" y="3333465"/>
            <a:ext cx="839204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/>
              <a:t>我们做事情既要坚持不懈，又要讲究方式方法</a:t>
            </a:r>
            <a:endParaRPr kumimoji="1" lang="zh-CN" altLang="en-US" sz="32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0" y="4072955"/>
            <a:ext cx="182614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3200" b="1" dirty="0" smtClean="0">
                <a:solidFill>
                  <a:srgbClr val="FF0000"/>
                </a:solidFill>
              </a:rPr>
              <a:t>一分为三</a:t>
            </a:r>
            <a:endParaRPr kumimoji="1"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4703042"/>
            <a:ext cx="91440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/>
              <a:t>你只看到了两个人之间的异，却没有看到他们之间的同：他们同样具有反省与进取的精神。形式的差异，往往蕴涵着精神实质的一致；表面的相似，倒可能掩蔽着内在的不可调和的对立</a:t>
            </a:r>
            <a:endParaRPr kumimoji="1"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249629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5199" y="1305857"/>
            <a:ext cx="9144000" cy="3912909"/>
          </a:xfrm>
        </p:spPr>
        <p:txBody>
          <a:bodyPr>
            <a:normAutofit/>
          </a:bodyPr>
          <a:lstStyle/>
          <a:p>
            <a:r>
              <a:rPr kumimoji="1" lang="zh-CN" altLang="en-US" sz="4000" dirty="0" smtClean="0"/>
              <a:t>利用</a:t>
            </a:r>
            <a:r>
              <a:rPr kumimoji="1" lang="zh-CN" altLang="en-US" sz="4000" dirty="0" smtClean="0">
                <a:solidFill>
                  <a:srgbClr val="FF0000"/>
                </a:solidFill>
              </a:rPr>
              <a:t>时评写作</a:t>
            </a:r>
            <a:r>
              <a:rPr kumimoji="1" lang="zh-CN" altLang="en-US" sz="4000" dirty="0" smtClean="0"/>
              <a:t>训练学生的批判性思维</a:t>
            </a:r>
            <a:endParaRPr kumimoji="1" lang="zh-CN" altLang="en-US" sz="4000" dirty="0"/>
          </a:p>
        </p:txBody>
      </p:sp>
      <p:sp>
        <p:nvSpPr>
          <p:cNvPr id="2" name="文本框 1"/>
          <p:cNvSpPr txBox="1"/>
          <p:nvPr/>
        </p:nvSpPr>
        <p:spPr>
          <a:xfrm>
            <a:off x="1182958" y="2392446"/>
            <a:ext cx="6340197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dirty="0" smtClean="0"/>
              <a:t>《</a:t>
            </a:r>
            <a:r>
              <a:rPr kumimoji="1" lang="zh-CN" altLang="en-US" sz="4000" dirty="0" smtClean="0"/>
              <a:t>在没有问题里寻找问题</a:t>
            </a:r>
            <a:r>
              <a:rPr kumimoji="1" lang="en-US" altLang="zh-CN" sz="4000" dirty="0" smtClean="0"/>
              <a:t>》</a:t>
            </a:r>
          </a:p>
          <a:p>
            <a:r>
              <a:rPr kumimoji="1" lang="zh-CN" altLang="zh-CN" sz="4000" dirty="0" smtClean="0"/>
              <a:t>《</a:t>
            </a:r>
            <a:r>
              <a:rPr kumimoji="1" lang="zh-CN" altLang="en-US" sz="4000" dirty="0" smtClean="0"/>
              <a:t>第</a:t>
            </a:r>
            <a:r>
              <a:rPr kumimoji="1" lang="en-US" altLang="zh-CN" sz="4000" dirty="0" smtClean="0"/>
              <a:t>3</a:t>
            </a:r>
            <a:r>
              <a:rPr kumimoji="1" lang="zh-CN" altLang="en-US" sz="4000" dirty="0" smtClean="0"/>
              <a:t>选择</a:t>
            </a:r>
            <a:r>
              <a:rPr kumimoji="1" lang="en-US" altLang="zh-CN" sz="4000" dirty="0" smtClean="0"/>
              <a:t>》</a:t>
            </a:r>
          </a:p>
          <a:p>
            <a:r>
              <a:rPr kumimoji="1" lang="zh-CN" altLang="zh-CN" sz="4000" dirty="0" smtClean="0"/>
              <a:t>《</a:t>
            </a:r>
            <a:r>
              <a:rPr kumimoji="1" lang="zh-CN" altLang="en-US" sz="4000" dirty="0" smtClean="0"/>
              <a:t>学会提问</a:t>
            </a:r>
            <a:r>
              <a:rPr kumimoji="1" lang="en-US" altLang="zh-CN" sz="4000" dirty="0" smtClean="0"/>
              <a:t>》</a:t>
            </a:r>
          </a:p>
          <a:p>
            <a:r>
              <a:rPr kumimoji="1" lang="zh-CN" altLang="zh-CN" sz="4000" dirty="0" smtClean="0"/>
              <a:t>《</a:t>
            </a:r>
            <a:r>
              <a:rPr kumimoji="1" lang="zh-CN" altLang="en-US" sz="4000" dirty="0" smtClean="0"/>
              <a:t>独立思考</a:t>
            </a:r>
            <a:r>
              <a:rPr kumimoji="1" lang="en-US" altLang="zh-CN" sz="4000" dirty="0" smtClean="0"/>
              <a:t>》</a:t>
            </a:r>
          </a:p>
          <a:p>
            <a:r>
              <a:rPr kumimoji="1" lang="zh-CN" altLang="zh-CN" sz="4000" dirty="0" smtClean="0"/>
              <a:t>《</a:t>
            </a:r>
            <a:r>
              <a:rPr kumimoji="1" lang="zh-CN" altLang="en-US" sz="4000" dirty="0" smtClean="0"/>
              <a:t>批判性思维工具</a:t>
            </a:r>
            <a:r>
              <a:rPr kumimoji="1" lang="en-US" altLang="zh-CN" sz="4000" dirty="0" smtClean="0"/>
              <a:t>》</a:t>
            </a:r>
            <a:endParaRPr kumimoji="1"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8214985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作文教学建议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4419600"/>
          </a:xfrm>
        </p:spPr>
        <p:txBody>
          <a:bodyPr/>
          <a:lstStyle/>
          <a:p>
            <a:r>
              <a:rPr kumimoji="1" lang="en-US" altLang="zh-CN" sz="4000" dirty="0" smtClean="0"/>
              <a:t>3</a:t>
            </a:r>
            <a:r>
              <a:rPr kumimoji="1" lang="zh-CN" altLang="en-US" sz="4000" dirty="0" smtClean="0"/>
              <a:t>、</a:t>
            </a:r>
            <a:r>
              <a:rPr lang="zh-CN" altLang="zh-CN" sz="4000" b="1" dirty="0"/>
              <a:t>素材积累宜精不宜广，</a:t>
            </a:r>
            <a:r>
              <a:rPr lang="zh-CN" altLang="en-US" sz="4000" b="1" dirty="0"/>
              <a:t>可以依照必修教材的人文专题系列进行素材积</a:t>
            </a:r>
            <a:r>
              <a:rPr lang="zh-CN" altLang="en-US" sz="4000" b="1" dirty="0" smtClean="0"/>
              <a:t>累</a:t>
            </a:r>
            <a:r>
              <a:rPr lang="zh-CN" altLang="en-US" b="1" dirty="0"/>
              <a:t>。</a:t>
            </a:r>
            <a:endParaRPr lang="zh-CN" altLang="en-US" sz="40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308429" y="3574143"/>
            <a:ext cx="86613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 smtClean="0"/>
              <a:t>人与自然</a:t>
            </a:r>
            <a:r>
              <a:rPr kumimoji="1" lang="en-US" altLang="zh-CN" sz="4000" b="1" dirty="0" smtClean="0"/>
              <a:t>    </a:t>
            </a:r>
            <a:r>
              <a:rPr kumimoji="1" lang="zh-CN" altLang="en-US" sz="4000" b="1" dirty="0" smtClean="0"/>
              <a:t>人与他人</a:t>
            </a:r>
            <a:r>
              <a:rPr kumimoji="1" lang="en-US" altLang="zh-CN" sz="4000" b="1" dirty="0" smtClean="0"/>
              <a:t>     </a:t>
            </a:r>
            <a:r>
              <a:rPr kumimoji="1" lang="zh-CN" altLang="en-US" sz="4000" b="1" dirty="0" smtClean="0"/>
              <a:t>人与自我</a:t>
            </a:r>
            <a:endParaRPr kumimoji="1"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571254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313749"/>
            <a:ext cx="7313613" cy="868362"/>
          </a:xfrm>
        </p:spPr>
        <p:txBody>
          <a:bodyPr/>
          <a:lstStyle/>
          <a:p>
            <a:r>
              <a:rPr kumimoji="1" lang="zh-CN" altLang="en-US" dirty="0" smtClean="0"/>
              <a:t>作文教学建议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82111"/>
            <a:ext cx="9144000" cy="4419600"/>
          </a:xfrm>
        </p:spPr>
        <p:txBody>
          <a:bodyPr/>
          <a:lstStyle/>
          <a:p>
            <a:r>
              <a:rPr lang="zh-CN" altLang="zh-CN" sz="4000" b="1" dirty="0" smtClean="0"/>
              <a:t>4、</a:t>
            </a:r>
            <a:r>
              <a:rPr lang="zh-CN" altLang="zh-CN" sz="4000" b="1" dirty="0"/>
              <a:t>在内化和转化素材上狠下功夫，在点评和跟贴式评论中深度吸收，让素材“半成品”化。</a:t>
            </a:r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92245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6900" y="69057"/>
            <a:ext cx="7313613" cy="868362"/>
          </a:xfrm>
        </p:spPr>
        <p:txBody>
          <a:bodyPr/>
          <a:lstStyle/>
          <a:p>
            <a:r>
              <a:rPr kumimoji="1" lang="zh-CN" altLang="en-US" dirty="0" smtClean="0"/>
              <a:t>车主？车奴？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" y="937419"/>
            <a:ext cx="9144000" cy="4419600"/>
          </a:xfrm>
        </p:spPr>
        <p:txBody>
          <a:bodyPr>
            <a:normAutofit/>
          </a:bodyPr>
          <a:lstStyle/>
          <a:p>
            <a:r>
              <a:rPr kumimoji="1" lang="en-US" altLang="zh-CN" sz="3600" dirty="0" smtClean="0"/>
              <a:t>      </a:t>
            </a:r>
            <a:r>
              <a:rPr kumimoji="1" lang="zh-CN" altLang="en-US" sz="3600" dirty="0" smtClean="0"/>
              <a:t>“人生不过是把一只脚放在另一只脚的前面，如此反复而已</a:t>
            </a:r>
            <a:r>
              <a:rPr kumimoji="1" lang="zh-CN" altLang="en-US" sz="3600" dirty="0" smtClean="0"/>
              <a:t>”</a:t>
            </a:r>
            <a:r>
              <a:rPr kumimoji="1" lang="zh-CN" altLang="en-US" sz="3600" dirty="0" smtClean="0"/>
              <a:t>－－－－－－</a:t>
            </a:r>
            <a:r>
              <a:rPr kumimoji="1" lang="zh-CN" altLang="en-US" sz="3600" dirty="0" smtClean="0"/>
              <a:t> 我且冒昧地将它改</a:t>
            </a:r>
            <a:r>
              <a:rPr kumimoji="1" lang="zh-CN" altLang="en-US" sz="3600" dirty="0" smtClean="0"/>
              <a:t>成：“人生，不过是一只脚踩油门，另一只脚踩刹车，如此反复而已。”当然，只是笑谈罢了。</a:t>
            </a:r>
            <a:endParaRPr kumimoji="1" lang="en-US" altLang="zh-CN" sz="3600" dirty="0" smtClean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0188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作文教学建议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374920"/>
            <a:ext cx="9144000" cy="4056062"/>
          </a:xfrm>
        </p:spPr>
        <p:txBody>
          <a:bodyPr>
            <a:normAutofit/>
          </a:bodyPr>
          <a:lstStyle/>
          <a:p>
            <a:r>
              <a:rPr lang="zh-CN" altLang="zh-CN" sz="4000" b="1" dirty="0"/>
              <a:t>5</a:t>
            </a:r>
            <a:r>
              <a:rPr lang="zh-CN" altLang="en-US" sz="4000" b="1" dirty="0" smtClean="0"/>
              <a:t>、</a:t>
            </a:r>
            <a:r>
              <a:rPr lang="zh-CN" altLang="zh-CN" sz="4000" b="1" dirty="0" smtClean="0"/>
              <a:t>针对</a:t>
            </a:r>
            <a:r>
              <a:rPr lang="zh-CN" altLang="zh-CN" sz="4000" b="1" dirty="0"/>
              <a:t>学生的写作能力，作文教学侧重点不同，中等生作文教学要狠抓一个前提，紧扣一个关键：</a:t>
            </a:r>
            <a:r>
              <a:rPr lang="zh-CN" altLang="zh-CN" sz="4000" b="1" dirty="0">
                <a:solidFill>
                  <a:srgbClr val="FF0000"/>
                </a:solidFill>
              </a:rPr>
              <a:t>立意精准</a:t>
            </a:r>
            <a:r>
              <a:rPr lang="en-US" altLang="zh-CN" sz="4000" b="1" dirty="0">
                <a:solidFill>
                  <a:srgbClr val="FF0000"/>
                </a:solidFill>
              </a:rPr>
              <a:t>——</a:t>
            </a:r>
            <a:r>
              <a:rPr lang="zh-CN" altLang="zh-CN" sz="4000" b="1" dirty="0">
                <a:solidFill>
                  <a:srgbClr val="FF0000"/>
                </a:solidFill>
              </a:rPr>
              <a:t>前提，思路明晰</a:t>
            </a:r>
            <a:r>
              <a:rPr lang="en-US" altLang="zh-CN" sz="4000" b="1" dirty="0">
                <a:solidFill>
                  <a:srgbClr val="FF0000"/>
                </a:solidFill>
              </a:rPr>
              <a:t>——</a:t>
            </a:r>
            <a:r>
              <a:rPr lang="zh-CN" altLang="zh-CN" sz="4000" b="1" dirty="0">
                <a:solidFill>
                  <a:srgbClr val="FF0000"/>
                </a:solidFill>
              </a:rPr>
              <a:t>关键；</a:t>
            </a:r>
            <a:r>
              <a:rPr lang="zh-CN" altLang="zh-CN" sz="4000" b="1" dirty="0"/>
              <a:t>优秀生作文教学</a:t>
            </a:r>
            <a:r>
              <a:rPr lang="zh-CN" altLang="zh-CN" sz="4000" b="1" dirty="0">
                <a:solidFill>
                  <a:srgbClr val="FF0000"/>
                </a:solidFill>
              </a:rPr>
              <a:t>要注重语言的锤炼和思想的提纯</a:t>
            </a:r>
            <a:r>
              <a:rPr lang="zh-CN" altLang="zh-CN" sz="4000" b="1" dirty="0"/>
              <a:t>。 </a:t>
            </a:r>
            <a:endParaRPr kumimoji="1"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286940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119498"/>
            <a:ext cx="7313613" cy="868362"/>
          </a:xfrm>
        </p:spPr>
        <p:txBody>
          <a:bodyPr/>
          <a:lstStyle/>
          <a:p>
            <a:r>
              <a:rPr kumimoji="1" lang="zh-CN" altLang="en-US" dirty="0" smtClean="0"/>
              <a:t>由共享单车引起的思考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86873"/>
            <a:ext cx="9144000" cy="62022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kumimoji="1" lang="zh-CN" altLang="zh-CN" sz="3200" b="1" dirty="0"/>
              <a:t>1</a:t>
            </a:r>
            <a:r>
              <a:rPr kumimoji="1" lang="zh-CN" altLang="en-US" sz="3200" b="1" dirty="0"/>
              <a:t>、由孟子和梁惠王对话中谈到的可持续发展引出对环境问题的</a:t>
            </a:r>
            <a:r>
              <a:rPr kumimoji="1" lang="zh-CN" altLang="en-US" sz="3200" b="1" dirty="0" smtClean="0"/>
              <a:t>思考</a:t>
            </a:r>
            <a:endParaRPr kumimoji="1" lang="en-US" altLang="zh-CN" sz="3200" b="1" dirty="0" smtClean="0"/>
          </a:p>
          <a:p>
            <a:pPr marL="0" indent="0">
              <a:buNone/>
            </a:pPr>
            <a:r>
              <a:rPr kumimoji="1" lang="en-US" altLang="zh-CN" sz="3200" b="1" dirty="0" smtClean="0"/>
              <a:t>2</a:t>
            </a:r>
            <a:r>
              <a:rPr kumimoji="1" lang="zh-CN" altLang="en-US" sz="3200" b="1" dirty="0" smtClean="0"/>
              <a:t>、汽车带来的污染加剧了环境污染，从而引出共享单车的出现</a:t>
            </a:r>
            <a:endParaRPr kumimoji="1" lang="en-US" altLang="zh-CN" sz="3200" b="1" dirty="0" smtClean="0"/>
          </a:p>
          <a:p>
            <a:pPr marL="0" indent="0">
              <a:buNone/>
            </a:pPr>
            <a:r>
              <a:rPr kumimoji="1" lang="zh-CN" altLang="zh-CN" sz="3200" b="1" dirty="0" smtClean="0"/>
              <a:t>3</a:t>
            </a:r>
            <a:r>
              <a:rPr kumimoji="1" lang="zh-CN" altLang="en-US" sz="3200" b="1" dirty="0" smtClean="0"/>
              <a:t>、共享单车的使用对环境对改善有所助力。</a:t>
            </a:r>
            <a:endParaRPr kumimoji="1" lang="en-US" altLang="zh-CN" sz="3200" b="1" dirty="0" smtClean="0"/>
          </a:p>
          <a:p>
            <a:pPr marL="0" indent="0">
              <a:buNone/>
            </a:pPr>
            <a:r>
              <a:rPr kumimoji="1" lang="zh-CN" altLang="zh-CN" sz="3200" b="1" dirty="0" smtClean="0"/>
              <a:t>4</a:t>
            </a:r>
            <a:r>
              <a:rPr kumimoji="1" lang="zh-CN" altLang="en-US" sz="3200" b="1" dirty="0" smtClean="0"/>
              <a:t>、共享单车的使用有利于改善民众体质</a:t>
            </a:r>
            <a:endParaRPr kumimoji="1" lang="en-US" altLang="zh-CN" sz="3200" b="1" dirty="0" smtClean="0"/>
          </a:p>
          <a:p>
            <a:pPr marL="0" indent="0">
              <a:buNone/>
            </a:pPr>
            <a:r>
              <a:rPr kumimoji="1" lang="zh-CN" altLang="zh-CN" sz="3200" b="1" dirty="0" smtClean="0"/>
              <a:t>5</a:t>
            </a:r>
            <a:r>
              <a:rPr kumimoji="1" lang="zh-CN" altLang="en-US" sz="3200" b="1" dirty="0" smtClean="0"/>
              <a:t>、然而共享单车也让我们看到了一些不文明现象</a:t>
            </a:r>
            <a:endParaRPr kumimoji="1" lang="en-US" altLang="zh-CN" sz="3200" b="1" dirty="0" smtClean="0"/>
          </a:p>
          <a:p>
            <a:pPr marL="0" indent="0">
              <a:buNone/>
            </a:pPr>
            <a:r>
              <a:rPr kumimoji="1" lang="zh-CN" altLang="zh-CN" sz="3200" b="1" dirty="0" smtClean="0"/>
              <a:t>6</a:t>
            </a:r>
            <a:r>
              <a:rPr kumimoji="1" lang="zh-CN" altLang="en-US" sz="3200" b="1" dirty="0" smtClean="0"/>
              <a:t>、提出要做一个有素质的公民</a:t>
            </a:r>
            <a:endParaRPr kumimoji="1"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41581852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语言生动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47091"/>
            <a:ext cx="9144000" cy="4244109"/>
          </a:xfrm>
        </p:spPr>
        <p:txBody>
          <a:bodyPr>
            <a:normAutofit/>
          </a:bodyPr>
          <a:lstStyle/>
          <a:p>
            <a:r>
              <a:rPr kumimoji="1" lang="zh-CN" altLang="en-US" sz="4000" b="1" dirty="0" smtClean="0"/>
              <a:t>生动，并非文辞华美</a:t>
            </a:r>
            <a:endParaRPr kumimoji="1" lang="en-US" altLang="zh-CN" sz="4000" b="1" dirty="0" smtClean="0"/>
          </a:p>
          <a:p>
            <a:r>
              <a:rPr kumimoji="1" lang="zh-CN" altLang="en-US" sz="4000" b="1" dirty="0" smtClean="0"/>
              <a:t>生动，是指下笔</a:t>
            </a:r>
            <a:r>
              <a:rPr kumimoji="1" lang="zh-CN" altLang="en-US" sz="4000" b="1" dirty="0" smtClean="0">
                <a:solidFill>
                  <a:srgbClr val="FF0000"/>
                </a:solidFill>
              </a:rPr>
              <a:t>有意趣</a:t>
            </a:r>
            <a:r>
              <a:rPr kumimoji="1" lang="zh-CN" altLang="en-US" sz="4000" b="1" dirty="0" smtClean="0"/>
              <a:t>，笔下鲜活，富于活力</a:t>
            </a:r>
            <a:endParaRPr kumimoji="1" lang="en-US" altLang="zh-CN" sz="4000" b="1" dirty="0" smtClean="0"/>
          </a:p>
          <a:p>
            <a:r>
              <a:rPr kumimoji="1" lang="zh-CN" altLang="en-US" sz="4000" b="1" dirty="0" smtClean="0"/>
              <a:t>生动的效果，往往是通过使用形象化的手段，</a:t>
            </a:r>
            <a:r>
              <a:rPr kumimoji="1" lang="zh-CN" altLang="en-US" sz="4000" b="1" dirty="0" smtClean="0">
                <a:solidFill>
                  <a:srgbClr val="FF0000"/>
                </a:solidFill>
              </a:rPr>
              <a:t>调用意象、化用意境</a:t>
            </a:r>
            <a:r>
              <a:rPr kumimoji="1" lang="zh-CN" altLang="en-US" sz="4000" b="1" dirty="0" smtClean="0"/>
              <a:t>而达成。</a:t>
            </a:r>
            <a:endParaRPr kumimoji="1"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0891465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阅卷概况</a:t>
            </a:r>
            <a:endParaRPr kumimoji="1"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0843" y="1455436"/>
            <a:ext cx="87490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/>
              <a:t>1</a:t>
            </a:r>
            <a:r>
              <a:rPr kumimoji="1" lang="zh-CN" altLang="en-US" sz="3600" b="1" dirty="0"/>
              <a:t>、考生数量减少，但是阅卷老师人数与去年持平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0" y="2740388"/>
            <a:ext cx="6387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/>
              <a:t>2</a:t>
            </a:r>
            <a:r>
              <a:rPr kumimoji="1" lang="zh-CN" altLang="en-US" sz="3600" b="1" dirty="0"/>
              <a:t>、评卷标准反复</a:t>
            </a:r>
            <a:r>
              <a:rPr kumimoji="1" lang="zh-CN" altLang="en-US" sz="3600" b="1" dirty="0" smtClean="0"/>
              <a:t>斟酌</a:t>
            </a:r>
            <a:endParaRPr kumimoji="1" lang="zh-CN" altLang="en-US" sz="3600" dirty="0"/>
          </a:p>
        </p:txBody>
      </p:sp>
      <p:sp>
        <p:nvSpPr>
          <p:cNvPr id="6" name="文本框 5"/>
          <p:cNvSpPr txBox="1"/>
          <p:nvPr/>
        </p:nvSpPr>
        <p:spPr>
          <a:xfrm>
            <a:off x="0" y="3553437"/>
            <a:ext cx="69265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3600" b="1" dirty="0"/>
              <a:t>3</a:t>
            </a:r>
            <a:r>
              <a:rPr kumimoji="1" lang="zh-CN" altLang="en-US" sz="3600" b="1" dirty="0"/>
              <a:t>、培训试评加大力度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0843" y="4507021"/>
            <a:ext cx="457048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b="1" dirty="0" smtClean="0"/>
              <a:t>4</a:t>
            </a:r>
            <a:r>
              <a:rPr kumimoji="1" lang="zh-CN" altLang="en-US" sz="3600" b="1" dirty="0" smtClean="0"/>
              <a:t>、评卷过程加强监控</a:t>
            </a:r>
            <a:endParaRPr kumimoji="1" lang="zh-CN" altLang="en-US" sz="36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50843" y="5576668"/>
            <a:ext cx="82638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3600" b="1" dirty="0"/>
              <a:t>5</a:t>
            </a:r>
            <a:r>
              <a:rPr kumimoji="1" lang="zh-CN" altLang="en-US" sz="3600" b="1" dirty="0"/>
              <a:t>、超过</a:t>
            </a:r>
            <a:r>
              <a:rPr kumimoji="1" lang="zh-CN" altLang="en-US" sz="3600" b="1" dirty="0" smtClean="0"/>
              <a:t>半数的学生作文有三个老师审阅</a:t>
            </a:r>
            <a:endParaRPr kumimoji="1"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299091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67809"/>
            <a:ext cx="7313613" cy="868362"/>
          </a:xfrm>
        </p:spPr>
        <p:txBody>
          <a:bodyPr/>
          <a:lstStyle/>
          <a:p>
            <a:r>
              <a:rPr kumimoji="1" lang="zh-CN" altLang="en-US" dirty="0" smtClean="0"/>
              <a:t>最“难”风雨故人来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45695" y="941119"/>
            <a:ext cx="9289695" cy="5564909"/>
          </a:xfrm>
        </p:spPr>
        <p:txBody>
          <a:bodyPr>
            <a:normAutofit/>
          </a:bodyPr>
          <a:lstStyle/>
          <a:p>
            <a:r>
              <a:rPr kumimoji="1" lang="en-US" altLang="zh-CN" dirty="0" smtClean="0"/>
              <a:t>        </a:t>
            </a:r>
            <a:r>
              <a:rPr kumimoji="1" lang="zh-CN" altLang="en-US" dirty="0" smtClean="0"/>
              <a:t>梁实秋先生曾在</a:t>
            </a:r>
            <a:r>
              <a:rPr kumimoji="1" lang="en-US" altLang="zh-CN" dirty="0" smtClean="0"/>
              <a:t>《</a:t>
            </a:r>
            <a:r>
              <a:rPr kumimoji="1" lang="zh-CN" altLang="en-US" dirty="0" smtClean="0"/>
              <a:t>我的人生哲学</a:t>
            </a:r>
            <a:r>
              <a:rPr kumimoji="1" lang="en-US" altLang="zh-CN" dirty="0" smtClean="0"/>
              <a:t>》</a:t>
            </a:r>
            <a:r>
              <a:rPr kumimoji="1" lang="zh-CN" altLang="en-US" dirty="0" smtClean="0"/>
              <a:t>中写道：“我常想着风雨故人来的境界，在风飒飒雨霏霏的时候，忽然有客款扉，把酒言欢，莫逆于心</a:t>
            </a:r>
            <a:r>
              <a:rPr kumimoji="1" lang="zh-CN" altLang="en-US" dirty="0" smtClean="0"/>
              <a:t>。</a:t>
            </a:r>
            <a:r>
              <a:rPr kumimoji="1" lang="zh-CN" altLang="en-US" dirty="0" smtClean="0"/>
              <a:t>－－－－－</a:t>
            </a:r>
            <a:endParaRPr kumimoji="1" lang="en-US" altLang="zh-CN" dirty="0" smtClean="0"/>
          </a:p>
          <a:p>
            <a:r>
              <a:rPr kumimoji="1" lang="en-US" altLang="zh-CN" dirty="0" smtClean="0"/>
              <a:t>        </a:t>
            </a:r>
            <a:r>
              <a:rPr kumimoji="1" lang="zh-CN" altLang="en-US" dirty="0" smtClean="0"/>
              <a:t>然而，随着车辆的普及，人们却少了体会这份“风雨故人来”这份感动的机会</a:t>
            </a:r>
            <a:r>
              <a:rPr kumimoji="1" lang="zh-CN" altLang="en-US" dirty="0" smtClean="0"/>
              <a:t>。</a:t>
            </a:r>
            <a:endParaRPr kumimoji="1" lang="en-US" altLang="zh-CN" dirty="0" smtClean="0"/>
          </a:p>
          <a:p>
            <a:r>
              <a:rPr kumimoji="1" lang="zh-CN" altLang="en-US" dirty="0" smtClean="0"/>
              <a:t>－－－－－－－</a:t>
            </a:r>
            <a:r>
              <a:rPr kumimoji="1" lang="zh-CN" altLang="en-US" dirty="0" smtClean="0"/>
              <a:t>你</a:t>
            </a:r>
            <a:r>
              <a:rPr kumimoji="1" lang="zh-CN" altLang="en-US" dirty="0" smtClean="0"/>
              <a:t>是否在开门迎客时，第一声听到的，不是久别重逢的寒暄，而是一声烦躁的抱怨：“哎呀，你们小区怎么这么不好停车呀，不能直接开进来，衣服都湿了。”</a:t>
            </a:r>
            <a:endParaRPr kumimoji="1"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577334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0400" y="64511"/>
            <a:ext cx="7313613" cy="868362"/>
          </a:xfrm>
        </p:spPr>
        <p:txBody>
          <a:bodyPr/>
          <a:lstStyle/>
          <a:p>
            <a:r>
              <a:rPr kumimoji="1" lang="zh-CN" altLang="en-US" dirty="0" smtClean="0"/>
              <a:t>思想的提纯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59284"/>
            <a:ext cx="9144000" cy="2167225"/>
          </a:xfrm>
        </p:spPr>
        <p:txBody>
          <a:bodyPr>
            <a:normAutofit lnSpcReduction="10000"/>
          </a:bodyPr>
          <a:lstStyle/>
          <a:p>
            <a:r>
              <a:rPr kumimoji="1" lang="zh-CN" altLang="en-US" sz="4000" b="1" dirty="0" smtClean="0"/>
              <a:t>卓越的文章必须有思想的力量</a:t>
            </a:r>
            <a:endParaRPr kumimoji="1" lang="en-US" altLang="zh-CN" sz="4000" b="1" dirty="0" smtClean="0"/>
          </a:p>
          <a:p>
            <a:r>
              <a:rPr kumimoji="1" lang="zh-CN" altLang="en-US" sz="4000" b="1" dirty="0" smtClean="0"/>
              <a:t>站在巨人肩上的侏儒可能比巨人看得更远</a:t>
            </a:r>
            <a:endParaRPr kumimoji="1" lang="zh-CN" altLang="en-US" sz="40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3147774" y="2772566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4000" b="1" dirty="0" smtClean="0"/>
              <a:t>善与恶</a:t>
            </a:r>
            <a:endParaRPr kumimoji="1" lang="zh-CN" altLang="en-US" sz="40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0" y="3602535"/>
            <a:ext cx="89823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b="1" dirty="0" smtClean="0"/>
              <a:t>《</a:t>
            </a:r>
            <a:r>
              <a:rPr kumimoji="1" lang="zh-CN" altLang="en-US" sz="4000" b="1" dirty="0" smtClean="0"/>
              <a:t>路西法效应</a:t>
            </a:r>
            <a:r>
              <a:rPr kumimoji="1" lang="en-US" altLang="zh-CN" sz="4000" b="1" dirty="0" smtClean="0"/>
              <a:t>》            </a:t>
            </a:r>
            <a:r>
              <a:rPr kumimoji="1" lang="zh-CN" altLang="en-US" sz="4000" b="1" dirty="0" smtClean="0"/>
              <a:t>情境的力量</a:t>
            </a:r>
            <a:endParaRPr kumimoji="1" lang="zh-CN" altLang="en-US" sz="4000" b="1" dirty="0"/>
          </a:p>
        </p:txBody>
      </p:sp>
      <p:sp>
        <p:nvSpPr>
          <p:cNvPr id="6" name="文本框 5"/>
          <p:cNvSpPr txBox="1"/>
          <p:nvPr/>
        </p:nvSpPr>
        <p:spPr>
          <a:xfrm>
            <a:off x="276284" y="4532993"/>
            <a:ext cx="88677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dirty="0" smtClean="0"/>
              <a:t>     </a:t>
            </a:r>
            <a:r>
              <a:rPr kumimoji="1" lang="zh-CN" altLang="en-US" sz="4000" b="1" dirty="0" smtClean="0"/>
              <a:t>我们需要随时对自己的</a:t>
            </a:r>
            <a:r>
              <a:rPr kumimoji="1" lang="zh-CN" altLang="en-US" sz="4000" b="1" dirty="0" smtClean="0">
                <a:solidFill>
                  <a:srgbClr val="FF0000"/>
                </a:solidFill>
              </a:rPr>
              <a:t>情境</a:t>
            </a:r>
            <a:r>
              <a:rPr kumimoji="1" lang="zh-CN" altLang="en-US" sz="4000" b="1" dirty="0">
                <a:solidFill>
                  <a:srgbClr val="FF0000"/>
                </a:solidFill>
              </a:rPr>
              <a:t>身边的环境</a:t>
            </a:r>
            <a:r>
              <a:rPr kumimoji="1" lang="zh-CN" altLang="en-US" sz="4000" b="1" dirty="0" smtClean="0"/>
              <a:t>，</a:t>
            </a:r>
            <a:r>
              <a:rPr kumimoji="1" lang="zh-CN" altLang="en-US" sz="4000" b="1" dirty="0">
                <a:solidFill>
                  <a:srgbClr val="FF0000"/>
                </a:solidFill>
              </a:rPr>
              <a:t>秩序所身处的社会</a:t>
            </a:r>
            <a:r>
              <a:rPr kumimoji="1" lang="zh-CN" altLang="en-US" sz="4000" b="1" dirty="0" smtClean="0"/>
              <a:t>或者</a:t>
            </a:r>
            <a:r>
              <a:rPr kumimoji="1" lang="zh-CN" altLang="en-US" sz="4000" b="1" dirty="0">
                <a:solidFill>
                  <a:srgbClr val="FF0000"/>
                </a:solidFill>
              </a:rPr>
              <a:t>机构</a:t>
            </a:r>
            <a:r>
              <a:rPr kumimoji="1" lang="zh-CN" altLang="en-US" sz="4000" b="1" dirty="0" smtClean="0"/>
              <a:t>保持一个警觉</a:t>
            </a:r>
            <a:endParaRPr kumimoji="1"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9267988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作文教学建议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61636" y="1735138"/>
            <a:ext cx="9305636" cy="4056062"/>
          </a:xfrm>
        </p:spPr>
        <p:txBody>
          <a:bodyPr/>
          <a:lstStyle/>
          <a:p>
            <a:r>
              <a:rPr lang="en-US" altLang="zh-CN" sz="4000" b="1" dirty="0" smtClean="0"/>
              <a:t>6</a:t>
            </a:r>
            <a:r>
              <a:rPr lang="zh-CN" altLang="en-US" sz="4000" b="1" dirty="0" smtClean="0"/>
              <a:t>、</a:t>
            </a:r>
            <a:r>
              <a:rPr lang="zh-CN" altLang="zh-CN" sz="4000" b="1" dirty="0" smtClean="0"/>
              <a:t>根据</a:t>
            </a:r>
            <a:r>
              <a:rPr lang="zh-CN" altLang="zh-CN" sz="4000" b="1" dirty="0"/>
              <a:t>学生的写作能力，安排写作篇幅，中等生提倡</a:t>
            </a:r>
            <a:r>
              <a:rPr lang="zh-CN" altLang="zh-CN" sz="4000" b="1" dirty="0">
                <a:solidFill>
                  <a:srgbClr val="FF0000"/>
                </a:solidFill>
              </a:rPr>
              <a:t>“微写作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”</a:t>
            </a:r>
            <a:r>
              <a:rPr lang="zh-CN" altLang="en-US" sz="4000" b="1" dirty="0" smtClean="0"/>
              <a:t>即</a:t>
            </a:r>
            <a:r>
              <a:rPr lang="zh-CN" altLang="zh-CN" sz="4000" b="1" dirty="0" smtClean="0"/>
              <a:t>片段</a:t>
            </a:r>
            <a:r>
              <a:rPr lang="zh-CN" altLang="zh-CN" sz="4000" b="1" dirty="0"/>
              <a:t>写作，但是在同一训练层级中题目类型要足够丰富；优秀生要多写全篇作文，关注“起承转合”中的</a:t>
            </a:r>
            <a:r>
              <a:rPr lang="zh-CN" altLang="zh-CN" sz="4000" b="1" dirty="0">
                <a:solidFill>
                  <a:srgbClr val="FF0000"/>
                </a:solidFill>
              </a:rPr>
              <a:t>“转”</a:t>
            </a:r>
            <a:r>
              <a:rPr lang="zh-CN" altLang="zh-CN" sz="4000" b="1" dirty="0"/>
              <a:t>，转出新角度，析出新层次，提到新高度。</a:t>
            </a:r>
            <a:endParaRPr lang="zh-CN" altLang="zh-CN" sz="4000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68999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37571"/>
            <a:ext cx="7313613" cy="868362"/>
          </a:xfrm>
        </p:spPr>
        <p:txBody>
          <a:bodyPr/>
          <a:lstStyle/>
          <a:p>
            <a:r>
              <a:rPr kumimoji="1" lang="zh-CN" altLang="en-US" dirty="0" smtClean="0"/>
              <a:t>我在车上驶过的岁月蹉跎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05933"/>
            <a:ext cx="9144000" cy="5609167"/>
          </a:xfrm>
        </p:spPr>
        <p:txBody>
          <a:bodyPr>
            <a:noAutofit/>
          </a:bodyPr>
          <a:lstStyle/>
          <a:p>
            <a:r>
              <a:rPr lang="zh-CN" altLang="zh-CN" b="1" dirty="0" smtClean="0"/>
              <a:t>我</a:t>
            </a:r>
            <a:r>
              <a:rPr lang="zh-CN" altLang="zh-CN" b="1" dirty="0"/>
              <a:t>忍不住打量他们，西装革履的上班族，打着耳洞的年轻朋克，眼神空洞、琢磨不透的中年人，叽叽喳喳肆无忌惮的悍妇——－</a:t>
            </a:r>
            <a:r>
              <a:rPr lang="zh-CN" altLang="zh-CN" b="1" dirty="0">
                <a:solidFill>
                  <a:srgbClr val="FF0000"/>
                </a:solidFill>
              </a:rPr>
              <a:t>若干年前，他们是否也同我一样，在这个青春正好的花样年华，坐上这辆义正辞严的班车。</a:t>
            </a: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－－－－－－－</a:t>
            </a:r>
            <a:r>
              <a:rPr lang="zh-CN" altLang="en-US" b="1" dirty="0" smtClean="0">
                <a:solidFill>
                  <a:srgbClr val="FF0000"/>
                </a:solidFill>
              </a:rPr>
              <a:t>恍然如梦</a:t>
            </a:r>
            <a:r>
              <a:rPr lang="zh-CN" altLang="en-US" b="1" dirty="0" smtClean="0">
                <a:solidFill>
                  <a:srgbClr val="FF0000"/>
                </a:solidFill>
              </a:rPr>
              <a:t>，我所到达的目的地，不过竟是另一个等候的站台，我木然地站在原地，和所有人一样继续等车。</a:t>
            </a:r>
            <a:r>
              <a:rPr lang="zh-CN" altLang="zh-CN" b="1" dirty="0" smtClean="0">
                <a:solidFill>
                  <a:srgbClr val="FF0000"/>
                </a:solidFill>
              </a:rPr>
              <a:t> </a:t>
            </a:r>
            <a:endParaRPr kumimoji="1"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069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80219" y="234910"/>
            <a:ext cx="7313613" cy="868362"/>
          </a:xfrm>
        </p:spPr>
        <p:txBody>
          <a:bodyPr/>
          <a:lstStyle/>
          <a:p>
            <a:r>
              <a:rPr kumimoji="1" lang="zh-CN" altLang="en-US" dirty="0" smtClean="0"/>
              <a:t>作文教学建议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735138"/>
            <a:ext cx="9144000" cy="4056062"/>
          </a:xfrm>
        </p:spPr>
        <p:txBody>
          <a:bodyPr>
            <a:normAutofit/>
          </a:bodyPr>
          <a:lstStyle/>
          <a:p>
            <a:r>
              <a:rPr lang="en-US" altLang="zh-CN" sz="4000" b="1" dirty="0"/>
              <a:t>7</a:t>
            </a:r>
            <a:r>
              <a:rPr lang="zh-CN" altLang="en-US" sz="4000" b="1" dirty="0"/>
              <a:t>、每一个训练点都要形成一个循环往复的</a:t>
            </a:r>
            <a:r>
              <a:rPr lang="zh-CN" altLang="en-US" sz="4000" b="1" dirty="0" smtClean="0"/>
              <a:t>系列，对作文的训练要求要一以贯之，而不能只是点到为止。</a:t>
            </a:r>
            <a:endParaRPr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0659578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30387" y="2602971"/>
            <a:ext cx="7313613" cy="40560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sz="8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ea typeface="宋体" charset="-122"/>
              </a:rPr>
              <a:t>谢</a:t>
            </a:r>
            <a:r>
              <a:rPr lang="en-US" altLang="zh-CN" sz="8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ea typeface="宋体" charset="-122"/>
              </a:rPr>
              <a:t> </a:t>
            </a:r>
            <a:r>
              <a:rPr lang="zh-CN" altLang="en-US" sz="8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ea typeface="宋体" charset="-122"/>
              </a:rPr>
              <a:t>谢</a:t>
            </a:r>
            <a:r>
              <a:rPr lang="en-US" altLang="zh-CN" sz="8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ea typeface="宋体" charset="-122"/>
              </a:rPr>
              <a:t> </a:t>
            </a:r>
            <a:r>
              <a:rPr lang="zh-CN" altLang="en-US" sz="8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ea typeface="宋体" charset="-122"/>
              </a:rPr>
              <a:t>大</a:t>
            </a:r>
            <a:r>
              <a:rPr lang="en-US" altLang="zh-CN" sz="8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ea typeface="宋体" charset="-122"/>
              </a:rPr>
              <a:t> </a:t>
            </a:r>
            <a:r>
              <a:rPr lang="zh-CN" altLang="en-US" sz="8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ea typeface="宋体" charset="-122"/>
              </a:rPr>
              <a:t>家</a:t>
            </a:r>
            <a:r>
              <a:rPr lang="zh-CN" altLang="en-US" sz="8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ea typeface="宋体" charset="-122"/>
              </a:rPr>
              <a:t>！</a:t>
            </a:r>
          </a:p>
          <a:p>
            <a:pPr marL="0" indent="0">
              <a:buNone/>
            </a:pPr>
            <a:endParaRPr kumimoji="1" lang="zh-CN" altLang="en-US" sz="8000" b="1" dirty="0"/>
          </a:p>
        </p:txBody>
      </p:sp>
    </p:spTree>
    <p:extLst>
      <p:ext uri="{BB962C8B-B14F-4D97-AF65-F5344CB8AC3E}">
        <p14:creationId xmlns:p14="http://schemas.microsoft.com/office/powerpoint/2010/main" val="871272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真题回顾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735138"/>
            <a:ext cx="9144000" cy="4056062"/>
          </a:xfrm>
        </p:spPr>
        <p:txBody>
          <a:bodyPr>
            <a:normAutofit fontScale="92500" lnSpcReduction="10000"/>
          </a:bodyPr>
          <a:lstStyle/>
          <a:p>
            <a:r>
              <a:rPr lang="zh-CN" altLang="zh-CN" sz="4000" b="1" dirty="0"/>
              <a:t>（</a:t>
            </a:r>
            <a:r>
              <a:rPr lang="en-US" altLang="zh-CN" sz="4000" b="1" dirty="0"/>
              <a:t>2017•</a:t>
            </a:r>
            <a:r>
              <a:rPr lang="zh-CN" altLang="zh-CN" sz="4000" b="1" dirty="0"/>
              <a:t>江苏）根据以下材料，选取角度，自拟题目，写一篇不少于</a:t>
            </a:r>
            <a:r>
              <a:rPr lang="en-US" altLang="zh-CN" sz="4000" b="1" dirty="0"/>
              <a:t>800</a:t>
            </a:r>
            <a:r>
              <a:rPr lang="zh-CN" altLang="zh-CN" sz="4000" b="1" dirty="0"/>
              <a:t>字的文章；文体不限，诗歌除外。</a:t>
            </a:r>
          </a:p>
          <a:p>
            <a:r>
              <a:rPr lang="en-US" altLang="zh-CN" sz="4000" b="1" dirty="0"/>
              <a:t>    </a:t>
            </a:r>
            <a:r>
              <a:rPr lang="zh-CN" altLang="zh-CN" sz="4000" b="1" dirty="0"/>
              <a:t>生活中离不开车。车，种类繁多，形态各异。车来车往，见证着时代的发展，承载了人间的真情；车来车往，折射出观念的变迁，蕴含着人生的哲理。</a:t>
            </a:r>
          </a:p>
          <a:p>
            <a:endParaRPr kumimoji="1" lang="zh-CN" altLang="en-US" dirty="0"/>
          </a:p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0347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/>
              <a:t>命题组解读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517140"/>
            <a:ext cx="9144000" cy="5340860"/>
          </a:xfrm>
        </p:spPr>
        <p:txBody>
          <a:bodyPr>
            <a:normAutofit/>
          </a:bodyPr>
          <a:lstStyle/>
          <a:p>
            <a:r>
              <a:rPr lang="zh-CN" altLang="zh-CN" sz="2800" b="1" dirty="0"/>
              <a:t>第—句话，“生活中离不开车”，是生活的常识，也是题目的引子，</a:t>
            </a:r>
            <a:r>
              <a:rPr lang="zh-CN" altLang="zh-CN" sz="2800" b="1" dirty="0">
                <a:solidFill>
                  <a:srgbClr val="FF0000"/>
                </a:solidFill>
              </a:rPr>
              <a:t>引导学生将目光投向生活</a:t>
            </a:r>
            <a:r>
              <a:rPr lang="zh-CN" altLang="zh-CN" sz="2800" b="1" dirty="0"/>
              <a:t>，</a:t>
            </a:r>
            <a:r>
              <a:rPr lang="zh-CN" altLang="zh-CN" sz="2800" b="1" dirty="0">
                <a:solidFill>
                  <a:srgbClr val="FF0000"/>
                </a:solidFill>
              </a:rPr>
              <a:t>进而聚焦生活中的车。</a:t>
            </a:r>
          </a:p>
          <a:p>
            <a:r>
              <a:rPr lang="zh-CN" altLang="zh-CN" sz="2800" b="1" dirty="0"/>
              <a:t>第二句话，从“种类”和“形态”两个方面加以提示和引导，</a:t>
            </a:r>
            <a:r>
              <a:rPr lang="zh-CN" altLang="zh-CN" sz="2800" b="1" dirty="0">
                <a:solidFill>
                  <a:srgbClr val="FF0000"/>
                </a:solidFill>
              </a:rPr>
              <a:t>意在帮助学生展开联想</a:t>
            </a:r>
            <a:r>
              <a:rPr lang="zh-CN" altLang="zh-CN" sz="2800" b="1" dirty="0" smtClean="0"/>
              <a:t>。</a:t>
            </a:r>
            <a:endParaRPr lang="en-US" altLang="zh-CN" sz="2800" b="1" dirty="0" smtClean="0"/>
          </a:p>
          <a:p>
            <a:r>
              <a:rPr lang="zh-CN" altLang="zh-CN" sz="2800" b="1" dirty="0"/>
              <a:t>第三句话，是材料的关键所在。“车来车往”既可以是</a:t>
            </a:r>
            <a:r>
              <a:rPr lang="zh-CN" altLang="zh-CN" sz="2800" b="1" dirty="0">
                <a:solidFill>
                  <a:srgbClr val="FF0000"/>
                </a:solidFill>
              </a:rPr>
              <a:t>现实中</a:t>
            </a:r>
            <a:r>
              <a:rPr lang="zh-CN" altLang="zh-CN" sz="2800" b="1" dirty="0"/>
              <a:t>观察到的车流来往，</a:t>
            </a:r>
            <a:r>
              <a:rPr lang="zh-CN" altLang="zh-CN" sz="2800" b="1" dirty="0">
                <a:solidFill>
                  <a:srgbClr val="FF0000"/>
                </a:solidFill>
              </a:rPr>
              <a:t>也可以虚化为与车有关的记忆、思考和体悟</a:t>
            </a:r>
            <a:r>
              <a:rPr lang="zh-CN" altLang="zh-CN" sz="2800" b="1" dirty="0"/>
              <a:t>。“车来车往”是本句中四个分句的共同主语，</a:t>
            </a:r>
            <a:r>
              <a:rPr lang="zh-CN" altLang="zh-CN" sz="2800" b="1" dirty="0">
                <a:solidFill>
                  <a:srgbClr val="FF0000"/>
                </a:solidFill>
              </a:rPr>
              <a:t>也是不同写作角度的相同出发点</a:t>
            </a:r>
            <a:r>
              <a:rPr lang="zh-CN" altLang="zh-CN" sz="2800" b="1" dirty="0"/>
              <a:t>。四个分句提示了不同的写作</a:t>
            </a:r>
            <a:r>
              <a:rPr lang="zh-CN" altLang="zh-CN" sz="2800" b="1" dirty="0" smtClean="0"/>
              <a:t>角度</a:t>
            </a:r>
            <a:r>
              <a:rPr lang="zh-CN" altLang="zh-CN" b="1" dirty="0"/>
              <a:t>。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93970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阅卷组解读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735138"/>
            <a:ext cx="9009529" cy="4056062"/>
          </a:xfrm>
        </p:spPr>
        <p:txBody>
          <a:bodyPr>
            <a:noAutofit/>
          </a:bodyPr>
          <a:lstStyle/>
          <a:p>
            <a:r>
              <a:rPr lang="zh-CN" altLang="zh-CN" sz="4000" dirty="0"/>
              <a:t>合乎审题要求的文章必须紧密联系人与车的</a:t>
            </a:r>
            <a:r>
              <a:rPr lang="zh-CN" altLang="zh-CN" sz="4000" dirty="0">
                <a:solidFill>
                  <a:srgbClr val="FF0000"/>
                </a:solidFill>
              </a:rPr>
              <a:t>事、情、理、趣、味、境</a:t>
            </a:r>
            <a:r>
              <a:rPr lang="zh-CN" altLang="zh-CN" sz="4000" dirty="0"/>
              <a:t>等一个或几个方面，无论叙事还是议论，都必须根据材料，</a:t>
            </a:r>
            <a:r>
              <a:rPr lang="zh-CN" altLang="zh-CN" sz="4000" dirty="0">
                <a:solidFill>
                  <a:srgbClr val="FF0000"/>
                </a:solidFill>
              </a:rPr>
              <a:t>结合生活中发生的与车相关的人、事、情、理</a:t>
            </a:r>
            <a:r>
              <a:rPr lang="zh-CN" altLang="zh-CN" sz="4000" dirty="0"/>
              <a:t>，展示自己的观察和体验、思考和评判 </a:t>
            </a:r>
            <a:endParaRPr kumimoji="1"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0080077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399" y="69057"/>
            <a:ext cx="7313613" cy="868362"/>
          </a:xfrm>
        </p:spPr>
        <p:txBody>
          <a:bodyPr/>
          <a:lstStyle/>
          <a:p>
            <a:r>
              <a:rPr kumimoji="1" lang="zh-CN" altLang="en-US" dirty="0" smtClean="0"/>
              <a:t>高分原因分析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0" y="1339499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000" b="1" dirty="0" smtClean="0"/>
              <a:t>1</a:t>
            </a:r>
            <a:r>
              <a:rPr kumimoji="1" lang="zh-CN" altLang="en-US" sz="4000" b="1" dirty="0" smtClean="0"/>
              <a:t>、作文命题务实创新，有较好的信度、效度和区分度</a:t>
            </a:r>
            <a:endParaRPr kumimoji="1" lang="zh-CN" altLang="en-US" sz="40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0" y="3149912"/>
            <a:ext cx="81355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4000" b="1" dirty="0"/>
              <a:t>2</a:t>
            </a:r>
            <a:r>
              <a:rPr lang="zh-CN" altLang="zh-CN" sz="4000" b="1" dirty="0" smtClean="0"/>
              <a:t>、明确了</a:t>
            </a:r>
            <a:r>
              <a:rPr lang="zh-CN" altLang="en-US" sz="4000" b="1" dirty="0" smtClean="0"/>
              <a:t>“</a:t>
            </a:r>
            <a:r>
              <a:rPr lang="zh-CN" altLang="zh-CN" sz="4000" b="1" dirty="0" smtClean="0"/>
              <a:t>寻找亮点</a:t>
            </a:r>
            <a:r>
              <a:rPr lang="zh-CN" altLang="en-US" sz="4000" b="1" dirty="0" smtClean="0"/>
              <a:t>”</a:t>
            </a:r>
            <a:r>
              <a:rPr lang="zh-CN" altLang="zh-CN" sz="4000" b="1" dirty="0" smtClean="0"/>
              <a:t>的评分模式</a:t>
            </a:r>
            <a:endParaRPr lang="zh-CN" altLang="zh-CN" sz="4000" b="1" dirty="0"/>
          </a:p>
        </p:txBody>
      </p:sp>
    </p:spTree>
    <p:extLst>
      <p:ext uri="{BB962C8B-B14F-4D97-AF65-F5344CB8AC3E}">
        <p14:creationId xmlns:p14="http://schemas.microsoft.com/office/powerpoint/2010/main" val="36251444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低分原因分析</a:t>
            </a:r>
            <a:endParaRPr kumimoji="1"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27661" y="1563949"/>
            <a:ext cx="79617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zh-CN" sz="4000" dirty="0"/>
              <a:t>1</a:t>
            </a:r>
            <a:r>
              <a:rPr kumimoji="1" lang="zh-CN" altLang="en-US" sz="4000" dirty="0" smtClean="0"/>
              <a:t>、</a:t>
            </a:r>
            <a:r>
              <a:rPr lang="zh-CN" altLang="zh-CN" sz="4000" b="1" dirty="0" smtClean="0"/>
              <a:t>缺乏整体把握材料的意识</a:t>
            </a:r>
            <a:r>
              <a:rPr lang="zh-CN" altLang="zh-CN" sz="4000" b="1" dirty="0" smtClean="0">
                <a:effectLst/>
              </a:rPr>
              <a:t> </a:t>
            </a:r>
            <a:endParaRPr lang="zh-CN" altLang="en-US" sz="4000" b="1" dirty="0" smtClean="0"/>
          </a:p>
          <a:p>
            <a:endParaRPr lang="zh-CN" altLang="en-US" sz="40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0" y="2533445"/>
            <a:ext cx="7723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 smtClean="0"/>
              <a:t>2、材料的核心关键词被边缘化</a:t>
            </a:r>
            <a:endParaRPr kumimoji="1" lang="zh-CN" altLang="en-US" sz="4000" dirty="0"/>
          </a:p>
        </p:txBody>
      </p:sp>
      <p:sp>
        <p:nvSpPr>
          <p:cNvPr id="5" name="文本框 4"/>
          <p:cNvSpPr txBox="1"/>
          <p:nvPr/>
        </p:nvSpPr>
        <p:spPr>
          <a:xfrm>
            <a:off x="0" y="4735529"/>
            <a:ext cx="812342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000" b="1" dirty="0"/>
              <a:t>4</a:t>
            </a:r>
            <a:r>
              <a:rPr lang="zh-CN" altLang="zh-CN" sz="4000" b="1" dirty="0" smtClean="0"/>
              <a:t>、“伪文化”“伪文艺”泛滥</a:t>
            </a:r>
          </a:p>
          <a:p>
            <a:endParaRPr kumimoji="1"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27661" y="3660436"/>
            <a:ext cx="71096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zh-CN" sz="4000" b="1" dirty="0"/>
              <a:t>3</a:t>
            </a:r>
            <a:r>
              <a:rPr kumimoji="1" lang="zh-CN" altLang="en-US" sz="4000" b="1" dirty="0" smtClean="0"/>
              <a:t>、写作面面俱到却面面都不到</a:t>
            </a:r>
            <a:endParaRPr kumimoji="1" lang="zh-CN" alt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803287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dirty="0" smtClean="0"/>
              <a:t>考场作文需要解决的问题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735138"/>
            <a:ext cx="9513455" cy="4056062"/>
          </a:xfrm>
        </p:spPr>
        <p:txBody>
          <a:bodyPr>
            <a:noAutofit/>
          </a:bodyPr>
          <a:lstStyle/>
          <a:p>
            <a:r>
              <a:rPr kumimoji="1" lang="zh-CN" altLang="en-US" sz="4400" dirty="0" smtClean="0"/>
              <a:t>义理</a:t>
            </a:r>
            <a:endParaRPr kumimoji="1" lang="en-US" altLang="zh-CN" sz="4400" dirty="0" smtClean="0"/>
          </a:p>
          <a:p>
            <a:r>
              <a:rPr kumimoji="1" lang="zh-CN" altLang="en-US" sz="4400" dirty="0" smtClean="0"/>
              <a:t>考据</a:t>
            </a:r>
            <a:endParaRPr kumimoji="1" lang="en-US" altLang="zh-CN" sz="4400" dirty="0" smtClean="0"/>
          </a:p>
          <a:p>
            <a:r>
              <a:rPr kumimoji="1" lang="zh-CN" altLang="en-US" sz="4400" dirty="0" smtClean="0"/>
              <a:t>辞章</a:t>
            </a:r>
            <a:endParaRPr kumimoji="1"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4434044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4945" y="0"/>
            <a:ext cx="7313613" cy="868362"/>
          </a:xfrm>
        </p:spPr>
        <p:txBody>
          <a:bodyPr/>
          <a:lstStyle/>
          <a:p>
            <a:r>
              <a:rPr kumimoji="1" lang="zh-CN" altLang="en-US" dirty="0" smtClean="0"/>
              <a:t>作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文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教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学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建</a:t>
            </a:r>
            <a:r>
              <a:rPr kumimoji="1" lang="en-US" altLang="zh-CN" dirty="0" smtClean="0"/>
              <a:t> </a:t>
            </a:r>
            <a:r>
              <a:rPr kumimoji="1" lang="zh-CN" altLang="en-US" dirty="0" smtClean="0"/>
              <a:t>议</a:t>
            </a:r>
            <a:endParaRPr kumimoji="1"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68362"/>
            <a:ext cx="9144000" cy="4056062"/>
          </a:xfrm>
        </p:spPr>
        <p:txBody>
          <a:bodyPr>
            <a:normAutofit/>
          </a:bodyPr>
          <a:lstStyle/>
          <a:p>
            <a:r>
              <a:rPr kumimoji="1" lang="en-US" altLang="zh-CN" sz="4000" b="1" dirty="0" smtClean="0"/>
              <a:t>1</a:t>
            </a:r>
            <a:r>
              <a:rPr kumimoji="1" lang="zh-CN" altLang="en-US" sz="4000" b="1" dirty="0" smtClean="0"/>
              <a:t>、运用建立“核心主题词表”的方法来训练学生思维的广度</a:t>
            </a:r>
            <a:endParaRPr kumimoji="1" lang="zh-CN" altLang="en-US" sz="40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0" y="2310594"/>
            <a:ext cx="9144000" cy="5016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/>
              <a:t>主题词：车</a:t>
            </a:r>
            <a:endParaRPr kumimoji="1" lang="en-US" altLang="zh-CN" sz="3200" b="1" dirty="0" smtClean="0"/>
          </a:p>
          <a:p>
            <a:r>
              <a:rPr kumimoji="1" lang="zh-CN" altLang="en-US" sz="3200" b="1" dirty="0" smtClean="0"/>
              <a:t>围绕主题词联想而得的辅助性词语</a:t>
            </a:r>
            <a:endParaRPr kumimoji="1" lang="en-US" altLang="zh-CN" sz="3200" b="1" dirty="0" smtClean="0"/>
          </a:p>
          <a:p>
            <a:r>
              <a:rPr kumimoji="1" lang="zh-CN" altLang="en-US" sz="3200" b="1" dirty="0" smtClean="0"/>
              <a:t>车－汽车－进口车－国产车－消费观－人生观</a:t>
            </a:r>
            <a:endParaRPr kumimoji="1" lang="en-US" altLang="zh-CN" sz="3200" b="1" dirty="0" smtClean="0"/>
          </a:p>
          <a:p>
            <a:r>
              <a:rPr kumimoji="1" lang="zh-CN" altLang="en-US" sz="3200" b="1" dirty="0" smtClean="0"/>
              <a:t>车－自行车－共享单车－环保－社会公德</a:t>
            </a:r>
            <a:endParaRPr kumimoji="1" lang="en-US" altLang="zh-CN" sz="3200" b="1" dirty="0" smtClean="0"/>
          </a:p>
          <a:p>
            <a:r>
              <a:rPr kumimoji="1" lang="zh-CN" altLang="en-US" sz="3200" b="1" dirty="0" smtClean="0"/>
              <a:t>车－公共汽车－挤车－追赶－盲从</a:t>
            </a:r>
            <a:endParaRPr kumimoji="1" lang="en-US" altLang="zh-CN" sz="3200" b="1" dirty="0" smtClean="0"/>
          </a:p>
          <a:p>
            <a:r>
              <a:rPr kumimoji="1" lang="zh-CN" altLang="en-US" sz="3200" b="1" dirty="0" smtClean="0"/>
              <a:t>车－火车－高铁－绿皮车－直达－缓慢－人生</a:t>
            </a:r>
            <a:endParaRPr kumimoji="1" lang="en-US" altLang="zh-CN" sz="3200" b="1" dirty="0" smtClean="0"/>
          </a:p>
          <a:p>
            <a:r>
              <a:rPr kumimoji="1" lang="zh-CN" altLang="en-US" sz="3200" b="1" dirty="0" smtClean="0"/>
              <a:t>车－车速－快－慢－人生的速度</a:t>
            </a:r>
            <a:endParaRPr kumimoji="1" lang="en-US" altLang="zh-CN" sz="3200" b="1" dirty="0" smtClean="0"/>
          </a:p>
          <a:p>
            <a:r>
              <a:rPr kumimoji="1" lang="zh-CN" altLang="en-US" sz="3200" b="1" dirty="0" smtClean="0"/>
              <a:t>车－车窗－贴膜－隔绝外界－窥视</a:t>
            </a:r>
            <a:endParaRPr kumimoji="1" lang="en-US" altLang="zh-CN" sz="3200" b="1" dirty="0" smtClean="0"/>
          </a:p>
          <a:p>
            <a:r>
              <a:rPr kumimoji="1" lang="zh-CN" altLang="en-US" sz="3200" b="1" dirty="0" smtClean="0"/>
              <a:t>车－火车－铁路线－纵横交错－出发－归家</a:t>
            </a:r>
            <a:endParaRPr kumimoji="1" lang="en-US" altLang="zh-CN" sz="3200" b="1" dirty="0" smtClean="0"/>
          </a:p>
          <a:p>
            <a:endParaRPr kumimoji="1"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2100129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墨水池">
  <a:themeElements>
    <a:clrScheme name="墨水池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墨水池">
      <a:maj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墨水池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254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墨水池.thmx</Template>
  <TotalTime>6106</TotalTime>
  <Words>963</Words>
  <PresentationFormat>全屏显示(4:3)</PresentationFormat>
  <Paragraphs>105</Paragraphs>
  <Slides>25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墨水池</vt:lpstr>
      <vt:lpstr>关于高考作文的评析与高中写作教学的应对</vt:lpstr>
      <vt:lpstr>阅卷概况</vt:lpstr>
      <vt:lpstr>真题回顾</vt:lpstr>
      <vt:lpstr>命题组解读</vt:lpstr>
      <vt:lpstr>阅卷组解读</vt:lpstr>
      <vt:lpstr>高分原因分析</vt:lpstr>
      <vt:lpstr>低分原因分析</vt:lpstr>
      <vt:lpstr>考场作文需要解决的问题</vt:lpstr>
      <vt:lpstr>作 文 教 学 建 议</vt:lpstr>
      <vt:lpstr>纵贯线</vt:lpstr>
      <vt:lpstr>作 文 教 学 建 议</vt:lpstr>
      <vt:lpstr>PowerPoint 演示文稿</vt:lpstr>
      <vt:lpstr>PowerPoint 演示文稿</vt:lpstr>
      <vt:lpstr>作文教学建议</vt:lpstr>
      <vt:lpstr>作文教学建议</vt:lpstr>
      <vt:lpstr>车主？车奴？</vt:lpstr>
      <vt:lpstr>作文教学建议</vt:lpstr>
      <vt:lpstr>由共享单车引起的思考</vt:lpstr>
      <vt:lpstr>语言生动</vt:lpstr>
      <vt:lpstr>最“难”风雨故人来</vt:lpstr>
      <vt:lpstr>思想的提纯</vt:lpstr>
      <vt:lpstr>作文教学建议</vt:lpstr>
      <vt:lpstr>我在车上驶过的岁月蹉跎</vt:lpstr>
      <vt:lpstr>作文教学建议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qianying wang</cp:lastModifiedBy>
  <dcterms:created xsi:type="dcterms:W3CDTF">2017-09-07T11:19:11Z</dcterms:created>
  <dcterms:modified xsi:type="dcterms:W3CDTF">2017-09-16T13:24:18Z</dcterms:modified>
</cp:coreProperties>
</file>