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19"/>
  </p:handoutMasterIdLst>
  <p:sldIdLst>
    <p:sldId id="373" r:id="rId3"/>
    <p:sldId id="372" r:id="rId4"/>
    <p:sldId id="367" r:id="rId5"/>
    <p:sldId id="319" r:id="rId6"/>
    <p:sldId id="356" r:id="rId7"/>
    <p:sldId id="357" r:id="rId9"/>
    <p:sldId id="359" r:id="rId10"/>
    <p:sldId id="361" r:id="rId11"/>
    <p:sldId id="362" r:id="rId12"/>
    <p:sldId id="360" r:id="rId13"/>
    <p:sldId id="363" r:id="rId14"/>
    <p:sldId id="368" r:id="rId15"/>
    <p:sldId id="369" r:id="rId16"/>
    <p:sldId id="328" r:id="rId17"/>
    <p:sldId id="329" r:id="rId18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C450"/>
    <a:srgbClr val="E04236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6" d="100"/>
          <a:sy n="106" d="100"/>
        </p:scale>
        <p:origin x="-102" y="-132"/>
      </p:cViewPr>
      <p:guideLst>
        <p:guide orient="horz" pos="21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D4184-0899-46F5-81A7-E6EA1769C9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12697-549A-48C4-838E-491B661C714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432000"/>
            <a:ext cx="8139178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1296000"/>
            <a:ext cx="3962432" cy="504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1.jpe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/>
          <p:nvPr/>
        </p:nvSpPr>
        <p:spPr>
          <a:xfrm>
            <a:off x="701756" y="2123117"/>
            <a:ext cx="7495953" cy="13843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我的心儿怦怦跳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6" y="3191389"/>
            <a:ext cx="8145205" cy="2285251"/>
          </a:xfrm>
          <a:prstGeom prst="rect">
            <a:avLst/>
          </a:prstGeom>
          <a:solidFill>
            <a:srgbClr val="A1C450"/>
          </a:solidFill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不知所措     提心吊胆     心急如焚       胆战心惊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魂飞魄散       脸上火辣辣的       汗毛都竖起来了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倒吸一口凉气   心里打起鼓来       怀里像揣了只兔子       心都提到了嗓子眼          十五个吊桶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七上八下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剪去单角的矩形 1"/>
          <p:cNvSpPr/>
          <p:nvPr/>
        </p:nvSpPr>
        <p:spPr>
          <a:xfrm>
            <a:off x="5000627" y="927949"/>
            <a:ext cx="75565" cy="100753"/>
          </a:xfrm>
          <a:prstGeom prst="snip1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1285242" y="1028700"/>
            <a:ext cx="1217295" cy="717973"/>
          </a:xfrm>
          <a:prstGeom prst="wave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流程图: 数据 3"/>
          <p:cNvSpPr/>
          <p:nvPr/>
        </p:nvSpPr>
        <p:spPr>
          <a:xfrm>
            <a:off x="1115697" y="933029"/>
            <a:ext cx="2016125" cy="767927"/>
          </a:xfrm>
          <a:prstGeom prst="flowChartInputOutp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5896" y="719071"/>
            <a:ext cx="7948503" cy="1384993"/>
          </a:xfrm>
          <a:prstGeom prst="rect">
            <a:avLst/>
          </a:prstGeom>
          <a:noFill/>
          <a:ln>
            <a:solidFill>
              <a:srgbClr val="A1C450"/>
            </a:solidFill>
          </a:ln>
        </p:spPr>
        <p:txBody>
          <a:bodyPr wrap="square" lIns="91438" tIns="45719" rIns="91438" bIns="45719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我积累了很多写心情的词语，可以用在这次习作上。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110" y="2823654"/>
            <a:ext cx="8050530" cy="2008252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1.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自主评价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，看自己的习作是否写清楚了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心跳的过程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，是否表达出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了当时的心情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，有无错别字，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标点符号使用是否正确。初次修改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习作。</a:t>
            </a:r>
            <a:endParaRPr lang="zh-CN" altLang="en-US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40809" y="1116393"/>
            <a:ext cx="4493534" cy="738662"/>
          </a:xfrm>
          <a:prstGeom prst="rect">
            <a:avLst/>
          </a:prstGeom>
          <a:noFill/>
          <a:ln>
            <a:noFill/>
          </a:ln>
        </p:spPr>
        <p:txBody>
          <a:bodyPr wrap="none" lIns="91438" tIns="45719" rIns="91438" bIns="45719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评改习作，分享心跳的感受</a:t>
            </a:r>
            <a:endParaRPr lang="zh-CN" altLang="en-US" sz="2800" dirty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99745" y="2186114"/>
            <a:ext cx="7698740" cy="2008252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2.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小组评价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，把修改后的习作读给组内同学听，并交流自己的习作感受，然后邀请其他同学发表意见，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再次修改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自己的习作。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35145" y="1767518"/>
            <a:ext cx="8145205" cy="1361921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结合两次修改的过程，总结评改习作的方法，积累经验。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5160" y="3623632"/>
            <a:ext cx="8145205" cy="1361921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90" tIns="34295" rIns="68590" bIns="34295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展示习作，把自己修改成功的习作在全班展示点评。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3364" y="1228725"/>
            <a:ext cx="8545354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      “叮铃铃”，随着上课铃声的响起，我的心也开始怦怦直跳。</a:t>
            </a:r>
            <a:endParaRPr lang="zh-CN" altLang="en-US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      原来，数学老师拿来一沓试卷，准备报分数。我们班都死死地盯着老师手里的试卷，心里都有点紧张。只见老师使劲地把试卷往讲台上一扔，吼道：“这么简单的题目，竟然只有几位同学考到了</a:t>
            </a:r>
            <a:r>
              <a:rPr lang="en-US" altLang="zh-CN" sz="2000" dirty="0" smtClean="0">
                <a:latin typeface="+mn-ea"/>
              </a:rPr>
              <a:t>100</a:t>
            </a:r>
            <a:r>
              <a:rPr lang="zh-CN" altLang="en-US" sz="2000" dirty="0" smtClean="0">
                <a:latin typeface="+mn-ea"/>
              </a:rPr>
              <a:t>分，你们上课是在干什么呀？”望着那如一摊乱泥的试卷落下来，我的心跳得更厉害了，手颤抖地抓住试卷，脚在地下不停地颤抖着，心里默默地想着：上帝呀，你保佑我吧，一定要有个好成绩啊。</a:t>
            </a:r>
            <a:endParaRPr lang="zh-CN" altLang="en-US" sz="20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+mn-ea"/>
              </a:rPr>
              <a:t>      这时，老师的怒气稍微好了一点，他清了清喉咙，报道：“李荣</a:t>
            </a:r>
            <a:endParaRPr lang="zh-CN" altLang="en-US" sz="2000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7849" y="551316"/>
            <a:ext cx="3456384" cy="377026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E04236"/>
                </a:solidFill>
                <a:latin typeface="+mn-ea"/>
              </a:rPr>
              <a:t>我的心儿怦怦跳</a:t>
            </a:r>
            <a:endParaRPr lang="zh-CN" altLang="en-US" sz="2000" dirty="0" smtClean="0">
              <a:solidFill>
                <a:srgbClr val="E04236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8600" y="797560"/>
            <a:ext cx="8801100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荣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——100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分，蒋富蕾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——100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像水一样趴在课桌上，一百分的没有我！我的心顿时到了海底，我拼命地想使自己自信一点，怀着一丝希望想：可能是老师把我的卷子忘了念，九十多分的也报了，我的成绩还没有着落。天啊！这回考得肯定不好了，八十几？七十几？怎么办，怎么办？我还有脸见妈妈吗？老师手里只有最后一张试卷了，他念道：“李紫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——”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我的心突然狂跳不止，我忙屏住呼吸，闭上眼睛，等待着神秘的分数到来。“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分，她书写得多么美丽，大家看一看。”嗯，我不仅考了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分，还得到了老师的表扬！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    真是虚惊一场呀！心儿呀，你怎么就不能自信一点呢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578" y="6052495"/>
            <a:ext cx="8145145" cy="377026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点评：小作者运用语言和心理描写，把紧张的心情刻画得淋漓尽致。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3033" y="1939086"/>
            <a:ext cx="84434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回忆自己经历过的“心儿怦怦跳”的事儿，讲清楚事情的经过，讲出当时的感受。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能聚焦“心儿怦怦跳”的时刻，停下来，多写几句，借助自己积累的词语把感受写清楚。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在讲述与写作的过程中感受自己的情绪，并乐于与他人分享。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45459" y="144129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学习目标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14421" y="1066801"/>
            <a:ext cx="2828290" cy="22047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879341" y="1066802"/>
            <a:ext cx="2531110" cy="21657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/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14421" y="4002333"/>
            <a:ext cx="2447924" cy="19998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49629">
            <a:off x="5121876" y="4107715"/>
            <a:ext cx="2235200" cy="20700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/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72141" y="1054865"/>
            <a:ext cx="8579810" cy="2654583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97485" algn="l"/>
              </a:tabLst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参加百米比赛，登上领奖台，参加班干部竞选，一个人走夜路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你有过上面的经历吗？选择你印象深刻的一次心儿怦怦跳的经历，写一写这次心跳的过程，并表达出当时的心情，正确使用标点符号。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4" name="Picture 2" descr="http://bpic.588ku.com/element_origin_min_pic/17/08/03/a70eed28dc81be11bbdda5e5efe3c57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57190" y="4419600"/>
            <a:ext cx="2529036" cy="173732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1607" y="4492228"/>
            <a:ext cx="245046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28319" y="2634897"/>
            <a:ext cx="4000713" cy="2931582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观察右边的插图，说说图中的心情是怎样的，感受心儿怦怦跳的经历，并了解本次习作的话题是“我的心儿怦怦跳”。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280" y="691448"/>
            <a:ext cx="4493534" cy="52321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38" tIns="45719" rIns="91438" bIns="45719" rtlCol="0" anchor="t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借助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插图，开拓选材的思路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Picture 2" descr="https://timgsa.baidu.com/timg?image&amp;quality=80&amp;size=b9999_10000&amp;sec=1554786979927&amp;di=97987f42646db876996055fac7408b33&amp;imgtype=0&amp;src=http%3A%2F%2Ffile.cnkang.com%2Fcnkfile1%2FM00%2F03%2F31%2FooYBAFcKE6WAGiUsAACLzr8Ucyc438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19650" y="2057402"/>
            <a:ext cx="1866900" cy="2120900"/>
          </a:xfrm>
          <a:prstGeom prst="rect">
            <a:avLst/>
          </a:prstGeom>
          <a:noFill/>
        </p:spPr>
      </p:pic>
      <p:pic>
        <p:nvPicPr>
          <p:cNvPr id="22532" name="Picture 4" descr="https://timgsa.baidu.com/timg?image&amp;quality=80&amp;size=b9999_10000&amp;sec=1554787078221&amp;di=0f397e5cbefb8ac4766d053c03046d21&amp;imgtype=0&amp;src=http%3A%2F%2F5b0988e595225.cdn.sohucs.com%2Fq_70%2Cc_zoom%2Cw_640%2Fimages%2F20181217%2Fc66ed6beefdb4b0dad6e21c5062d4e19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86575" y="2146301"/>
            <a:ext cx="1943100" cy="1790700"/>
          </a:xfrm>
          <a:prstGeom prst="rect">
            <a:avLst/>
          </a:prstGeom>
          <a:noFill/>
        </p:spPr>
      </p:pic>
      <p:pic>
        <p:nvPicPr>
          <p:cNvPr id="22534" name="Picture 6" descr="https://timgsa.baidu.com/timg?image&amp;quality=80&amp;size=b9999_10000&amp;sec=1554787189620&amp;di=5a6c2b9bd9328c27fd451c1b3ccc130c&amp;imgtype=0&amp;src=http%3A%2F%2Fimg.365azw.com%2FAttachments%2Fshare%2F201704%2F58f0474289e2d.jpg%2521article.w.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58050" y="4254501"/>
            <a:ext cx="1200150" cy="1962151"/>
          </a:xfrm>
          <a:prstGeom prst="rect">
            <a:avLst/>
          </a:prstGeom>
          <a:noFill/>
        </p:spPr>
      </p:pic>
      <p:pic>
        <p:nvPicPr>
          <p:cNvPr id="22536" name="Picture 8" descr="https://timgsa.baidu.com/timg?image&amp;quality=80&amp;size=b9999_10000&amp;sec=1554787370210&amp;di=12a5700366b1468cb2162240b544ea5d&amp;imgtype=0&amp;src=http%3A%2F%2F5b0988e595225.cdn.sohucs.com%2Fimages%2F20180223%2F88dae83509054cf58c005ecd67c7b3cb.jpe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95875" y="4102101"/>
            <a:ext cx="1447800" cy="2052639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6372226" y="3594101"/>
            <a:ext cx="523875" cy="300082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担心</a:t>
            </a:r>
            <a:endParaRPr lang="zh-CN" alt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296276" y="3771901"/>
            <a:ext cx="638175" cy="300082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紧张</a:t>
            </a:r>
            <a:endParaRPr lang="zh-CN" altLang="en-US" sz="15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86501" y="5664201"/>
            <a:ext cx="561975" cy="300082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害怕</a:t>
            </a:r>
            <a:endParaRPr lang="zh-CN" altLang="en-US" sz="15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39151" y="5346701"/>
            <a:ext cx="542925" cy="300082"/>
          </a:xfrm>
          <a:prstGeom prst="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激动</a:t>
            </a:r>
            <a:endParaRPr lang="zh-CN" altLang="en-US" sz="15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  <p:bldP spid="16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44280" y="1971213"/>
            <a:ext cx="7559527" cy="2377584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小组内互相交流，回忆自身的经历，说一说：你当时的</a:t>
            </a:r>
            <a:r>
              <a:rPr lang="zh-CN" altLang="en-US" sz="24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心情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是怎样的呢？哪一次的</a:t>
            </a:r>
            <a:r>
              <a:rPr lang="zh-CN" altLang="en-US" sz="24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经历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令你印象特别深刻？注意选择令你</a:t>
            </a:r>
            <a:r>
              <a:rPr lang="zh-CN" altLang="en-US" sz="24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心儿怦怦跳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的经历说出来，自己或者和别人一起经历的都可以，地点校内校外都可以。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00101" y="2098016"/>
            <a:ext cx="7591425" cy="3300914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个人首先在脑海里会想自己想写的心儿怦怦跳的过程，注意不但要会想“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是什么时候的事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在哪儿经历的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和谁经历的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过程是什么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”这些基本信息，还要回想过程的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细节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，什么地方让自己觉得心跳的厉害。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5202" y="604021"/>
            <a:ext cx="5570752" cy="738662"/>
          </a:xfrm>
          <a:prstGeom prst="rect">
            <a:avLst/>
          </a:prstGeom>
          <a:noFill/>
          <a:ln>
            <a:noFill/>
          </a:ln>
        </p:spPr>
        <p:txBody>
          <a:bodyPr wrap="none" lIns="91438" tIns="45719" rIns="91438" bIns="45719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回忆心儿怦怦跳的过程，尝试习作</a:t>
            </a:r>
            <a:endParaRPr lang="zh-CN" altLang="en-US" sz="2800" dirty="0" smtClean="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85825" y="1670149"/>
            <a:ext cx="5889772" cy="3300914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小组内讲述、交流自己心儿怦怦跳的过程。交流时注意把“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在哪儿经历的”“和谁经历的”“过程是什么”“哪个环节最令自己心跳”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这几个方面说清楚。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0424" y="1554320"/>
            <a:ext cx="8421436" cy="3947245"/>
          </a:xfrm>
          <a:prstGeom prst="rect">
            <a:avLst/>
          </a:prstGeom>
          <a:noFill/>
          <a:ln w="9525">
            <a:solidFill>
              <a:srgbClr val="A1C450"/>
            </a:solidFill>
            <a:miter lim="800000"/>
          </a:ln>
          <a:effectLst/>
        </p:spPr>
        <p:txBody>
          <a:bodyPr vert="horz" wrap="square" lIns="68588" tIns="34295" rIns="68588" bIns="34295" numCol="1" anchor="ctr" anchorCtr="0" compatLnSpc="1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在说的基础上，把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心跳的过程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简单地写下来。注意写清楚“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是什么时候的事”“在哪儿发生的”“和谁在一起”“过程是什么”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这些基本信息；可以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按时间顺序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介绍经历的过程，可以用上“先”“接着”“然后”这些连接语，自己觉得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心跳的厉害的部分，可以多写几句话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，要注意</a:t>
            </a:r>
            <a:r>
              <a:rPr lang="zh-CN" altLang="en-US" sz="2800" dirty="0" smtClean="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正确使用标点符号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DOC_GUID" val="{94641974-dcd1-477f-9f28-6d5419e37239}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1623</Words>
  <Application>WPS 演示</Application>
  <PresentationFormat>全屏显示(4:3)</PresentationFormat>
  <Paragraphs>59</Paragraphs>
  <Slides>15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90</cp:revision>
  <dcterms:created xsi:type="dcterms:W3CDTF">2019-01-28T06:44:00Z</dcterms:created>
  <dcterms:modified xsi:type="dcterms:W3CDTF">2020-11-08T06:34:08Z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