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s/slide139.xml" ContentType="application/vnd.openxmlformats-officedocument.presentationml.slide+xml"/>
  <Override PartName="/ppt/slides/slide148.xml" ContentType="application/vnd.openxmlformats-officedocument.presentationml.slide+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137.xml" ContentType="application/vnd.openxmlformats-officedocument.presentationml.slide+xml"/>
  <Override PartName="/ppt/slides/slide146.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44.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4"/>
  </p:notesMasterIdLst>
  <p:handoutMasterIdLst>
    <p:handoutMasterId r:id="rId155"/>
  </p:handoutMasterIdLst>
  <p:sldIdLst>
    <p:sldId id="262" r:id="rId2"/>
    <p:sldId id="260" r:id="rId3"/>
    <p:sldId id="265" r:id="rId4"/>
    <p:sldId id="408" r:id="rId5"/>
    <p:sldId id="267" r:id="rId6"/>
    <p:sldId id="268" r:id="rId7"/>
    <p:sldId id="269" r:id="rId8"/>
    <p:sldId id="270" r:id="rId9"/>
    <p:sldId id="271" r:id="rId10"/>
    <p:sldId id="272" r:id="rId11"/>
    <p:sldId id="273" r:id="rId12"/>
    <p:sldId id="505" r:id="rId13"/>
    <p:sldId id="506" r:id="rId14"/>
    <p:sldId id="518" r:id="rId15"/>
    <p:sldId id="280" r:id="rId16"/>
    <p:sldId id="282" r:id="rId17"/>
    <p:sldId id="508" r:id="rId18"/>
    <p:sldId id="507" r:id="rId19"/>
    <p:sldId id="519" r:id="rId20"/>
    <p:sldId id="284" r:id="rId21"/>
    <p:sldId id="291" r:id="rId22"/>
    <p:sldId id="513" r:id="rId23"/>
    <p:sldId id="514" r:id="rId24"/>
    <p:sldId id="515" r:id="rId25"/>
    <p:sldId id="510" r:id="rId26"/>
    <p:sldId id="511" r:id="rId27"/>
    <p:sldId id="512" r:id="rId28"/>
    <p:sldId id="509" r:id="rId29"/>
    <p:sldId id="516" r:id="rId30"/>
    <p:sldId id="293" r:id="rId31"/>
    <p:sldId id="294" r:id="rId32"/>
    <p:sldId id="520" r:id="rId33"/>
    <p:sldId id="522" r:id="rId34"/>
    <p:sldId id="523" r:id="rId35"/>
    <p:sldId id="521" r:id="rId36"/>
    <p:sldId id="299" r:id="rId37"/>
    <p:sldId id="524" r:id="rId38"/>
    <p:sldId id="302" r:id="rId39"/>
    <p:sldId id="525" r:id="rId40"/>
    <p:sldId id="308" r:id="rId41"/>
    <p:sldId id="527" r:id="rId42"/>
    <p:sldId id="526" r:id="rId43"/>
    <p:sldId id="528" r:id="rId44"/>
    <p:sldId id="310" r:id="rId45"/>
    <p:sldId id="529" r:id="rId46"/>
    <p:sldId id="531" r:id="rId47"/>
    <p:sldId id="532" r:id="rId48"/>
    <p:sldId id="535" r:id="rId49"/>
    <p:sldId id="533" r:id="rId50"/>
    <p:sldId id="536" r:id="rId51"/>
    <p:sldId id="537" r:id="rId52"/>
    <p:sldId id="538" r:id="rId53"/>
    <p:sldId id="539" r:id="rId54"/>
    <p:sldId id="540" r:id="rId55"/>
    <p:sldId id="541" r:id="rId56"/>
    <p:sldId id="542" r:id="rId57"/>
    <p:sldId id="544" r:id="rId58"/>
    <p:sldId id="545" r:id="rId59"/>
    <p:sldId id="534" r:id="rId60"/>
    <p:sldId id="380" r:id="rId61"/>
    <p:sldId id="382" r:id="rId62"/>
    <p:sldId id="384" r:id="rId63"/>
    <p:sldId id="546" r:id="rId64"/>
    <p:sldId id="385" r:id="rId65"/>
    <p:sldId id="386" r:id="rId66"/>
    <p:sldId id="392" r:id="rId67"/>
    <p:sldId id="394" r:id="rId68"/>
    <p:sldId id="395" r:id="rId69"/>
    <p:sldId id="550" r:id="rId70"/>
    <p:sldId id="555" r:id="rId71"/>
    <p:sldId id="554" r:id="rId72"/>
    <p:sldId id="553" r:id="rId73"/>
    <p:sldId id="552" r:id="rId74"/>
    <p:sldId id="409" r:id="rId75"/>
    <p:sldId id="410" r:id="rId76"/>
    <p:sldId id="411" r:id="rId77"/>
    <p:sldId id="413" r:id="rId78"/>
    <p:sldId id="414" r:id="rId79"/>
    <p:sldId id="415" r:id="rId80"/>
    <p:sldId id="417" r:id="rId81"/>
    <p:sldId id="418" r:id="rId82"/>
    <p:sldId id="556" r:id="rId83"/>
    <p:sldId id="420" r:id="rId84"/>
    <p:sldId id="557" r:id="rId85"/>
    <p:sldId id="421" r:id="rId86"/>
    <p:sldId id="424" r:id="rId87"/>
    <p:sldId id="425" r:id="rId88"/>
    <p:sldId id="426" r:id="rId89"/>
    <p:sldId id="558" r:id="rId90"/>
    <p:sldId id="427" r:id="rId91"/>
    <p:sldId id="431" r:id="rId92"/>
    <p:sldId id="562" r:id="rId93"/>
    <p:sldId id="564" r:id="rId94"/>
    <p:sldId id="565" r:id="rId95"/>
    <p:sldId id="574" r:id="rId96"/>
    <p:sldId id="575" r:id="rId97"/>
    <p:sldId id="572" r:id="rId98"/>
    <p:sldId id="573" r:id="rId99"/>
    <p:sldId id="570" r:id="rId100"/>
    <p:sldId id="571" r:id="rId101"/>
    <p:sldId id="576" r:id="rId102"/>
    <p:sldId id="577" r:id="rId103"/>
    <p:sldId id="568" r:id="rId104"/>
    <p:sldId id="578" r:id="rId105"/>
    <p:sldId id="579" r:id="rId106"/>
    <p:sldId id="569" r:id="rId107"/>
    <p:sldId id="566" r:id="rId108"/>
    <p:sldId id="580" r:id="rId109"/>
    <p:sldId id="581" r:id="rId110"/>
    <p:sldId id="567" r:id="rId111"/>
    <p:sldId id="585" r:id="rId112"/>
    <p:sldId id="582" r:id="rId113"/>
    <p:sldId id="607" r:id="rId114"/>
    <p:sldId id="608" r:id="rId115"/>
    <p:sldId id="609" r:id="rId116"/>
    <p:sldId id="610" r:id="rId117"/>
    <p:sldId id="611" r:id="rId118"/>
    <p:sldId id="603" r:id="rId119"/>
    <p:sldId id="604" r:id="rId120"/>
    <p:sldId id="612" r:id="rId121"/>
    <p:sldId id="613" r:id="rId122"/>
    <p:sldId id="615" r:id="rId123"/>
    <p:sldId id="605" r:id="rId124"/>
    <p:sldId id="606" r:id="rId125"/>
    <p:sldId id="599" r:id="rId126"/>
    <p:sldId id="600" r:id="rId127"/>
    <p:sldId id="601" r:id="rId128"/>
    <p:sldId id="602" r:id="rId129"/>
    <p:sldId id="616" r:id="rId130"/>
    <p:sldId id="617" r:id="rId131"/>
    <p:sldId id="618" r:id="rId132"/>
    <p:sldId id="595" r:id="rId133"/>
    <p:sldId id="596" r:id="rId134"/>
    <p:sldId id="619" r:id="rId135"/>
    <p:sldId id="597" r:id="rId136"/>
    <p:sldId id="598" r:id="rId137"/>
    <p:sldId id="465" r:id="rId138"/>
    <p:sldId id="621" r:id="rId139"/>
    <p:sldId id="622" r:id="rId140"/>
    <p:sldId id="623" r:id="rId141"/>
    <p:sldId id="624" r:id="rId142"/>
    <p:sldId id="625" r:id="rId143"/>
    <p:sldId id="626" r:id="rId144"/>
    <p:sldId id="620" r:id="rId145"/>
    <p:sldId id="489" r:id="rId146"/>
    <p:sldId id="491" r:id="rId147"/>
    <p:sldId id="493" r:id="rId148"/>
    <p:sldId id="495" r:id="rId149"/>
    <p:sldId id="497" r:id="rId150"/>
    <p:sldId id="498" r:id="rId151"/>
    <p:sldId id="499" r:id="rId152"/>
    <p:sldId id="500" r:id="rId153"/>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196">
          <p15:clr>
            <a:srgbClr val="A4A3A4"/>
          </p15:clr>
        </p15:guide>
        <p15:guide id="2" pos="74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5147" autoAdjust="0"/>
    <p:restoredTop sz="94660"/>
  </p:normalViewPr>
  <p:slideViewPr>
    <p:cSldViewPr>
      <p:cViewPr varScale="1">
        <p:scale>
          <a:sx n="29" d="100"/>
          <a:sy n="29" d="100"/>
        </p:scale>
        <p:origin x="-126" y="-690"/>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notesMaster" Target="notesMasters/notesMaster1.xml"/><Relationship Id="rId159"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handoutMaster" Target="handoutMasters/handout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slide" Target="slides/slide15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p14="http://schemas.microsoft.com/office/powerpoint/2010/main" xmlns=""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p14="http://schemas.microsoft.com/office/powerpoint/2010/main" xmlns=""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slide" Target="slide7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slide" Target="slide145.xml"/><Relationship Id="rId4" Type="http://schemas.openxmlformats.org/officeDocument/2006/relationships/slide" Target="slide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slide" Target="slide145.xml"/><Relationship Id="rId4" Type="http://schemas.openxmlformats.org/officeDocument/2006/relationships/slide" Target="slide8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package" Target="../embeddings/Microsoft_Word_Document2.docx"/></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4815677"/>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福建卷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阅读下面的文字，请将画线的句子改写成排比句。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要求：不得改变原意。</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焦裕禄是闻名全国、感动全国的“县委书记的好榜样”。他在兰考县忘我奋斗一年零五个月，积劳成疾，英年早逝。焦裕禄是为人民拼死拼活谋福祉的领导干部的优秀代表；为信仰无怨无悔做奉献，成为共产党人的光辉典范；在为祖国艰苦奋斗创新功的时代里，他是那一代人的精神符号。人民是不会忘记焦裕禄的。</a:t>
            </a:r>
          </a:p>
        </p:txBody>
      </p:sp>
      <p:sp>
        <p:nvSpPr>
          <p:cNvPr id="14" name="矩形 13"/>
          <p:cNvSpPr/>
          <p:nvPr/>
        </p:nvSpPr>
        <p:spPr>
          <a:xfrm>
            <a:off x="2094638" y="7977217"/>
            <a:ext cx="19645450" cy="36845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4638" y="7968491"/>
            <a:ext cx="19716888"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示例：是为人民拼死拼活谋福祉的领导干部的优秀代表，是为信仰无怨无悔做奉献的共产党人的光辉典范，是为祖国艰苦奋斗创新功的那一代人的精神符号。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符合试题要求，其他答案亦可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本题考查变换句式。画线部分的两个分号将该语段分为三个分句，选出一个句子作为标准句，将其他两个句子按照标准句的结构形式进行调整就可以了。</a:t>
            </a:r>
          </a:p>
        </p:txBody>
      </p:sp>
    </p:spTree>
    <p:extLst>
      <p:ext uri="{BB962C8B-B14F-4D97-AF65-F5344CB8AC3E}">
        <p14:creationId xmlns:p14="http://schemas.microsoft.com/office/powerpoint/2010/main" xmlns="" val="3591649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494085"/>
          </a:xfrm>
          <a:prstGeom prst="rect">
            <a:avLst/>
          </a:prstGeom>
          <a:noFill/>
        </p:spPr>
        <p:txBody>
          <a:bodyPr wrap="square" rtlCol="0">
            <a:spAutoFit/>
          </a:bodyPr>
          <a:lstStyle/>
          <a:p>
            <a:pPr>
              <a:lnSpc>
                <a:spcPct val="130000"/>
              </a:lnSpc>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7</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浙江卷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仿照下面的示例，用比喻的手法描述一组事物。要求合乎事理，句式和结构与示例相似；不得选择“青天”“月亮”“芭蕉叶”“露珠”作为描述对象。</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示例：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青天，是一片芭蕉叶，</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月亮是一滴露珠。</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手指，轻轻一点，它就落了。</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8502451"/>
            <a:ext cx="19800000" cy="28827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01939" y="8502451"/>
            <a:ext cx="19574012" cy="2182713"/>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人生，是一把火炬，</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挫折是一阵烟雾。</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绣口，轻轻一吐，它就散了。</a:t>
            </a:r>
          </a:p>
        </p:txBody>
      </p:sp>
    </p:spTree>
    <p:extLst>
      <p:ext uri="{BB962C8B-B14F-4D97-AF65-F5344CB8AC3E}">
        <p14:creationId xmlns:p14="http://schemas.microsoft.com/office/powerpoint/2010/main" xmlns="" val="18668636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9694962"/>
          </a:xfrm>
          <a:prstGeom prst="rect">
            <a:avLst/>
          </a:prstGeom>
          <a:noFill/>
        </p:spPr>
        <p:txBody>
          <a:bodyPr wrap="square" rtlCol="0">
            <a:spAutoFit/>
          </a:bodyPr>
          <a:lstStyle/>
          <a:p>
            <a:pPr>
              <a:lnSpc>
                <a:spcPct val="130000"/>
              </a:lnSpc>
            </a:pPr>
            <a:r>
              <a:rPr lang="zh-CN" altLang="en-US" sz="4000" b="1" dirty="0">
                <a:solidFill>
                  <a:srgbClr val="EF8340"/>
                </a:solidFill>
                <a:latin typeface="微软雅黑" pitchFamily="34" charset="-122"/>
                <a:ea typeface="微软雅黑" pitchFamily="34" charset="-122"/>
              </a:rPr>
              <a:t>类型二　正确使用常见的修辞手法　</a:t>
            </a:r>
            <a:r>
              <a:rPr lang="zh-CN" altLang="en-US" sz="4000" dirty="0">
                <a:solidFill>
                  <a:schemeClr val="tx1">
                    <a:lumMod val="50000"/>
                    <a:lumOff val="50000"/>
                  </a:schemeClr>
                </a:solidFill>
                <a:latin typeface="微软雅黑" pitchFamily="34" charset="-122"/>
                <a:ea typeface="微软雅黑" pitchFamily="34" charset="-122"/>
              </a:rPr>
              <a:t>　</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高考对“修辞手法”的命题多与扩展语句，选用句式，仿用句式，语言表达简明、连贯、得体、准确、简明、生动等一起考查。所给材料、所设情境，多来自现实生活，与自然、社会、人生密切相关。</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常见的九种修辞手法的概念、种类、特点和作用简介如下：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一、比喻、比拟</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比喻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概念。比喻就是“打比方”。即两种不同性质的事物，彼此有相似点，使用一事物来比方另一事物的一种修辞格。</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结构。比喻，一般由三部分组成，即本体</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被比喻的事物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、喻体</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比喻成的事物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和比喻词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表比喻关系的标志性词语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3027139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09452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构成条件。</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甲和乙必须是本质不同的事物，否则不能构成比喻。一个句子是不是比喻句，不能单看有没有比喻词，下列几种情况，虽有比喻词，但不是比喻：①同类相比。如：她的性格很像她母亲。②表示猜度。如：这天黑沉沉的，好像要下雨。③表示想象。如：每当看到这条红领巾，我就仿佛置身于天真烂漫的少年时代。④表示举例的引词。如：社会主义的新中国，在党的照耀下，涌现出许多英雄人物，像雷锋、焦裕禄等。</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甲乙之间必须有相似点。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种类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明喻。本体、喻体都出现，中间用比喻词“像”“似”“仿佛”“犹如”等连接，有时后面还有“似的”“一样”等词语搭配。明喻的典型形式：甲像乙一样。例如：叶子出水很高，像亭亭的舞女的裙。</a:t>
            </a:r>
          </a:p>
        </p:txBody>
      </p:sp>
    </p:spTree>
    <p:extLst>
      <p:ext uri="{BB962C8B-B14F-4D97-AF65-F5344CB8AC3E}">
        <p14:creationId xmlns:p14="http://schemas.microsoft.com/office/powerpoint/2010/main" xmlns="" val="23964687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9430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暗喻。本体、喻体都出现，中间用比喻词“是”“成了”“变成”等连接，有时不用比喻词。暗喻的典型形式：甲是乙。例如：更多的时候，乌云四合，层峦叠嶂都成了水墨山水。</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借喻。不出现本体，直接叙述喻体。借喻的典型形式：甲代乙。例如：独有英雄驱虎豹，更无豪杰怕熊罴。</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博喻。连用几个比喻共同说明一个本体。例如：山上有了小屋，好比一望无际的水面飘过一片风帆，辽阔无边的天空掠过一只飞雁，是单纯的底色上一点灵动的色彩，是山川美景中的一点生气，一点情调。</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作用。①化平淡为生动；②化深奥为浅显；③化抽象为具体等。</a:t>
            </a:r>
          </a:p>
        </p:txBody>
      </p:sp>
    </p:spTree>
    <p:extLst>
      <p:ext uri="{BB962C8B-B14F-4D97-AF65-F5344CB8AC3E}">
        <p14:creationId xmlns:p14="http://schemas.microsoft.com/office/powerpoint/2010/main" xmlns="" val="829662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3293209"/>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5.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四川卷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创业、创新是时代的呼唤。请拟写一则宣传语，倡导同学们升入大学后积极参与创业、创新活动，培养创业、创新能力。要求：①紧扣宣传目的；②运用比喻手法；③不超过</a:t>
            </a:r>
            <a:r>
              <a:rPr lang="en-US" altLang="zh-CN" sz="4000" dirty="0">
                <a:solidFill>
                  <a:schemeClr val="tx1">
                    <a:lumMod val="50000"/>
                    <a:lumOff val="50000"/>
                  </a:schemeClr>
                </a:solidFill>
                <a:latin typeface="微软雅黑" pitchFamily="34" charset="-122"/>
                <a:ea typeface="微软雅黑" pitchFamily="34" charset="-122"/>
              </a:rPr>
              <a:t>40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23200" y="6482345"/>
            <a:ext cx="19800000" cy="49028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643" y="6454749"/>
            <a:ext cx="1957401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示例：创业是青春的火炬，创新是创业的翅膀，用创业点燃创新梦想，用创新放飞人生希望。</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考生的语言运用能力。宣传标语要求用简洁的朗朗上口的语言表达某个意思，从而达到某种宣传目的，它具有非常明显的时代特征和行业特色，目的性很明确，其作用是“造势”，形成一种氛围。在解答试题时，要注意题目要求：①紧扣宣传目的；②运用比喻手法；③不超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紧扣宣传目的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分，运用比喻手法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分，字数超出可酌情扣分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1030458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49408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重庆卷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下面选项填入横线处，构成比喻最恰当的一项是</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生活中，我们有时会遭遇无意的伤害，但请记住，我们不可为之抛弃了那一颗宽容之心。这就犹如</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①牛虻叮上几口，老牛决不为此而停止耕耘。</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②马蹄踩踏到了鲜花，鲜花依旧簇拥着马蹄。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③你不让它做一颗明星，它甘愿做一盏小灯。</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④山崩造成断崖，断崖却形成了壮观的瀑布。</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0" name="矩形 9"/>
          <p:cNvSpPr/>
          <p:nvPr/>
        </p:nvSpPr>
        <p:spPr>
          <a:xfrm>
            <a:off x="2023200" y="7802438"/>
            <a:ext cx="19800000" cy="35827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23200" y="7802438"/>
            <a:ext cx="19574012" cy="812530"/>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②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解答本题要注意本体和喻体之间的相似性。</a:t>
            </a:r>
          </a:p>
        </p:txBody>
      </p:sp>
    </p:spTree>
    <p:extLst>
      <p:ext uri="{BB962C8B-B14F-4D97-AF65-F5344CB8AC3E}">
        <p14:creationId xmlns:p14="http://schemas.microsoft.com/office/powerpoint/2010/main" xmlns="" val="34938089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1"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01545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7.  </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辽宁卷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仿照下面的示例，自选话题，另写两句话，要求使用比喻的修辞手法，句式与示例相同。</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爱心是昏暗夜空中的歌谣，使孤独者感到了慰藉；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爱心是茫茫沙漠中的绿洲，使跋涉者感到了希望。</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6229102"/>
            <a:ext cx="19800000" cy="5156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13240" y="6229102"/>
            <a:ext cx="19574012" cy="3623108"/>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示例：坚强是茫茫大海中的灯塔，使航海者看到了光明；坚强是漫漫征途中的路标，使迷路者找到了方向。</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本题考查仿用句式及正确运用常见的修辞手法的能力。作答时要注意题干要求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自选话题，也就是说我们仍可以以“爱心”为话题，也可以另选话题。仿写时要使用比喻的修辞手法，句式和示例相同；注意比喻要恰当、贴切，内容要合理、通顺、完整。</a:t>
            </a:r>
          </a:p>
        </p:txBody>
      </p:sp>
    </p:spTree>
    <p:extLst>
      <p:ext uri="{BB962C8B-B14F-4D97-AF65-F5344CB8AC3E}">
        <p14:creationId xmlns:p14="http://schemas.microsoft.com/office/powerpoint/2010/main" xmlns="" val="29250381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9430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比拟</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概念。比拟是把甲事物模拟成乙事物来写的修辞手法。它包括把物当作人来写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拟人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、把人当作物来写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拟物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和把此物当作彼物来写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拟物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几种形式。事实上，前一种形式是把事物“人化”，后两种形式则是把人“物化”或“把甲物乙物化”。</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种类。①拟人。例如：女人坐在小院当中，手指上缠绞着柔滑修长的苇眉子。苇眉子又薄又细，在她怀里跳跃着。②拟物。例如：指导员讲得真来劲儿，嘎子竖起耳朵听。</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作用。增加语言的生动性和形象性，使人对所表达的事物产生鲜明的印象，感受到对事物的强烈感情，能引起共鸣。</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5827975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815677"/>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8.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江苏卷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下列诗句中，没有使用比拟手法的一项是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东风便试新刀尺，万叶千花一手裁。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浮萍破处见山影，小艇归时闻草声。</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有情芍药含春泪，无力蔷薇卧晓枝。</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唯有南风旧相识，偷开门户又翻书。</a:t>
            </a:r>
          </a:p>
        </p:txBody>
      </p:sp>
      <p:sp>
        <p:nvSpPr>
          <p:cNvPr id="8" name="矩形 7"/>
          <p:cNvSpPr/>
          <p:nvPr/>
        </p:nvSpPr>
        <p:spPr>
          <a:xfrm>
            <a:off x="2023200" y="7802438"/>
            <a:ext cx="19800000" cy="35827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7802438"/>
            <a:ext cx="1957401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本题考查正确使用修辞手法的能力。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项，通过“试”“裁”将“东风”拟人化。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项，通过“含”将“芍药”拟人化，通过“卧”将“蔷薇”拟人化。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项，通过“偷”“翻”将“南风”拟人化。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项只用了对偶的修辞手法，没有运用比拟的修辞手法。</a:t>
            </a:r>
          </a:p>
        </p:txBody>
      </p:sp>
    </p:spTree>
    <p:extLst>
      <p:ext uri="{BB962C8B-B14F-4D97-AF65-F5344CB8AC3E}">
        <p14:creationId xmlns:p14="http://schemas.microsoft.com/office/powerpoint/2010/main" xmlns="" val="35552496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9694962"/>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9.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对下列句子中修辞手法及其表达效果的解释，不正确的一项是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酒入豪肠，七分酿成了月光，余下的三分啸成剑气，绣口一吐就半个盛唐。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用夸张的修辞手法凸显了“诗仙”李白的逼人才气和对盛唐诗歌的巨大影响。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要论中国人，必须不被搽在表面的自欺欺人的脂粉所诓骗，却看看他的筋骨和脊梁。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用比喻的修辞手法说明看人不能被美化了的假象迷惑，要看他们的气节、品质。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那一望无边挤得密密层层的大荷叶迎着阳光舒展开，就像铜墙铁壁一样。粉色荷花箭高高地挺出来，是监视白洋淀的哨兵吧。</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用比喻、拟人的修辞手法表现出白洋淀人民对家乡的热爱。</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以抒情而言，有的春风得意、壮志激烈，有的情爱幽怨、离愁别绪，有的愤世嫉俗、忧国忧民</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用排比的修辞手法，将抒情的种种内容列举出来，读起来酣畅淋漓。</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3863432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4893647"/>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大纲全国卷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把下面这个长句改写成几个较短的句子，可以改变语序、增删词语，但不得改变原意。</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教练在赛后分析会上对我在比赛中的表现进行的深入剖析，使我对自己在这次比赛中由于骄傲自大、轻视对手导致的严重失误有了更进一步的认识，并做出了坚决改正错误，争取在下一次比赛中取得好成绩的保证。</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2" name="矩形 11"/>
          <p:cNvSpPr/>
          <p:nvPr/>
        </p:nvSpPr>
        <p:spPr>
          <a:xfrm>
            <a:off x="2094638" y="7224224"/>
            <a:ext cx="19645450" cy="4437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989004" y="7224224"/>
            <a:ext cx="19502574"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答案”及“解析”见本讲“现场指导”。</a:t>
            </a:r>
          </a:p>
        </p:txBody>
      </p:sp>
    </p:spTree>
    <p:extLst>
      <p:ext uri="{BB962C8B-B14F-4D97-AF65-F5344CB8AC3E}">
        <p14:creationId xmlns:p14="http://schemas.microsoft.com/office/powerpoint/2010/main" xmlns="" val="17442802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2916734"/>
            <a:ext cx="19800000" cy="84684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2964421"/>
            <a:ext cx="1957401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项，“就像铜墙铁壁一样”“是监视白洋淀的哨兵”侧重的都是相似性，运用比喻的修辞手法。句子中没有运用拟人的修辞手法。</a:t>
            </a:r>
          </a:p>
        </p:txBody>
      </p:sp>
    </p:spTree>
    <p:extLst>
      <p:ext uri="{BB962C8B-B14F-4D97-AF65-F5344CB8AC3E}">
        <p14:creationId xmlns:p14="http://schemas.microsoft.com/office/powerpoint/2010/main" xmlns="" val="6797806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2902532"/>
            <a:ext cx="19800000" cy="84826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413516"/>
          </a:xfrm>
          <a:prstGeom prst="rect">
            <a:avLst/>
          </a:prstGeom>
          <a:noFill/>
        </p:spPr>
        <p:txBody>
          <a:bodyPr wrap="square" rtlCol="0">
            <a:spAutoFit/>
          </a:bodyPr>
          <a:lstStyle/>
          <a:p>
            <a:pPr>
              <a:lnSpc>
                <a:spcPct val="130000"/>
              </a:lnSpc>
            </a:pPr>
            <a:r>
              <a:rPr lang="zh-CN" altLang="en-US" sz="3600" b="1" dirty="0">
                <a:solidFill>
                  <a:schemeClr val="tx1">
                    <a:lumMod val="50000"/>
                    <a:lumOff val="50000"/>
                  </a:schemeClr>
                </a:solidFill>
                <a:latin typeface="微软雅黑" pitchFamily="34" charset="-122"/>
                <a:ea typeface="微软雅黑" pitchFamily="34" charset="-122"/>
              </a:rPr>
              <a:t>修辞贴士</a:t>
            </a:r>
          </a:p>
          <a:p>
            <a:pPr>
              <a:lnSpc>
                <a:spcPct val="130000"/>
              </a:lnSpc>
            </a:pPr>
            <a:r>
              <a:rPr lang="zh-CN" altLang="en-US" sz="3600" dirty="0">
                <a:solidFill>
                  <a:schemeClr val="tx1">
                    <a:lumMod val="50000"/>
                    <a:lumOff val="50000"/>
                  </a:schemeClr>
                </a:solidFill>
                <a:latin typeface="微软雅黑" pitchFamily="34" charset="-122"/>
                <a:ea typeface="微软雅黑" pitchFamily="34" charset="-122"/>
              </a:rPr>
              <a:t>比拟和比喻的不同点。①比拟是仿照拟体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被模拟的事物</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的特征摹写本体，重点在“拟”；比喻是用喻体比喻本体，重点在“喻”。②比拟中，本体和拟体彼此交融，浑然一体，本体必须出现，拟体一般不出现；比喻的本体和喻体一主一从，本体或出现或不出现，而喻体必须出现。③比喻是“以此喻彼”，其修辞特点往往体现在名词或名词性短语上，且喻体必须出现；比拟是“拟此为彼”，其修辞特点往往体现在动词上，而拟体一般不出现。</a:t>
            </a:r>
          </a:p>
        </p:txBody>
      </p:sp>
    </p:spTree>
    <p:extLst>
      <p:ext uri="{BB962C8B-B14F-4D97-AF65-F5344CB8AC3E}">
        <p14:creationId xmlns:p14="http://schemas.microsoft.com/office/powerpoint/2010/main" xmlns="" val="42342593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二、借代</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概念。借代是用相关的事物来代替所要表达的事物的修辞手法。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种类。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用事物特征代本体事物。例如：红眼睛原知道他家里只有一个老娘</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用具体代抽象。例如：枪杆子里面出政权。</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用专有名词代泛称。例如：我们的时代需要千千万万个雷锋。</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用形象代本体。例如，上面坐着两个老爷：东边的一个是马褂，西边的一个是西装。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用部分代整体。例如：吟罢低眉无写处，月光如水照缁衣。</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眉”代指“头”</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用结果代原因。例如：专弄文墨，为壮士捧腹。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捧腹”是“笑”的结果，这句话的意思是“钻研文字，写东西，让人捧腹大笑”</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(7)</a:t>
            </a:r>
            <a:r>
              <a:rPr lang="zh-CN" altLang="en-US" sz="4000" dirty="0">
                <a:solidFill>
                  <a:schemeClr val="tx1">
                    <a:lumMod val="50000"/>
                    <a:lumOff val="50000"/>
                  </a:schemeClr>
                </a:solidFill>
                <a:latin typeface="微软雅黑" pitchFamily="34" charset="-122"/>
                <a:ea typeface="微软雅黑" pitchFamily="34" charset="-122"/>
              </a:rPr>
              <a:t>用材料代本体。例如：五十年间万事空，懒将白发对青铜。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青铜代指镜子</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5268477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09342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作用。以简代繁，以实代虚，以奇代凡，以事代情。可以引人联想，使表达收到形象突出、特点鲜明、具体生动的效果。</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运用注意点。①必须抓住事物最典型的特征。②对于所借代的事物，一般应在一定的语言环境中有所交代。③借代的借体和本体事物不能同时出现。</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7881820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023200" y="7802438"/>
            <a:ext cx="19800000" cy="35827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893647"/>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10.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江苏卷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下列熟语中，没有使用借代手法的一项是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人为刀俎，我为鱼肉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人皆可以为尧舜</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化干戈为玉帛</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情人眼里出西施</a:t>
            </a:r>
          </a:p>
        </p:txBody>
      </p:sp>
      <p:sp>
        <p:nvSpPr>
          <p:cNvPr id="10" name="矩形 9"/>
          <p:cNvSpPr/>
          <p:nvPr/>
        </p:nvSpPr>
        <p:spPr>
          <a:xfrm>
            <a:off x="2023200" y="7802438"/>
            <a:ext cx="19800000" cy="2252924"/>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项，使用了暗喻的修辞手法。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项，“尧舜”代指圣贤之人，以专名代本体。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项，“干戈”“玉帛”分别代指“战争”“和平”，以具体代抽象。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项，“西施”代指美人，也是以专名代本体。</a:t>
            </a:r>
          </a:p>
        </p:txBody>
      </p:sp>
    </p:spTree>
    <p:extLst>
      <p:ext uri="{BB962C8B-B14F-4D97-AF65-F5344CB8AC3E}">
        <p14:creationId xmlns:p14="http://schemas.microsoft.com/office/powerpoint/2010/main" xmlns="" val="6315132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01545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11.  </a:t>
            </a:r>
            <a:r>
              <a:rPr lang="zh-CN" altLang="en-US" sz="4000" dirty="0">
                <a:solidFill>
                  <a:schemeClr val="tx1">
                    <a:lumMod val="50000"/>
                    <a:lumOff val="50000"/>
                  </a:schemeClr>
                </a:solidFill>
                <a:latin typeface="微软雅黑" pitchFamily="34" charset="-122"/>
                <a:ea typeface="微软雅黑" pitchFamily="34" charset="-122"/>
              </a:rPr>
              <a:t>下列各句中，所使用的修辞手法不同于其他三句的一项是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林冲信步投东，雪地里踏着碎琼乱玉。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黄发垂髫，并怡然自乐。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沙鸥翔集，锦鳞游泳。</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这个世界有玫瑰，但也有荆棘。</a:t>
            </a:r>
          </a:p>
        </p:txBody>
      </p:sp>
      <p:sp>
        <p:nvSpPr>
          <p:cNvPr id="8" name="矩形 7"/>
          <p:cNvSpPr/>
          <p:nvPr/>
        </p:nvSpPr>
        <p:spPr>
          <a:xfrm>
            <a:off x="2023200" y="7176998"/>
            <a:ext cx="19800000" cy="42081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40165" y="7146035"/>
            <a:ext cx="19574012" cy="153272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项，运用了比喻的修辞手法；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黄发垂髫”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锦鳞”</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玫瑰”“荆棘”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都运用了借代的修辞手法。</a:t>
            </a:r>
          </a:p>
        </p:txBody>
      </p:sp>
    </p:spTree>
    <p:extLst>
      <p:ext uri="{BB962C8B-B14F-4D97-AF65-F5344CB8AC3E}">
        <p14:creationId xmlns:p14="http://schemas.microsoft.com/office/powerpoint/2010/main" xmlns="" val="23718547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2902532"/>
            <a:ext cx="19800000" cy="84826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413516"/>
          </a:xfrm>
          <a:prstGeom prst="rect">
            <a:avLst/>
          </a:prstGeom>
          <a:noFill/>
        </p:spPr>
        <p:txBody>
          <a:bodyPr wrap="square" rtlCol="0">
            <a:spAutoFit/>
          </a:bodyPr>
          <a:lstStyle/>
          <a:p>
            <a:pPr>
              <a:lnSpc>
                <a:spcPct val="130000"/>
              </a:lnSpc>
            </a:pPr>
            <a:r>
              <a:rPr lang="zh-CN" altLang="en-US" sz="3600" b="1" dirty="0">
                <a:solidFill>
                  <a:schemeClr val="tx1">
                    <a:lumMod val="50000"/>
                    <a:lumOff val="50000"/>
                  </a:schemeClr>
                </a:solidFill>
                <a:latin typeface="微软雅黑" pitchFamily="34" charset="-122"/>
                <a:ea typeface="微软雅黑" pitchFamily="34" charset="-122"/>
              </a:rPr>
              <a:t>修辞贴士</a:t>
            </a:r>
          </a:p>
          <a:p>
            <a:pPr>
              <a:lnSpc>
                <a:spcPct val="130000"/>
              </a:lnSpc>
            </a:pPr>
            <a:r>
              <a:rPr lang="zh-CN" altLang="en-US" sz="3600" dirty="0">
                <a:solidFill>
                  <a:schemeClr val="tx1">
                    <a:lumMod val="50000"/>
                    <a:lumOff val="50000"/>
                  </a:schemeClr>
                </a:solidFill>
                <a:latin typeface="微软雅黑" pitchFamily="34" charset="-122"/>
                <a:ea typeface="微软雅黑" pitchFamily="34" charset="-122"/>
              </a:rPr>
              <a:t>借代与借喻的异同点。①相同点：它们都用一事物代替另一事物，事物本体不出现。②不同点：借代的作用是“称代”，即直接把借体称为本体，只代不喻；借喻的作用是“比喻”，虽然也有代替的作用，但总是喻中有代。构成借代的基础是事物的相关性，即要求借体和本体有某种关系；构成借喻的基础是事物的相似性，即要求喻体和本体有某些方面的相似性。借喻可改为明喻或暗喻，而借代不能。</a:t>
            </a:r>
          </a:p>
        </p:txBody>
      </p:sp>
    </p:spTree>
    <p:extLst>
      <p:ext uri="{BB962C8B-B14F-4D97-AF65-F5344CB8AC3E}">
        <p14:creationId xmlns:p14="http://schemas.microsoft.com/office/powerpoint/2010/main" xmlns="" val="36028001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三、夸张</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概念。夸张是为达到某种表达效果，故意对事物的形象、特征、作用、程度等方面加以扩大、缩小或超前描述的修辞手法。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种类。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扩大夸张。故意把客观事物说得“大、多、高、强、深</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的夸张形式，例如：蜀道之难，难于上青天。</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缩小夸张。故意把客观事物说得“小、少、低、弱、浅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的夸张形式。例如：一个浑身黑色的人，站在老栓面前，眼光正像两把刀，刺得老栓缩小了一半。</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超前夸张。在时间上把后出现的事物提前一步的夸张形式。例如，农民们都说：“看见这鲜绿的麦苗，就嗅出白面包子的香味来了。”</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5546335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49408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作用。给人以启示；烘托气氛，增强感染力；增强联想，以创造意境；表明态度，语言生动。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运用注意点。①夸张不是浮夸，而是故意的合理的夸大，所以不能失去生活的根据，下面运用的夸张就不合事理：同志们，你们看，我们力量大如天，脚下地球当球玩，大洋海水能喝干。②夸张不能和事实距离过近，否则会分不清是在说事实还是在夸张。③夸张要注意文体特征，如科技说明文、说理性文章就很少用甚至不用夸张，以免歪曲事实。</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502745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023200" y="8020102"/>
            <a:ext cx="19800000" cy="33650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815677"/>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12.  </a:t>
            </a:r>
            <a:r>
              <a:rPr lang="zh-CN" altLang="en-US" sz="4000" dirty="0">
                <a:solidFill>
                  <a:schemeClr val="tx1">
                    <a:lumMod val="50000"/>
                    <a:lumOff val="50000"/>
                  </a:schemeClr>
                </a:solidFill>
                <a:latin typeface="微软雅黑" pitchFamily="34" charset="-122"/>
                <a:ea typeface="微软雅黑" pitchFamily="34" charset="-122"/>
              </a:rPr>
              <a:t>下列各句中，夸张手法运用正确的一项是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看到自己昨天刚买的股票一下子跌了这么多，他气得浑身都发紫了。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这次军演中，只见那辆坦克爬山时身轻如燕，劈开云层，直上了蓝天。</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我和你比，简直是一个在井里，一个在天上，我自愧不如。</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气象台已经连续几天发布高温预警，烈日下，柏油路都快融化了。</a:t>
            </a:r>
          </a:p>
        </p:txBody>
      </p:sp>
      <p:sp>
        <p:nvSpPr>
          <p:cNvPr id="10" name="矩形 9"/>
          <p:cNvSpPr/>
          <p:nvPr/>
        </p:nvSpPr>
        <p:spPr>
          <a:xfrm>
            <a:off x="2047958" y="7992507"/>
            <a:ext cx="19800000"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项，“气得浑身都发紫了”说法过于夸大，有“气得嘴唇都发紫了”的可能；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项，坦克“身轻如燕”“直上了蓝天”夸张不当，不符合客观实际；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项，“一个在井里，一个在天上”夸张不当，有“一个在地上，一个在天上”的可能。</a:t>
            </a:r>
          </a:p>
        </p:txBody>
      </p:sp>
    </p:spTree>
    <p:extLst>
      <p:ext uri="{BB962C8B-B14F-4D97-AF65-F5344CB8AC3E}">
        <p14:creationId xmlns:p14="http://schemas.microsoft.com/office/powerpoint/2010/main" xmlns="" val="9440515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现场指导</a:t>
              </a:r>
            </a:p>
          </p:txBody>
        </p:sp>
      </p:grpSp>
      <p:sp>
        <p:nvSpPr>
          <p:cNvPr id="16" name="TextBox 15"/>
          <p:cNvSpPr txBox="1"/>
          <p:nvPr/>
        </p:nvSpPr>
        <p:spPr>
          <a:xfrm>
            <a:off x="1951762" y="3875068"/>
            <a:ext cx="20002640" cy="1614801"/>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大纲全国卷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把下面这个长句改写成几个较短的句子，可以改变语序、增删词语，但不得改变原意。</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原题见本讲“真题体验”第</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a:t>
            </a:r>
          </a:p>
        </p:txBody>
      </p:sp>
      <p:graphicFrame>
        <p:nvGraphicFramePr>
          <p:cNvPr id="19" name="表格 18"/>
          <p:cNvGraphicFramePr>
            <a:graphicFrameLocks noGrp="1"/>
          </p:cNvGraphicFramePr>
          <p:nvPr>
            <p:extLst>
              <p:ext uri="{D42A27DB-BD31-4B8C-83A1-F6EECF244321}">
                <p14:modId xmlns:p14="http://schemas.microsoft.com/office/powerpoint/2010/main" xmlns="" val="4013762226"/>
              </p:ext>
            </p:extLst>
          </p:nvPr>
        </p:nvGraphicFramePr>
        <p:xfrm>
          <a:off x="1882020" y="5762249"/>
          <a:ext cx="19941179" cy="2483077"/>
        </p:xfrm>
        <a:graphic>
          <a:graphicData uri="http://schemas.openxmlformats.org/drawingml/2006/table">
            <a:tbl>
              <a:tblPr>
                <a:tableStyleId>{16D9F66E-5EB9-4882-86FB-DCBF35E3C3E4}</a:tableStyleId>
              </a:tblPr>
              <a:tblGrid>
                <a:gridCol w="1142640">
                  <a:extLst>
                    <a:ext uri="{9D8B030D-6E8A-4147-A177-3AD203B41FA5}">
                      <a16:colId xmlns="" xmlns:a16="http://schemas.microsoft.com/office/drawing/2014/main" val="20000"/>
                    </a:ext>
                  </a:extLst>
                </a:gridCol>
                <a:gridCol w="1224136">
                  <a:extLst>
                    <a:ext uri="{9D8B030D-6E8A-4147-A177-3AD203B41FA5}">
                      <a16:colId xmlns="" xmlns:a16="http://schemas.microsoft.com/office/drawing/2014/main" val="20001"/>
                    </a:ext>
                  </a:extLst>
                </a:gridCol>
                <a:gridCol w="17574403">
                  <a:extLst>
                    <a:ext uri="{9D8B030D-6E8A-4147-A177-3AD203B41FA5}">
                      <a16:colId xmlns="" xmlns:a16="http://schemas.microsoft.com/office/drawing/2014/main" val="20002"/>
                    </a:ext>
                  </a:extLst>
                </a:gridCol>
              </a:tblGrid>
              <a:tr h="2483077">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a:t>
                      </a:r>
                    </a:p>
                  </a:txBody>
                  <a:tcPr marL="68580" marR="68580" marT="0" marB="0" anchor="ctr"/>
                </a:tc>
                <a:tc>
                  <a:txBody>
                    <a:bodyPr/>
                    <a:lstStyle/>
                    <a:p>
                      <a:pPr algn="just">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审题要点</a:t>
                      </a:r>
                    </a:p>
                  </a:txBody>
                  <a:tcPr marL="68580" marR="68580" marT="0" marB="0" anchor="ctr"/>
                </a:tc>
                <a:tc>
                  <a:txBody>
                    <a:bodyPr/>
                    <a:lstStyle/>
                    <a:p>
                      <a:pPr indent="133350" algn="just">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①题干明确说明改写对象是长句，改写目标为短句。②题干提示了可以改变的地方</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语序、增删词语</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和不能改变的地方</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原意</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。③改写时要兼顾形式的改变和原意的不变两个方面</a:t>
                      </a:r>
                    </a:p>
                  </a:txBody>
                  <a:tcPr marL="68580" marR="68580" marT="0" marB="0" anchor="ct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xmlns="" val="30672701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childTnLst>
                                </p:cTn>
                              </p:par>
                              <p:par>
                                <p:cTn id="13" presetID="10"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四、对偶</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概念。对偶是用字数相等、结构相同、意义相称的一对短语或句子来表达相对或相近意思的修辞手法。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种类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正对。上下句在意思上相似、相补、相衬的对偶形式。例如：墙上芦苇，头重脚轻根底浅；山间竹笋，嘴尖皮厚腹中空。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反对。上下句在意思上相反或相对的对偶形式。例如：横眉冷对千夫指，俯首甘为孺子牛。</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串对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流水对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。上下句在意思上具有承接、递进、因果、假设、条件等关系的对偶形式。例如：才饮长沙水，又食武昌鱼。</a:t>
            </a:r>
          </a:p>
        </p:txBody>
      </p:sp>
    </p:spTree>
    <p:extLst>
      <p:ext uri="{BB962C8B-B14F-4D97-AF65-F5344CB8AC3E}">
        <p14:creationId xmlns:p14="http://schemas.microsoft.com/office/powerpoint/2010/main" xmlns="" val="42803086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9430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根据上下句的形式，又可以把对偶分为严式对偶和宽式对偶。严式对偶，要求上下两句字数相等、词性相对、结构相同、平仄相对、不重复用字，如</a:t>
            </a:r>
            <a:r>
              <a:rPr lang="en-US" altLang="zh-CN" sz="4000" dirty="0">
                <a:solidFill>
                  <a:schemeClr val="tx1">
                    <a:lumMod val="50000"/>
                    <a:lumOff val="50000"/>
                  </a:schemeClr>
                </a:solidFill>
                <a:latin typeface="微软雅黑" pitchFamily="34" charset="-122"/>
                <a:ea typeface="微软雅黑" pitchFamily="34" charset="-122"/>
              </a:rPr>
              <a:t>(1)(2)</a:t>
            </a:r>
            <a:r>
              <a:rPr lang="zh-CN" altLang="en-US" sz="4000" dirty="0">
                <a:solidFill>
                  <a:schemeClr val="tx1">
                    <a:lumMod val="50000"/>
                    <a:lumOff val="50000"/>
                  </a:schemeClr>
                </a:solidFill>
                <a:latin typeface="微软雅黑" pitchFamily="34" charset="-122"/>
                <a:ea typeface="微软雅黑" pitchFamily="34" charset="-122"/>
              </a:rPr>
              <a:t>中的例句。宽式对偶，即就严式对偶的五条要求只要有一部分达到就可以，不是很严格，如</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中的例句。运用对偶切忌不顾内容，片面追求形式上的对仗、整齐。徒有形式上的对偶，内容空洞，则背离了修辞的本来目的。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对偶的作用。便于吟诵，易于记忆；用于诗词，有音乐美；表意凝练，抒情酣畅。①形式整齐，结构对称，可以收到一种均衡的美感效果。②词句凝练概括，富有表现力，能够把相关事物间的关系表现得集中鲜明；使对立事物间的对比强烈，褒贬分明。③节奏鲜明，音韵和谐，读来朗朗上口，便于吟诵记忆。</a:t>
            </a:r>
          </a:p>
        </p:txBody>
      </p:sp>
    </p:spTree>
    <p:extLst>
      <p:ext uri="{BB962C8B-B14F-4D97-AF65-F5344CB8AC3E}">
        <p14:creationId xmlns:p14="http://schemas.microsoft.com/office/powerpoint/2010/main" xmlns="" val="41784257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3293209"/>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13.  </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江苏卷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下列诗句与“墙头雨细垂纤草”对仗工整的一项是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水面风回聚落花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数峰无语立斜阳</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楼上春容带雨</a:t>
            </a:r>
            <a:r>
              <a:rPr lang="en-US" altLang="zh-CN" sz="4000" dirty="0">
                <a:solidFill>
                  <a:schemeClr val="tx1">
                    <a:lumMod val="50000"/>
                    <a:lumOff val="50000"/>
                  </a:schemeClr>
                </a:solidFill>
                <a:latin typeface="微软雅黑" pitchFamily="34" charset="-122"/>
                <a:ea typeface="微软雅黑" pitchFamily="34" charset="-122"/>
              </a:rPr>
              <a:t>                D. </a:t>
            </a:r>
            <a:r>
              <a:rPr lang="zh-CN" altLang="en-US" sz="4000" dirty="0">
                <a:solidFill>
                  <a:schemeClr val="tx1">
                    <a:lumMod val="50000"/>
                    <a:lumOff val="50000"/>
                  </a:schemeClr>
                </a:solidFill>
                <a:latin typeface="微软雅黑" pitchFamily="34" charset="-122"/>
                <a:ea typeface="微软雅黑" pitchFamily="34" charset="-122"/>
              </a:rPr>
              <a:t>蝉曳残声过别枝</a:t>
            </a:r>
          </a:p>
        </p:txBody>
      </p:sp>
      <p:sp>
        <p:nvSpPr>
          <p:cNvPr id="8" name="矩形 7"/>
          <p:cNvSpPr/>
          <p:nvPr/>
        </p:nvSpPr>
        <p:spPr>
          <a:xfrm>
            <a:off x="2023200" y="6482346"/>
            <a:ext cx="19800000" cy="4902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1466" y="6454749"/>
            <a:ext cx="19800000"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本题考查正确使用修辞手法的能力。首先排除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项，“蝉曳”是主谓结构，与“墙头”明显不对仗；其次排除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项，题干例句中“雨细”是主谓结构，与“无语”明显不对仗；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项中的“带雨来”不如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项中的“聚落花”与“垂纤草”对仗工整。</a:t>
            </a:r>
          </a:p>
        </p:txBody>
      </p:sp>
    </p:spTree>
    <p:extLst>
      <p:ext uri="{BB962C8B-B14F-4D97-AF65-F5344CB8AC3E}">
        <p14:creationId xmlns:p14="http://schemas.microsoft.com/office/powerpoint/2010/main" xmlns="" val="28037224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2492990"/>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14.  </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用下面的短语组成两副有关春节和端午节的对联。要求：上下联各为七字，语意连贯，符合节日和对联特点，不得重复使用短语。</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门上桃符　碧波竞舟　江边柳线　青艾驱瘴　迎春绿　十里欢　耀眼红　千家乐</a:t>
            </a:r>
          </a:p>
        </p:txBody>
      </p:sp>
      <p:sp>
        <p:nvSpPr>
          <p:cNvPr id="10" name="矩形 9"/>
          <p:cNvSpPr/>
          <p:nvPr/>
        </p:nvSpPr>
        <p:spPr>
          <a:xfrm>
            <a:off x="2023200" y="5654530"/>
            <a:ext cx="19800000" cy="57306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46244" y="5682126"/>
            <a:ext cx="19800000" cy="3623108"/>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春节：江边柳线迎春绿　门上桃符耀眼红</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端午节：青艾驱瘴千家乐　碧波竞舟十里欢</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本题考查语言表达简明、连贯、得体、准确、鲜明、生动及正确运用常见的修辞手法的能力，能力层级为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级。写对联需要注意春节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贴春联、放鞭炮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、端午节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赛龙舟、插艾叶、吃粽子等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两个节日的特点，上下联要语意对应，对仗工整。</a:t>
            </a:r>
          </a:p>
        </p:txBody>
      </p:sp>
    </p:spTree>
    <p:extLst>
      <p:ext uri="{BB962C8B-B14F-4D97-AF65-F5344CB8AC3E}">
        <p14:creationId xmlns:p14="http://schemas.microsoft.com/office/powerpoint/2010/main" xmlns="" val="26167236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1"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2902532"/>
            <a:ext cx="19800000" cy="84826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3693319"/>
          </a:xfrm>
          <a:prstGeom prst="rect">
            <a:avLst/>
          </a:prstGeom>
          <a:noFill/>
        </p:spPr>
        <p:txBody>
          <a:bodyPr wrap="square" rtlCol="0">
            <a:spAutoFit/>
          </a:bodyPr>
          <a:lstStyle/>
          <a:p>
            <a:pPr>
              <a:lnSpc>
                <a:spcPct val="130000"/>
              </a:lnSpc>
            </a:pPr>
            <a:r>
              <a:rPr lang="zh-CN" altLang="en-US" sz="3600" b="1" dirty="0">
                <a:solidFill>
                  <a:schemeClr val="tx1">
                    <a:lumMod val="50000"/>
                    <a:lumOff val="50000"/>
                  </a:schemeClr>
                </a:solidFill>
                <a:latin typeface="微软雅黑" pitchFamily="34" charset="-122"/>
                <a:ea typeface="微软雅黑" pitchFamily="34" charset="-122"/>
              </a:rPr>
              <a:t>修辞贴士</a:t>
            </a:r>
          </a:p>
          <a:p>
            <a:pPr>
              <a:lnSpc>
                <a:spcPct val="130000"/>
              </a:lnSpc>
            </a:pPr>
            <a:r>
              <a:rPr lang="zh-CN" altLang="en-US" sz="3600" dirty="0">
                <a:solidFill>
                  <a:schemeClr val="tx1">
                    <a:lumMod val="50000"/>
                    <a:lumOff val="50000"/>
                  </a:schemeClr>
                </a:solidFill>
                <a:latin typeface="微软雅黑" pitchFamily="34" charset="-122"/>
                <a:ea typeface="微软雅黑" pitchFamily="34" charset="-122"/>
              </a:rPr>
              <a:t>对偶与对比的不同点。①对比的基本特点是“对立”，对偶的基本特点是“对称”。②对偶主要是从结构形式上说的，它要求结构相称，字数相等；对比是从意义上说的，它要求意思相反或相近，而不管结构形式如何。③对偶里的“反对”</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如“横眉冷对千夫指，俯首甘为孺子牛”</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，就意义上说是对比，就形式上说是对偶，这是修辞手法的兼类现象。</a:t>
            </a:r>
          </a:p>
        </p:txBody>
      </p:sp>
    </p:spTree>
    <p:extLst>
      <p:ext uri="{BB962C8B-B14F-4D97-AF65-F5344CB8AC3E}">
        <p14:creationId xmlns:p14="http://schemas.microsoft.com/office/powerpoint/2010/main" xmlns="" val="16663762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015458"/>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五、排比</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概念。排比是由三个或三个以上结构相同或相似、内容相关、语气一致的短语或句子排列在一起，用来加强语势、强调内容、加重感情的修辞手法。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种类。①成分排比；②分句排比；③单句排比；④复句排比。</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作用。内容集中，增强气势；叙事透辟，条分缕析；节奏鲜明，长于抒情。</a:t>
            </a:r>
          </a:p>
        </p:txBody>
      </p:sp>
    </p:spTree>
    <p:extLst>
      <p:ext uri="{BB962C8B-B14F-4D97-AF65-F5344CB8AC3E}">
        <p14:creationId xmlns:p14="http://schemas.microsoft.com/office/powerpoint/2010/main" xmlns="" val="5708572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023200" y="6454749"/>
            <a:ext cx="19800000" cy="49304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3293209"/>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15.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把下面的句子改写成排比句。</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音乐家常把灵感变为跳跃的音符，文学家呢，他们优美的辞章往往源于灵感，至于画家，他们完满的构图也常常与灵感相关，而一般人的灵感，则常是霎时的喜悦。</a:t>
            </a:r>
          </a:p>
        </p:txBody>
      </p:sp>
      <p:sp>
        <p:nvSpPr>
          <p:cNvPr id="10" name="矩形 9"/>
          <p:cNvSpPr/>
          <p:nvPr/>
        </p:nvSpPr>
        <p:spPr>
          <a:xfrm>
            <a:off x="2023200" y="6367518"/>
            <a:ext cx="19800000"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音乐家的灵感常成为跳跃的音符，文学家的灵感常成为优美的辞章，画家的灵感常成为完满的构图，一般人的灵感常是霎时的喜悦。</a:t>
            </a:r>
          </a:p>
        </p:txBody>
      </p:sp>
    </p:spTree>
    <p:extLst>
      <p:ext uri="{BB962C8B-B14F-4D97-AF65-F5344CB8AC3E}">
        <p14:creationId xmlns:p14="http://schemas.microsoft.com/office/powerpoint/2010/main" xmlns="" val="5026572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09342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16.  </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重庆卷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请在下面横线处补上恰当的语句。要求：运用比拟，与前面的语句构成排比，语意连贯。</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水，有着很强的可变性：伸长脖子，就变成了江河；站直身子，就变成了喷泉；</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 </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6517134"/>
            <a:ext cx="19800000" cy="48680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6603702"/>
            <a:ext cx="19574012"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纵身跳下　就变成了瀑布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或：流出眼泪　就变成了大雨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5422718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2902532"/>
            <a:ext cx="19800000" cy="84826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3693319"/>
          </a:xfrm>
          <a:prstGeom prst="rect">
            <a:avLst/>
          </a:prstGeom>
          <a:noFill/>
        </p:spPr>
        <p:txBody>
          <a:bodyPr wrap="square" rtlCol="0">
            <a:spAutoFit/>
          </a:bodyPr>
          <a:lstStyle/>
          <a:p>
            <a:pPr>
              <a:lnSpc>
                <a:spcPct val="130000"/>
              </a:lnSpc>
            </a:pPr>
            <a:r>
              <a:rPr lang="zh-CN" altLang="en-US" sz="3600" b="1" dirty="0">
                <a:solidFill>
                  <a:schemeClr val="tx1">
                    <a:lumMod val="50000"/>
                    <a:lumOff val="50000"/>
                  </a:schemeClr>
                </a:solidFill>
                <a:latin typeface="微软雅黑" pitchFamily="34" charset="-122"/>
                <a:ea typeface="微软雅黑" pitchFamily="34" charset="-122"/>
              </a:rPr>
              <a:t>修辞贴士</a:t>
            </a:r>
          </a:p>
          <a:p>
            <a:pPr>
              <a:lnSpc>
                <a:spcPct val="130000"/>
              </a:lnSpc>
            </a:pPr>
            <a:r>
              <a:rPr lang="zh-CN" altLang="en-US" sz="3600" dirty="0">
                <a:solidFill>
                  <a:schemeClr val="tx1">
                    <a:lumMod val="50000"/>
                    <a:lumOff val="50000"/>
                  </a:schemeClr>
                </a:solidFill>
                <a:latin typeface="微软雅黑" pitchFamily="34" charset="-122"/>
                <a:ea typeface="微软雅黑" pitchFamily="34" charset="-122"/>
              </a:rPr>
              <a:t>排比与对偶的区别。①对称性与并列式。对偶是两个语言单位，而排比是三个及三个以上的语言单位；对偶必须对称，而排比要求结构大体相似，字数要求不甚严格。②词语的重字与避重有别。排比经常以同一词语作为彼此的提示语，使语句互相衔接，给人以紧凑、密集之感，而典型的对偶句，上下两联是不能重字的。③对偶以平仄对仗为佳，排比则无此要求。</a:t>
            </a:r>
          </a:p>
        </p:txBody>
      </p:sp>
    </p:spTree>
    <p:extLst>
      <p:ext uri="{BB962C8B-B14F-4D97-AF65-F5344CB8AC3E}">
        <p14:creationId xmlns:p14="http://schemas.microsoft.com/office/powerpoint/2010/main" xmlns="" val="37053029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9430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六、设问、反问、反复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概念。设问是为了引起别人的注意，故意先提出问题，紧接着说出自己的看法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有时不说出看法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的一种修辞手法。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种类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自问自答。例如：社会生产力有这样巨大的发展，劳动生产率有这样大幅度的提高，靠的是什么？靠的是科学的力量、技术的力量。</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问而不答。例如：问苍茫大地，谁主沉浮？</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作用。吸引读者，启发读者思考；用在文中，承上启下。</a:t>
            </a:r>
          </a:p>
        </p:txBody>
      </p:sp>
    </p:spTree>
    <p:extLst>
      <p:ext uri="{BB962C8B-B14F-4D97-AF65-F5344CB8AC3E}">
        <p14:creationId xmlns:p14="http://schemas.microsoft.com/office/powerpoint/2010/main" xmlns="" val="1902686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1876082564"/>
              </p:ext>
            </p:extLst>
          </p:nvPr>
        </p:nvGraphicFramePr>
        <p:xfrm>
          <a:off x="2023201" y="2988742"/>
          <a:ext cx="19800001" cy="6552728"/>
        </p:xfrm>
        <a:graphic>
          <a:graphicData uri="http://schemas.openxmlformats.org/drawingml/2006/table">
            <a:tbl>
              <a:tblPr>
                <a:tableStyleId>{16D9F66E-5EB9-4882-86FB-DCBF35E3C3E4}</a:tableStyleId>
              </a:tblPr>
              <a:tblGrid>
                <a:gridCol w="1280040">
                  <a:extLst>
                    <a:ext uri="{9D8B030D-6E8A-4147-A177-3AD203B41FA5}">
                      <a16:colId xmlns="" xmlns:a16="http://schemas.microsoft.com/office/drawing/2014/main" val="1154376545"/>
                    </a:ext>
                  </a:extLst>
                </a:gridCol>
                <a:gridCol w="1305595">
                  <a:extLst>
                    <a:ext uri="{9D8B030D-6E8A-4147-A177-3AD203B41FA5}">
                      <a16:colId xmlns="" xmlns:a16="http://schemas.microsoft.com/office/drawing/2014/main" val="2455477500"/>
                    </a:ext>
                  </a:extLst>
                </a:gridCol>
                <a:gridCol w="17214366">
                  <a:extLst>
                    <a:ext uri="{9D8B030D-6E8A-4147-A177-3AD203B41FA5}">
                      <a16:colId xmlns="" xmlns:a16="http://schemas.microsoft.com/office/drawing/2014/main" val="2529186032"/>
                    </a:ext>
                  </a:extLst>
                </a:gridCol>
              </a:tblGrid>
              <a:tr h="6552728">
                <a:tc>
                  <a:txBody>
                    <a:bodyPr/>
                    <a:lstStyle/>
                    <a:p>
                      <a:pPr algn="ctr">
                        <a:lnSpc>
                          <a:spcPct val="130000"/>
                        </a:lnSpc>
                        <a:spcAft>
                          <a:spcPts val="0"/>
                        </a:spcAft>
                      </a:pPr>
                      <a:endParaRPr lang="en-US" altLang="zh-CN" sz="3600" kern="100" dirty="0">
                        <a:solidFill>
                          <a:schemeClr val="tx1">
                            <a:lumMod val="50000"/>
                            <a:lumOff val="50000"/>
                          </a:schemeClr>
                        </a:solidFill>
                        <a:latin typeface="微软雅黑" pitchFamily="34" charset="-122"/>
                        <a:ea typeface="微软雅黑" pitchFamily="34" charset="-122"/>
                        <a:cs typeface="Times New Roman"/>
                      </a:endParaRPr>
                    </a:p>
                    <a:p>
                      <a:pPr algn="ctr">
                        <a:lnSpc>
                          <a:spcPct val="130000"/>
                        </a:lnSpc>
                        <a:spcAft>
                          <a:spcPts val="0"/>
                        </a:spcAft>
                      </a:pPr>
                      <a:endParaRPr lang="en-US" altLang="zh-CN" sz="3600" kern="100" dirty="0">
                        <a:solidFill>
                          <a:schemeClr val="tx1">
                            <a:lumMod val="50000"/>
                            <a:lumOff val="50000"/>
                          </a:schemeClr>
                        </a:solidFill>
                        <a:latin typeface="微软雅黑" pitchFamily="34" charset="-122"/>
                        <a:ea typeface="微软雅黑" pitchFamily="34" charset="-122"/>
                        <a:cs typeface="Times New Roman"/>
                      </a:endParaRPr>
                    </a:p>
                    <a:p>
                      <a:pPr algn="ctr">
                        <a:lnSpc>
                          <a:spcPct val="130000"/>
                        </a:lnSpc>
                        <a:spcAft>
                          <a:spcPts val="0"/>
                        </a:spcAft>
                      </a:pPr>
                      <a:endParaRPr lang="en-US" altLang="zh-CN" sz="3600" kern="100" dirty="0">
                        <a:solidFill>
                          <a:schemeClr val="tx1">
                            <a:lumMod val="50000"/>
                            <a:lumOff val="50000"/>
                          </a:schemeClr>
                        </a:solidFill>
                        <a:latin typeface="微软雅黑" pitchFamily="34" charset="-122"/>
                        <a:ea typeface="微软雅黑" pitchFamily="34" charset="-122"/>
                        <a:cs typeface="Times New Roman"/>
                      </a:endParaRP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a:t>
                      </a:r>
                    </a:p>
                  </a:txBody>
                  <a:tcPr marL="68580" marR="68580" marT="0" marB="0"/>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思路分析</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解答长句变短句题的思路是一</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提</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二</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分</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三</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调</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a:t>
                      </a:r>
                      <a:r>
                        <a:rPr lang="en-US" sz="3600" kern="100" dirty="0">
                          <a:solidFill>
                            <a:schemeClr val="tx1">
                              <a:lumMod val="50000"/>
                              <a:lumOff val="50000"/>
                            </a:schemeClr>
                          </a:solidFill>
                          <a:latin typeface="微软雅黑" pitchFamily="34" charset="-122"/>
                          <a:ea typeface="微软雅黑" pitchFamily="34" charset="-122"/>
                          <a:cs typeface="Times New Roman"/>
                        </a:rPr>
                        <a:t>①</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提取主干。把长句的主干</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主谓宾结构</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提取出来，如果主干表意不是很明确，那么可以再提取与中心词关系紧密的状语和定语一起构成一个表意明确的短句。</a:t>
                      </a:r>
                      <a:r>
                        <a:rPr lang="en-US" sz="3600" kern="100" dirty="0">
                          <a:solidFill>
                            <a:schemeClr val="tx1">
                              <a:lumMod val="50000"/>
                              <a:lumOff val="50000"/>
                            </a:schemeClr>
                          </a:solidFill>
                          <a:latin typeface="微软雅黑" pitchFamily="34" charset="-122"/>
                          <a:ea typeface="微软雅黑" pitchFamily="34" charset="-122"/>
                          <a:cs typeface="Times New Roman"/>
                        </a:rPr>
                        <a:t>②</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切分枝叶。将复杂的修饰语</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多层定语或状语等根据表达的意思切分出几个意义相对独立的动宾或主谓结构的短句。③分层调整。为了表达的需要，在不改变原句意思的情况下，还要添加必要的词语</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如主语、判断动词、宾语等</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和上下文之间的衔接词语</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如代词“它”、关联词“却”等</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，删除不必要的虚词及重复性词语，然后按照句子内容的顺序</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如时空、事理、逻辑等</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调整词序、句序，从而组合成几个连贯的短句</a:t>
                      </a:r>
                    </a:p>
                  </a:txBody>
                  <a:tcPr marL="68580" marR="68580" marT="0" marB="0" anchor="ctr"/>
                </a:tc>
                <a:extLst>
                  <a:ext uri="{0D108BD9-81ED-4DB2-BD59-A6C34878D82A}">
                    <a16:rowId xmlns="" xmlns:a16="http://schemas.microsoft.com/office/drawing/2014/main" val="2870001248"/>
                  </a:ext>
                </a:extLst>
              </a:tr>
            </a:tbl>
          </a:graphicData>
        </a:graphic>
      </p:graphicFrame>
    </p:spTree>
    <p:extLst>
      <p:ext uri="{BB962C8B-B14F-4D97-AF65-F5344CB8AC3E}">
        <p14:creationId xmlns:p14="http://schemas.microsoft.com/office/powerpoint/2010/main" xmlns="" val="15606923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969496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反问</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概念。反问也叫反诘，是一种为了加强语气，用疑问的形式表达确定的意思的修辞手法。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种类。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问而无答的反问。包括用肯定句表否定的内容和用否定句表肯定的内容两种形式。例如：</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就说蒋筑英吧，已经经过了这样长久的考验，难道他入党的志愿，也一定要等到死后才能由省委追认才满足吗？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用肯定的形式表示否定</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我呢，我难道没有应该受责备的地方吗？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用否定的形式表示肯定</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问而有答的反问。例如：敢于这样做的人，难道不是一个英雄吗？可以肯定地说是一个英雄，一个大大的英雄。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作用。加强语气，增强气势和感情。</a:t>
            </a:r>
          </a:p>
        </p:txBody>
      </p:sp>
    </p:spTree>
    <p:extLst>
      <p:ext uri="{BB962C8B-B14F-4D97-AF65-F5344CB8AC3E}">
        <p14:creationId xmlns:p14="http://schemas.microsoft.com/office/powerpoint/2010/main" xmlns="" val="12207109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反复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概念。反复是为了表达强烈的感情，有意重复使用某个词语、句子或句群的修辞手法。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种类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词语反复。为凸显某种感情或某种行为，连续两次以上使用同一词语，达到强调的目的。 如：“沉默呵，沉默呵！不在沉默中爆发，就在沉默中灭亡。”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鲁迅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记念刘和珍君</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鲁迅先生在这里多次使用“沉默”一词，表达自己对段祺瑞政府的愤怒和对民众觉醒的期盼之情。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词组或句子反复。有时为了表达内容或者满足结构安排的需要，要连续两次以上使用同一个词组或句子。 如契诃夫在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装在套子里的人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中，先后让别里科夫四次说出“千万别闹出什么乱子”，这种口头禅式的反复出现，突出了别里科夫顽固与保守的性格，生动地塑造出一个沙俄爪牙与帮凶形象。</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59539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893647"/>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语段反复。在诗歌和小说中最为常见。鲁迅在小说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祝福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中，不惜笔墨，连续两次重复以“我真傻，真的”为开头的一大段内容，一方面表达祥林嫂丧夫失子后的痛苦心情；同时也反映出鲁镇上的人们对她的冷漠，有力地批判了摧残中国劳动妇女的封建礼教。</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作用。用于说理性文章，起强调作用；抒情写景，感染力强。</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7505326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023200" y="8085686"/>
            <a:ext cx="19800000" cy="32994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893647"/>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17. </a:t>
            </a:r>
            <a:r>
              <a:rPr lang="zh-CN" altLang="en-US" sz="4000" dirty="0">
                <a:solidFill>
                  <a:schemeClr val="tx1">
                    <a:lumMod val="50000"/>
                    <a:lumOff val="50000"/>
                  </a:schemeClr>
                </a:solidFill>
                <a:latin typeface="微软雅黑" pitchFamily="34" charset="-122"/>
                <a:ea typeface="微软雅黑" pitchFamily="34" charset="-122"/>
              </a:rPr>
              <a:t>下列各句中，没有运用修辞手法的一项是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不是一家人，难道就不该互相关心吗？</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谁是真正的“草根”英雄？不是“小沈阳”，而是平凡的劳动者。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沉默呵，沉默呵！不在沉默中爆发，就在沉默中灭亡。</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除了田地住宅，李先生这一年来把他家里的所有实物都变卖成现钱。</a:t>
            </a:r>
          </a:p>
        </p:txBody>
      </p:sp>
      <p:sp>
        <p:nvSpPr>
          <p:cNvPr id="10" name="矩形 9"/>
          <p:cNvSpPr/>
          <p:nvPr/>
        </p:nvSpPr>
        <p:spPr>
          <a:xfrm>
            <a:off x="2023200" y="8058091"/>
            <a:ext cx="19800000"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项，运用了反问的修辞手法；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项，运用了设问的修辞手法；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项，运用了反复的修辞手法，多次反复运用“沉默”一词。</a:t>
            </a:r>
          </a:p>
        </p:txBody>
      </p:sp>
    </p:spTree>
    <p:extLst>
      <p:ext uri="{BB962C8B-B14F-4D97-AF65-F5344CB8AC3E}">
        <p14:creationId xmlns:p14="http://schemas.microsoft.com/office/powerpoint/2010/main" xmlns="" val="35779437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18.  </a:t>
            </a:r>
            <a:r>
              <a:rPr lang="zh-CN" altLang="en-US" sz="4000" dirty="0">
                <a:solidFill>
                  <a:schemeClr val="tx1">
                    <a:lumMod val="50000"/>
                    <a:lumOff val="50000"/>
                  </a:schemeClr>
                </a:solidFill>
                <a:latin typeface="微软雅黑" pitchFamily="34" charset="-122"/>
                <a:ea typeface="微软雅黑" pitchFamily="34" charset="-122"/>
              </a:rPr>
              <a:t>对下列语句中运用的修辞手法及其表达作用的解释，不正确的一项是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总理啊，我们的好总理！你就在这里啊，就在这里！在这里，在这里，在这里</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在这里”运用了反复的修辞手法，起强调作用，增强了语言的感染力。</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南面，则是苍茫无垠的渤海，这万里长城，从燕山支脉的角山上直冲下来，一头扎进了渤海岸边，这个所在，就是那有名的老龙头，也就是那万里长城的尖端。</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这句话中运用了比拟的修辞手法，用“直冲下来”“一头扎进”，对静态的“万里长城”做了动态的描写。语言表达既生动优美，新奇鲜活，又简洁明快，直截了当，激发了读者的艺术联想。</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你看那黑土呵，黑得这样油光光，乌亮亮，真叫人看不够，爱不够！我忽然想起一句谚语：在这样的土地上，种下车杠能发芽，插下扁担会结瓜！</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6699623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49408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语段中引用的民谚运用了夸张和对偶的修辞手法，既生动地突出了土地肥沃、能种出好庄稼的特征，又抒发了作者对黑土地挚爱的情怀，同时还增强了语言的对称美。</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不是有无数人在讴歌那光芒四射的朝阳、四季常青的松柏、庄严屹立的山峰、澎湃翻腾的海洋吗？不是有好些人在赞美那挺拔的白杨、明亮的灯火、奔驰的列车、崭新的日历吗？</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这里连用两个反问，并套用了排比，既起到强调语意、增强语势的作用，又使语言表达跌宕有致，同时也抒发了作者强烈的感情。此外，还使语言富有整齐美和节奏感。</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8896771"/>
            <a:ext cx="19800000" cy="24884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8896771"/>
            <a:ext cx="1957401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这道题既考查了修辞手法的运用，也考查了对修辞作用的分析。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项，“新奇鲜活，又简洁明快，直截了当”有误，“直截了当”与后文的“激发了读者的艺术联想”相矛盾。</a:t>
            </a:r>
          </a:p>
        </p:txBody>
      </p:sp>
    </p:spTree>
    <p:extLst>
      <p:ext uri="{BB962C8B-B14F-4D97-AF65-F5344CB8AC3E}">
        <p14:creationId xmlns:p14="http://schemas.microsoft.com/office/powerpoint/2010/main" xmlns="" val="35778446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2902532"/>
            <a:ext cx="19800000" cy="84826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413516"/>
          </a:xfrm>
          <a:prstGeom prst="rect">
            <a:avLst/>
          </a:prstGeom>
          <a:noFill/>
        </p:spPr>
        <p:txBody>
          <a:bodyPr wrap="square" rtlCol="0">
            <a:spAutoFit/>
          </a:bodyPr>
          <a:lstStyle/>
          <a:p>
            <a:pPr>
              <a:lnSpc>
                <a:spcPct val="130000"/>
              </a:lnSpc>
            </a:pPr>
            <a:r>
              <a:rPr lang="zh-CN" altLang="en-US" sz="3600" b="1" dirty="0">
                <a:solidFill>
                  <a:schemeClr val="tx1">
                    <a:lumMod val="50000"/>
                    <a:lumOff val="50000"/>
                  </a:schemeClr>
                </a:solidFill>
                <a:latin typeface="微软雅黑" pitchFamily="34" charset="-122"/>
                <a:ea typeface="微软雅黑" pitchFamily="34" charset="-122"/>
              </a:rPr>
              <a:t>修辞贴士</a:t>
            </a:r>
          </a:p>
          <a:p>
            <a:pPr>
              <a:lnSpc>
                <a:spcPct val="130000"/>
              </a:lnSpc>
            </a:pPr>
            <a:r>
              <a:rPr lang="zh-CN" altLang="en-US" sz="3600" dirty="0">
                <a:solidFill>
                  <a:schemeClr val="tx1">
                    <a:lumMod val="50000"/>
                    <a:lumOff val="50000"/>
                  </a:schemeClr>
                </a:solidFill>
                <a:latin typeface="微软雅黑" pitchFamily="34" charset="-122"/>
                <a:ea typeface="微软雅黑" pitchFamily="34" charset="-122"/>
              </a:rPr>
              <a:t>设问与反问的区别。①内容结构不同。设问多是自问自答，答案就在问句的后面；反问多是问而不答，人们可以从问句本身找出答案来。②表现形式不同。设问本身不表示肯定什么、否定什么，一般是紧接着问句摆出答案；反问则明确表示肯定或否定什么，不是用肯定句表示否定内容，就是用否定句表示肯定内容。③修辞作用不同。设问主要是提醒注意，引人思考，有针对性和启发性；反问则主要是加强语气，抒发强烈的感情，增强文章的说服力和感染力。</a:t>
            </a:r>
          </a:p>
        </p:txBody>
      </p:sp>
    </p:spTree>
    <p:extLst>
      <p:ext uri="{BB962C8B-B14F-4D97-AF65-F5344CB8AC3E}">
        <p14:creationId xmlns:p14="http://schemas.microsoft.com/office/powerpoint/2010/main" xmlns="" val="3328232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技法点拨</a:t>
              </a:r>
            </a:p>
          </p:txBody>
        </p:sp>
      </p:grpSp>
      <p:sp>
        <p:nvSpPr>
          <p:cNvPr id="69" name="TextBox 68"/>
          <p:cNvSpPr txBox="1"/>
          <p:nvPr/>
        </p:nvSpPr>
        <p:spPr>
          <a:xfrm>
            <a:off x="2023200" y="3803630"/>
            <a:ext cx="19931202" cy="7294305"/>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技法</a:t>
            </a: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7</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　仿写修辞破密码</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一、解题技巧</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仿用句式解题技巧</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一审</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审主旨内容。任何一句话或一段话都有一个中心，根据例句，审清仿句的内容主旨，做到内容一致。</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审句式结构。这种题型大多要求句式一致，那就要看例句是何种句式：是复句还是单句。如果是复句，仿句也应是复句，且假设、因果、递进、并列等复句关系也应一致；如果是单句，仿句也应是单句，且主、谓、宾、定、状、补的位置及成分与例句相一致。</a:t>
            </a:r>
          </a:p>
        </p:txBody>
      </p:sp>
    </p:spTree>
    <p:extLst>
      <p:ext uri="{BB962C8B-B14F-4D97-AF65-F5344CB8AC3E}">
        <p14:creationId xmlns:p14="http://schemas.microsoft.com/office/powerpoint/2010/main" xmlns="" val="2268689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9">
                                            <p:txEl>
                                              <p:pRg st="0" end="0"/>
                                            </p:txEl>
                                          </p:spTgt>
                                        </p:tgtEl>
                                        <p:attrNameLst>
                                          <p:attrName>style.visibility</p:attrName>
                                        </p:attrNameLst>
                                      </p:cBhvr>
                                      <p:to>
                                        <p:strVal val="visible"/>
                                      </p:to>
                                    </p:set>
                                    <p:animEffect transition="in" filter="fade">
                                      <p:cBhvr>
                                        <p:cTn id="14" dur="2000"/>
                                        <p:tgtEl>
                                          <p:spTgt spid="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859764" cy="7294305"/>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审修辞格式。这种题型往往要做到修辞一致，这就要求考生对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考试说明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中提到的常用的九种修辞能正确理解，并能熟练运用。这九种修辞是比喻、比拟、排比、反问、对偶、借代、设问、夸张、反复。如修辞使用不当，就会“失之毫厘，谬以千里”。如：</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仿照下面两个比喻句的句式，以“时间” 为开头，写两个句式相同的比喻句。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不超过</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书籍好比一架梯子，它能引导我们登上知识的殿堂；书籍如同一把钥匙，它将帮助我们开启心灵的智慧之窗。</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这道题需要审的有：①审主旨内容，“时间”；②审句式结构，复句；③审修辞格，比喻。</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773209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859764" cy="6494085"/>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二定：确定对象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如仿句的主语、喻体等</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例句所用的修辞手法为比喻，仿句要求以“时间”为开头，主语已被限定，需要确定的对象为喻体。可确定的对象有：清风、细雨；清泉、流水；良药、利刃</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三仿：遣词仿写</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根据审题信息，例句的内容是说书籍的作用，而仿句的内容是要描述时间的作用，根据本体和喻体相通这一特点，仿写出的语句有：</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清风能吹散愁云，细雨能洗去杂质；清泉能洗涤污垢，流水能冲走痛苦的回忆；良药能减轻伤痛，利刃能切除毒瘤</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40708844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nvPr>
        </p:nvGraphicFramePr>
        <p:xfrm>
          <a:off x="1296469" y="2628703"/>
          <a:ext cx="20526734" cy="10671575"/>
        </p:xfrm>
        <a:graphic>
          <a:graphicData uri="http://schemas.openxmlformats.org/drawingml/2006/table">
            <a:tbl>
              <a:tblPr>
                <a:tableStyleId>{16D9F66E-5EB9-4882-86FB-DCBF35E3C3E4}</a:tableStyleId>
              </a:tblPr>
              <a:tblGrid>
                <a:gridCol w="1327022">
                  <a:extLst>
                    <a:ext uri="{9D8B030D-6E8A-4147-A177-3AD203B41FA5}">
                      <a16:colId xmlns="" xmlns:a16="http://schemas.microsoft.com/office/drawing/2014/main" val="1154376545"/>
                    </a:ext>
                  </a:extLst>
                </a:gridCol>
                <a:gridCol w="1111556">
                  <a:extLst>
                    <a:ext uri="{9D8B030D-6E8A-4147-A177-3AD203B41FA5}">
                      <a16:colId xmlns="" xmlns:a16="http://schemas.microsoft.com/office/drawing/2014/main" val="2455477500"/>
                    </a:ext>
                  </a:extLst>
                </a:gridCol>
                <a:gridCol w="1212422">
                  <a:extLst>
                    <a:ext uri="{9D8B030D-6E8A-4147-A177-3AD203B41FA5}">
                      <a16:colId xmlns="" xmlns:a16="http://schemas.microsoft.com/office/drawing/2014/main" val="263046912"/>
                    </a:ext>
                  </a:extLst>
                </a:gridCol>
                <a:gridCol w="1418368">
                  <a:extLst>
                    <a:ext uri="{9D8B030D-6E8A-4147-A177-3AD203B41FA5}">
                      <a16:colId xmlns="" xmlns:a16="http://schemas.microsoft.com/office/drawing/2014/main" val="2529186032"/>
                    </a:ext>
                  </a:extLst>
                </a:gridCol>
                <a:gridCol w="15457366">
                  <a:extLst>
                    <a:ext uri="{9D8B030D-6E8A-4147-A177-3AD203B41FA5}">
                      <a16:colId xmlns="" xmlns:a16="http://schemas.microsoft.com/office/drawing/2014/main" val="790984183"/>
                    </a:ext>
                  </a:extLst>
                </a:gridCol>
              </a:tblGrid>
              <a:tr h="2643440">
                <a:tc rowSpan="4">
                  <a:txBody>
                    <a:bodyPr/>
                    <a:lstStyle/>
                    <a:p>
                      <a:pPr algn="ctr">
                        <a:lnSpc>
                          <a:spcPct val="130000"/>
                        </a:lnSpc>
                        <a:spcAft>
                          <a:spcPts val="0"/>
                        </a:spcAft>
                      </a:pPr>
                      <a:endParaRPr lang="en-US" altLang="zh-CN" sz="3600" kern="100" dirty="0">
                        <a:solidFill>
                          <a:schemeClr val="tx1">
                            <a:lumMod val="50000"/>
                            <a:lumOff val="50000"/>
                          </a:schemeClr>
                        </a:solidFill>
                        <a:latin typeface="微软雅黑" pitchFamily="34" charset="-122"/>
                        <a:ea typeface="微软雅黑" pitchFamily="34" charset="-122"/>
                        <a:cs typeface="Times New Roman"/>
                      </a:endParaRPr>
                    </a:p>
                    <a:p>
                      <a:pPr algn="ctr">
                        <a:lnSpc>
                          <a:spcPct val="130000"/>
                        </a:lnSpc>
                        <a:spcAft>
                          <a:spcPts val="0"/>
                        </a:spcAft>
                      </a:pPr>
                      <a:endParaRPr lang="en-US" altLang="zh-CN" sz="3600" kern="100" dirty="0">
                        <a:solidFill>
                          <a:schemeClr val="tx1">
                            <a:lumMod val="50000"/>
                            <a:lumOff val="50000"/>
                          </a:schemeClr>
                        </a:solidFill>
                        <a:latin typeface="微软雅黑" pitchFamily="34" charset="-122"/>
                        <a:ea typeface="微软雅黑" pitchFamily="34" charset="-122"/>
                        <a:cs typeface="Times New Roman"/>
                      </a:endParaRPr>
                    </a:p>
                    <a:p>
                      <a:pPr algn="ctr">
                        <a:lnSpc>
                          <a:spcPct val="130000"/>
                        </a:lnSpc>
                        <a:spcAft>
                          <a:spcPts val="0"/>
                        </a:spcAft>
                      </a:pPr>
                      <a:endParaRPr lang="en-US" altLang="zh-CN" sz="3600" kern="100" dirty="0">
                        <a:solidFill>
                          <a:schemeClr val="tx1">
                            <a:lumMod val="50000"/>
                            <a:lumOff val="50000"/>
                          </a:schemeClr>
                        </a:solidFill>
                        <a:latin typeface="微软雅黑" pitchFamily="34" charset="-122"/>
                        <a:ea typeface="微软雅黑" pitchFamily="34" charset="-122"/>
                        <a:cs typeface="Times New Roman"/>
                      </a:endParaRPr>
                    </a:p>
                    <a:p>
                      <a:pPr algn="ctr">
                        <a:lnSpc>
                          <a:spcPct val="130000"/>
                        </a:lnSpc>
                        <a:spcAft>
                          <a:spcPts val="0"/>
                        </a:spcAft>
                      </a:pPr>
                      <a:endParaRPr lang="en-US" altLang="zh-CN" sz="3600" kern="100" dirty="0">
                        <a:solidFill>
                          <a:schemeClr val="tx1">
                            <a:lumMod val="50000"/>
                            <a:lumOff val="50000"/>
                          </a:schemeClr>
                        </a:solidFill>
                        <a:latin typeface="微软雅黑" pitchFamily="34" charset="-122"/>
                        <a:ea typeface="微软雅黑" pitchFamily="34" charset="-122"/>
                        <a:cs typeface="Times New Roman"/>
                      </a:endParaRP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答题</a:t>
                      </a:r>
                    </a:p>
                  </a:txBody>
                  <a:tcPr marL="68580" marR="68580" marT="0" marB="0"/>
                </a:tc>
                <a:tc grid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现场答案</a:t>
                      </a:r>
                    </a:p>
                  </a:txBody>
                  <a:tcPr marL="68580" marR="68580" marT="0" marB="0" anchor="ctr"/>
                </a:tc>
                <a:tc hMerge="1">
                  <a:txBody>
                    <a:bodyPr/>
                    <a:lstStyle/>
                    <a:p>
                      <a:endParaRPr lang="zh-CN" altLang="en-US"/>
                    </a:p>
                  </a:txBody>
                  <a:tcPr/>
                </a:tc>
                <a:tc gridSpan="2">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我在比赛中由于骄傲自大、轻视对手导致了严重失误。教练的深入剖析使我对自己的失误有了更进一步的认识，并做出了坚决改正错误，争取在下一次比赛中取得好成绩的保证</a:t>
                      </a: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1426319091"/>
                  </a:ext>
                </a:extLst>
              </a:tr>
              <a:tr h="1585608">
                <a:tc vMerge="1">
                  <a:txBody>
                    <a:bodyPr/>
                    <a:lstStyle/>
                    <a:p>
                      <a:endParaRPr lang="zh-CN" altLang="en-US"/>
                    </a:p>
                  </a:txBody>
                  <a:tcP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我来评分</a:t>
                      </a:r>
                    </a:p>
                  </a:txBody>
                  <a:tcPr marL="68580" marR="68580" marT="0" marB="0" anchor="ctr"/>
                </a:tc>
                <a:tc>
                  <a:txBody>
                    <a:bodyPr/>
                    <a:lstStyle/>
                    <a:p>
                      <a:pPr algn="ctr">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 </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得分理由</a:t>
                      </a:r>
                    </a:p>
                  </a:txBody>
                  <a:tcPr marL="68580" marR="68580" marT="0" marB="0" anchor="ctr"/>
                </a:tc>
                <a:tc>
                  <a:txBody>
                    <a:bodyPr/>
                    <a:lstStyle/>
                    <a:p>
                      <a:pPr algn="ctr">
                        <a:lnSpc>
                          <a:spcPct val="130000"/>
                        </a:lnSpc>
                        <a:spcAft>
                          <a:spcPts val="0"/>
                        </a:spcAft>
                      </a:pPr>
                      <a:r>
                        <a:rPr lang="en-US" sz="1050" kern="100" dirty="0">
                          <a:effectLst/>
                        </a:rPr>
                        <a:t> </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3165050272"/>
                  </a:ext>
                </a:extLst>
              </a:tr>
              <a:tr h="2179663">
                <a:tc vMerge="1">
                  <a:txBody>
                    <a:bodyPr/>
                    <a:lstStyle/>
                    <a:p>
                      <a:endParaRPr lang="zh-CN" altLang="en-US"/>
                    </a:p>
                  </a:txBody>
                  <a:tcPr/>
                </a:tc>
                <a:tc grid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我来答题</a:t>
                      </a:r>
                    </a:p>
                  </a:txBody>
                  <a:tcPr marL="68580" marR="68580" marT="0" marB="0" anchor="ctr"/>
                </a:tc>
                <a:tc hMerge="1">
                  <a:txBody>
                    <a:bodyPr/>
                    <a:lstStyle/>
                    <a:p>
                      <a:pPr algn="ctr">
                        <a:lnSpc>
                          <a:spcPct val="130000"/>
                        </a:lnSpc>
                        <a:spcAft>
                          <a:spcPts val="0"/>
                        </a:spcAft>
                      </a:pP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gridSpan="2">
                  <a:txBody>
                    <a:bodyPr/>
                    <a:lstStyle/>
                    <a:p>
                      <a:pPr algn="ctr">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 </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hMerge="1">
                  <a:txBody>
                    <a:bodyPr/>
                    <a:lstStyle/>
                    <a:p>
                      <a:pPr algn="ctr">
                        <a:lnSpc>
                          <a:spcPct val="130000"/>
                        </a:lnSpc>
                        <a:spcAft>
                          <a:spcPts val="0"/>
                        </a:spcAft>
                      </a:pP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2815778375"/>
                  </a:ext>
                </a:extLst>
              </a:tr>
              <a:tr h="4262864">
                <a:tc vMerge="1">
                  <a:txBody>
                    <a:bodyPr/>
                    <a:lstStyle/>
                    <a:p>
                      <a:endParaRPr lang="zh-CN" altLang="en-US"/>
                    </a:p>
                  </a:txBody>
                  <a:tcPr/>
                </a:tc>
                <a:tc grid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阅卷总结</a:t>
                      </a:r>
                    </a:p>
                  </a:txBody>
                  <a:tcPr marL="68580" marR="68580" marT="0" marB="0" anchor="ctr"/>
                </a:tc>
                <a:tc hMerge="1">
                  <a:txBody>
                    <a:bodyPr/>
                    <a:lstStyle/>
                    <a:p>
                      <a:pPr algn="ctr">
                        <a:lnSpc>
                          <a:spcPct val="130000"/>
                        </a:lnSpc>
                        <a:spcAft>
                          <a:spcPts val="0"/>
                        </a:spcAft>
                      </a:pP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gridSpan="2">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a:t>
                      </a:r>
                      <a:r>
                        <a:rPr lang="zh-CN" altLang="en-US" sz="3200" kern="100" dirty="0">
                          <a:solidFill>
                            <a:schemeClr val="tx1">
                              <a:lumMod val="50000"/>
                              <a:lumOff val="50000"/>
                            </a:schemeClr>
                          </a:solidFill>
                          <a:latin typeface="微软雅黑" pitchFamily="34" charset="-122"/>
                          <a:ea typeface="微软雅黑" pitchFamily="34" charset="-122"/>
                          <a:cs typeface="Times New Roman"/>
                        </a:rPr>
                        <a:t>本题考查变换句式的能力。长句变短句遵循的基本原则是：主语调动法。先确定主语，然后切分枝叶，再找相关的谓语动词或形容词。这道题中的主语是</a:t>
                      </a:r>
                      <a:r>
                        <a:rPr lang="en-US" sz="3200" kern="100" dirty="0">
                          <a:solidFill>
                            <a:schemeClr val="tx1">
                              <a:lumMod val="50000"/>
                              <a:lumOff val="50000"/>
                            </a:schemeClr>
                          </a:solidFill>
                          <a:latin typeface="微软雅黑" pitchFamily="34" charset="-122"/>
                          <a:ea typeface="微软雅黑" pitchFamily="34" charset="-122"/>
                          <a:cs typeface="Times New Roman"/>
                        </a:rPr>
                        <a:t>“</a:t>
                      </a:r>
                      <a:r>
                        <a:rPr lang="zh-CN" altLang="en-US" sz="3200" kern="100" dirty="0">
                          <a:solidFill>
                            <a:schemeClr val="tx1">
                              <a:lumMod val="50000"/>
                              <a:lumOff val="50000"/>
                            </a:schemeClr>
                          </a:solidFill>
                          <a:latin typeface="微软雅黑" pitchFamily="34" charset="-122"/>
                          <a:ea typeface="微软雅黑" pitchFamily="34" charset="-122"/>
                          <a:cs typeface="Times New Roman"/>
                        </a:rPr>
                        <a:t>我</a:t>
                      </a:r>
                      <a:r>
                        <a:rPr lang="en-US" sz="3200" kern="100" dirty="0">
                          <a:solidFill>
                            <a:schemeClr val="tx1">
                              <a:lumMod val="50000"/>
                              <a:lumOff val="50000"/>
                            </a:schemeClr>
                          </a:solidFill>
                          <a:latin typeface="微软雅黑" pitchFamily="34" charset="-122"/>
                          <a:ea typeface="微软雅黑" pitchFamily="34" charset="-122"/>
                          <a:cs typeface="Times New Roman"/>
                        </a:rPr>
                        <a:t>”</a:t>
                      </a:r>
                      <a:r>
                        <a:rPr lang="zh-CN" altLang="en-US" sz="3200" kern="100" dirty="0">
                          <a:solidFill>
                            <a:schemeClr val="tx1">
                              <a:lumMod val="50000"/>
                              <a:lumOff val="50000"/>
                            </a:schemeClr>
                          </a:solidFill>
                          <a:latin typeface="微软雅黑" pitchFamily="34" charset="-122"/>
                          <a:ea typeface="微软雅黑" pitchFamily="34" charset="-122"/>
                          <a:cs typeface="Times New Roman"/>
                        </a:rPr>
                        <a:t>，然后再找关于</a:t>
                      </a:r>
                      <a:r>
                        <a:rPr lang="en-US" sz="3200" kern="100" dirty="0">
                          <a:solidFill>
                            <a:schemeClr val="tx1">
                              <a:lumMod val="50000"/>
                              <a:lumOff val="50000"/>
                            </a:schemeClr>
                          </a:solidFill>
                          <a:latin typeface="微软雅黑" pitchFamily="34" charset="-122"/>
                          <a:ea typeface="微软雅黑" pitchFamily="34" charset="-122"/>
                          <a:cs typeface="Times New Roman"/>
                        </a:rPr>
                        <a:t>“</a:t>
                      </a:r>
                      <a:r>
                        <a:rPr lang="zh-CN" altLang="en-US" sz="3200" kern="100" dirty="0">
                          <a:solidFill>
                            <a:schemeClr val="tx1">
                              <a:lumMod val="50000"/>
                              <a:lumOff val="50000"/>
                            </a:schemeClr>
                          </a:solidFill>
                          <a:latin typeface="微软雅黑" pitchFamily="34" charset="-122"/>
                          <a:ea typeface="微软雅黑" pitchFamily="34" charset="-122"/>
                          <a:cs typeface="Times New Roman"/>
                        </a:rPr>
                        <a:t>我</a:t>
                      </a:r>
                      <a:r>
                        <a:rPr lang="en-US" sz="3200" kern="100" dirty="0">
                          <a:solidFill>
                            <a:schemeClr val="tx1">
                              <a:lumMod val="50000"/>
                              <a:lumOff val="50000"/>
                            </a:schemeClr>
                          </a:solidFill>
                          <a:latin typeface="微软雅黑" pitchFamily="34" charset="-122"/>
                          <a:ea typeface="微软雅黑" pitchFamily="34" charset="-122"/>
                          <a:cs typeface="Times New Roman"/>
                        </a:rPr>
                        <a:t>”</a:t>
                      </a:r>
                      <a:r>
                        <a:rPr lang="zh-CN" altLang="en-US" sz="3200" kern="100" dirty="0">
                          <a:solidFill>
                            <a:schemeClr val="tx1">
                              <a:lumMod val="50000"/>
                              <a:lumOff val="50000"/>
                            </a:schemeClr>
                          </a:solidFill>
                          <a:latin typeface="微软雅黑" pitchFamily="34" charset="-122"/>
                          <a:ea typeface="微软雅黑" pitchFamily="34" charset="-122"/>
                          <a:cs typeface="Times New Roman"/>
                        </a:rPr>
                        <a:t>的谓语，我做了什么？</a:t>
                      </a:r>
                      <a:r>
                        <a:rPr lang="en-US" sz="3200" kern="100" dirty="0">
                          <a:solidFill>
                            <a:schemeClr val="tx1">
                              <a:lumMod val="50000"/>
                              <a:lumOff val="50000"/>
                            </a:schemeClr>
                          </a:solidFill>
                          <a:latin typeface="微软雅黑" pitchFamily="34" charset="-122"/>
                          <a:ea typeface="微软雅黑" pitchFamily="34" charset="-122"/>
                          <a:cs typeface="Times New Roman"/>
                        </a:rPr>
                        <a:t>“</a:t>
                      </a:r>
                      <a:r>
                        <a:rPr lang="zh-CN" altLang="en-US" sz="3200" kern="100" dirty="0">
                          <a:solidFill>
                            <a:schemeClr val="tx1">
                              <a:lumMod val="50000"/>
                              <a:lumOff val="50000"/>
                            </a:schemeClr>
                          </a:solidFill>
                          <a:latin typeface="微软雅黑" pitchFamily="34" charset="-122"/>
                          <a:ea typeface="微软雅黑" pitchFamily="34" charset="-122"/>
                          <a:cs typeface="Times New Roman"/>
                        </a:rPr>
                        <a:t>出现了严重失误</a:t>
                      </a:r>
                      <a:r>
                        <a:rPr lang="en-US" sz="3200" kern="100" dirty="0">
                          <a:solidFill>
                            <a:schemeClr val="tx1">
                              <a:lumMod val="50000"/>
                              <a:lumOff val="50000"/>
                            </a:schemeClr>
                          </a:solidFill>
                          <a:latin typeface="微软雅黑" pitchFamily="34" charset="-122"/>
                          <a:ea typeface="微软雅黑" pitchFamily="34" charset="-122"/>
                          <a:cs typeface="Times New Roman"/>
                        </a:rPr>
                        <a:t>”“</a:t>
                      </a:r>
                      <a:r>
                        <a:rPr lang="zh-CN" altLang="en-US" sz="3200" kern="100" dirty="0">
                          <a:solidFill>
                            <a:schemeClr val="tx1">
                              <a:lumMod val="50000"/>
                              <a:lumOff val="50000"/>
                            </a:schemeClr>
                          </a:solidFill>
                          <a:latin typeface="微软雅黑" pitchFamily="34" charset="-122"/>
                          <a:ea typeface="微软雅黑" pitchFamily="34" charset="-122"/>
                          <a:cs typeface="Times New Roman"/>
                        </a:rPr>
                        <a:t>骄傲自大、轻视对手</a:t>
                      </a:r>
                      <a:r>
                        <a:rPr lang="en-US" sz="3200" kern="100" dirty="0">
                          <a:solidFill>
                            <a:schemeClr val="tx1">
                              <a:lumMod val="50000"/>
                              <a:lumOff val="50000"/>
                            </a:schemeClr>
                          </a:solidFill>
                          <a:latin typeface="微软雅黑" pitchFamily="34" charset="-122"/>
                          <a:ea typeface="微软雅黑" pitchFamily="34" charset="-122"/>
                          <a:cs typeface="Times New Roman"/>
                        </a:rPr>
                        <a:t>”“</a:t>
                      </a:r>
                      <a:r>
                        <a:rPr lang="zh-CN" altLang="en-US" sz="3200" kern="100" dirty="0">
                          <a:solidFill>
                            <a:schemeClr val="tx1">
                              <a:lumMod val="50000"/>
                              <a:lumOff val="50000"/>
                            </a:schemeClr>
                          </a:solidFill>
                          <a:latin typeface="微软雅黑" pitchFamily="34" charset="-122"/>
                          <a:ea typeface="微软雅黑" pitchFamily="34" charset="-122"/>
                          <a:cs typeface="Times New Roman"/>
                        </a:rPr>
                        <a:t>保证坚决改正错误</a:t>
                      </a:r>
                      <a:r>
                        <a:rPr lang="en-US" sz="3200" kern="100" dirty="0">
                          <a:solidFill>
                            <a:schemeClr val="tx1">
                              <a:lumMod val="50000"/>
                              <a:lumOff val="50000"/>
                            </a:schemeClr>
                          </a:solidFill>
                          <a:latin typeface="微软雅黑" pitchFamily="34" charset="-122"/>
                          <a:ea typeface="微软雅黑" pitchFamily="34" charset="-122"/>
                          <a:cs typeface="Times New Roman"/>
                        </a:rPr>
                        <a:t>”</a:t>
                      </a:r>
                      <a:r>
                        <a:rPr lang="zh-CN" altLang="en-US" sz="3200" kern="100" dirty="0">
                          <a:solidFill>
                            <a:schemeClr val="tx1">
                              <a:lumMod val="50000"/>
                              <a:lumOff val="50000"/>
                            </a:schemeClr>
                          </a:solidFill>
                          <a:latin typeface="微软雅黑" pitchFamily="34" charset="-122"/>
                          <a:ea typeface="微软雅黑" pitchFamily="34" charset="-122"/>
                          <a:cs typeface="Times New Roman"/>
                        </a:rPr>
                        <a:t>；</a:t>
                      </a:r>
                      <a:r>
                        <a:rPr lang="en-US" sz="3200" kern="100" dirty="0">
                          <a:solidFill>
                            <a:schemeClr val="tx1">
                              <a:lumMod val="50000"/>
                              <a:lumOff val="50000"/>
                            </a:schemeClr>
                          </a:solidFill>
                          <a:latin typeface="微软雅黑" pitchFamily="34" charset="-122"/>
                          <a:ea typeface="微软雅黑" pitchFamily="34" charset="-122"/>
                          <a:cs typeface="Times New Roman"/>
                        </a:rPr>
                        <a:t>“</a:t>
                      </a:r>
                      <a:r>
                        <a:rPr lang="zh-CN" altLang="en-US" sz="3200" kern="100" dirty="0">
                          <a:solidFill>
                            <a:schemeClr val="tx1">
                              <a:lumMod val="50000"/>
                              <a:lumOff val="50000"/>
                            </a:schemeClr>
                          </a:solidFill>
                          <a:latin typeface="微软雅黑" pitchFamily="34" charset="-122"/>
                          <a:ea typeface="微软雅黑" pitchFamily="34" charset="-122"/>
                          <a:cs typeface="Times New Roman"/>
                        </a:rPr>
                        <a:t>教练</a:t>
                      </a:r>
                      <a:r>
                        <a:rPr lang="en-US" sz="3200" kern="100" dirty="0">
                          <a:solidFill>
                            <a:schemeClr val="tx1">
                              <a:lumMod val="50000"/>
                              <a:lumOff val="50000"/>
                            </a:schemeClr>
                          </a:solidFill>
                          <a:latin typeface="微软雅黑" pitchFamily="34" charset="-122"/>
                          <a:ea typeface="微软雅黑" pitchFamily="34" charset="-122"/>
                          <a:cs typeface="Times New Roman"/>
                        </a:rPr>
                        <a:t>”</a:t>
                      </a:r>
                      <a:r>
                        <a:rPr lang="zh-CN" altLang="en-US" sz="3200" kern="100" dirty="0">
                          <a:solidFill>
                            <a:schemeClr val="tx1">
                              <a:lumMod val="50000"/>
                              <a:lumOff val="50000"/>
                            </a:schemeClr>
                          </a:solidFill>
                          <a:latin typeface="微软雅黑" pitchFamily="34" charset="-122"/>
                          <a:ea typeface="微软雅黑" pitchFamily="34" charset="-122"/>
                          <a:cs typeface="Times New Roman"/>
                        </a:rPr>
                        <a:t>又是一个主语，教练做了什么？“对我在比赛中的表现进行了深入剖析</a:t>
                      </a:r>
                      <a:r>
                        <a:rPr lang="en-US" sz="3200" kern="100" dirty="0">
                          <a:solidFill>
                            <a:schemeClr val="tx1">
                              <a:lumMod val="50000"/>
                              <a:lumOff val="50000"/>
                            </a:schemeClr>
                          </a:solidFill>
                          <a:latin typeface="微软雅黑" pitchFamily="34" charset="-122"/>
                          <a:ea typeface="微软雅黑" pitchFamily="34" charset="-122"/>
                          <a:cs typeface="Times New Roman"/>
                        </a:rPr>
                        <a:t>”</a:t>
                      </a:r>
                      <a:r>
                        <a:rPr lang="zh-CN" altLang="en-US" sz="3200" kern="100" dirty="0">
                          <a:solidFill>
                            <a:schemeClr val="tx1">
                              <a:lumMod val="50000"/>
                              <a:lumOff val="50000"/>
                            </a:schemeClr>
                          </a:solidFill>
                          <a:latin typeface="微软雅黑" pitchFamily="34" charset="-122"/>
                          <a:ea typeface="微软雅黑" pitchFamily="34" charset="-122"/>
                          <a:cs typeface="Times New Roman"/>
                        </a:rPr>
                        <a:t>。最后分层调整，将两者结合组成几个连贯的短句</a:t>
                      </a:r>
                    </a:p>
                  </a:txBody>
                  <a:tcPr marL="68580" marR="68580" marT="0" marB="0" anchor="ctr"/>
                </a:tc>
                <a:tc hMerge="1">
                  <a:txBody>
                    <a:bodyPr/>
                    <a:lstStyle/>
                    <a:p>
                      <a:pPr algn="ctr">
                        <a:lnSpc>
                          <a:spcPct val="130000"/>
                        </a:lnSpc>
                        <a:spcAft>
                          <a:spcPts val="0"/>
                        </a:spcAft>
                      </a:pP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231447794"/>
                  </a:ext>
                </a:extLst>
              </a:tr>
            </a:tbl>
          </a:graphicData>
        </a:graphic>
      </p:graphicFrame>
      <p:sp>
        <p:nvSpPr>
          <p:cNvPr id="8" name="TextBox 7"/>
          <p:cNvSpPr txBox="1"/>
          <p:nvPr/>
        </p:nvSpPr>
        <p:spPr>
          <a:xfrm>
            <a:off x="3672732" y="5437014"/>
            <a:ext cx="1152128" cy="707886"/>
          </a:xfrm>
          <a:prstGeom prst="rect">
            <a:avLst/>
          </a:prstGeom>
          <a:noFill/>
        </p:spPr>
        <p:txBody>
          <a:bodyPr wrap="square" rtlCol="0">
            <a:spAutoFit/>
          </a:bodyPr>
          <a:lstStyle/>
          <a:p>
            <a:r>
              <a:rPr lang="en-US" altLang="zh-CN" sz="4000" dirty="0" smtClean="0">
                <a:solidFill>
                  <a:schemeClr val="accent2"/>
                </a:solidFill>
                <a:latin typeface="微软雅黑" pitchFamily="34" charset="-122"/>
                <a:ea typeface="微软雅黑" pitchFamily="34" charset="-122"/>
                <a:cs typeface="Times New Roman" panose="02020603050405020304" pitchFamily="18" charset="0"/>
              </a:rPr>
              <a:t>2</a:t>
            </a:r>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分</a:t>
            </a:r>
            <a:endParaRPr lang="zh-CN" altLang="en-US" sz="4000" dirty="0"/>
          </a:p>
        </p:txBody>
      </p:sp>
      <p:sp>
        <p:nvSpPr>
          <p:cNvPr id="9" name="TextBox 8"/>
          <p:cNvSpPr txBox="1"/>
          <p:nvPr/>
        </p:nvSpPr>
        <p:spPr>
          <a:xfrm>
            <a:off x="6553052" y="5797054"/>
            <a:ext cx="14329592" cy="646331"/>
          </a:xfrm>
          <a:prstGeom prst="rect">
            <a:avLst/>
          </a:prstGeom>
          <a:noFill/>
        </p:spPr>
        <p:txBody>
          <a:bodyPr wrap="square" rtlCol="0">
            <a:spAutoFit/>
          </a:bodyPr>
          <a:lstStyle/>
          <a:p>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第一句主干句正确，后几句是对原题的照抄，所以不能得分</a:t>
            </a:r>
            <a:endParaRPr lang="zh-CN" altLang="en-US" sz="3600" dirty="0"/>
          </a:p>
        </p:txBody>
      </p:sp>
      <p:sp>
        <p:nvSpPr>
          <p:cNvPr id="10" name="TextBox 9"/>
          <p:cNvSpPr txBox="1"/>
          <p:nvPr/>
        </p:nvSpPr>
        <p:spPr>
          <a:xfrm>
            <a:off x="5184900" y="7165206"/>
            <a:ext cx="16633848" cy="1754326"/>
          </a:xfrm>
          <a:prstGeom prst="rect">
            <a:avLst/>
          </a:prstGeom>
          <a:noFill/>
        </p:spPr>
        <p:txBody>
          <a:bodyPr wrap="square" rtlCol="0">
            <a:spAutoFit/>
          </a:bodyPr>
          <a:lstStyle/>
          <a:p>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我在这次比赛中出现了严重失误。赛后分析会上，教练对我在比赛中的表现进行了深入剖析。我进一步认识到失误的原因在于我骄傲自大、轻视对手，并保证坚决改正错误，争取在下一次比赛中取得好成绩</a:t>
            </a:r>
            <a:endParaRPr lang="zh-CN" altLang="en-US" sz="3600" dirty="0"/>
          </a:p>
        </p:txBody>
      </p:sp>
    </p:spTree>
    <p:extLst>
      <p:ext uri="{BB962C8B-B14F-4D97-AF65-F5344CB8AC3E}">
        <p14:creationId xmlns:p14="http://schemas.microsoft.com/office/powerpoint/2010/main" xmlns="" val="8897475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859764" cy="8094524"/>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四连：连贯语句</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根据句式一致的要求，把以上内容连贯成与原文主旨一致的几句话。仿写出的语句有：</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时间好比一阵清风，它能帮助我们吹散心头的愁云；时间如同一场细雨，它能协助我们洗去心头的杂质；时间好比一池清泉，它能帮助我们洗涤心灵的污垢；时间如同一股流水，它能协助我们冲淡心灵痛苦的回忆；时间好比一剂良药，它能帮助我们减轻心灵的伤痛；时间如同一把利刃，它能协助我们切除思想上的毒瘤</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五验：检查验证</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审视所仿写的句子，看它是否有语病，是否和原文主旨一致、句式一致、修辞一致，能否与原文语意相连、文脉相通、融为一体。下面几个仿句是从学生答案中抽出来的，请看它们是否句意合理，符合逻辑：</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602380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859764" cy="6494085"/>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①时间好比黄金，它能引导我们懂得珍惜生命。</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②时间好比一架穿梭机，它能带我们遨游历史长河。</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③时间好比太阳，它能带给我们无与伦比的温暖和光芒。</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上述句子在内容、句式、修辞上都符合题目要求，但是这些句子都有语病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比喻不当，本体与喻体之间没有相似点，即不符合比喻句的特点。由此可见，答完之后最后的检查验证也至关重要，否则就会功亏一篑。</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在考试中，如果能做到审题、解题、验证三者相结合，那么“句式仿写”这种题的解答就能万无一失了。</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8698329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859764" cy="8094524"/>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此外，还应注意：</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仿写题往往与修辞结合在一起考查，极具文学色彩和文化色彩。仿写的审题在语言表达题里是最重要的，不仅要审题干及例句里的显性要求，更要审出其中的隐性要求。</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做仿写题时要用相近或相似联想打开思路，搭好“架子”。例句中给的事物是“雨”，就要联想到“风”“云”“雷”“电”等。“架子”大致搭好后，接下来就是在框架内发挥联想、想象，填充内容。</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修辞解题技巧</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掌握知识，灵活运用</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必须对常见的修辞手法的特点、用途及易混的修辞手法的辨析有一个切实的理解，以保证运用时能得心应手。</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641772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859764" cy="8894743"/>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结合语境，辩证分析</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分析任何语言现象都离不开语境，修辞也不例外。如仿写“他这个人平时张牙舞爪的”一句，“张牙舞爪”就是运用了拟物的修辞格，但如果写老虎、狮子等动物时，用“张牙舞爪”，就没有运用修辞手法。这都要通过语境来体味。</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讲究形式，注意内容</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有些考生片面地认为修辞只要符合形式上的要求即可，实际上修辞考查更注重内容的吻合。</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表述准确，力求最佳</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修辞题目看似简单，实际上有一定的难度，细节问题需要密切关注。如仿写的喻体是否恰当，仿写句夸张是否合理，仿写的对偶句是否严密等，最好在草稿纸上拟写，斟酌推敲后，再写到试卷上。</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8376359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859764" cy="4815677"/>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二、误区警示</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仿用句式和修辞要注意克服的误区：</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只求“形似”，忽略“神似”。</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不能全面理解命题意图与句子含意，不会仿写。</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仿写句子生硬造作，干瘪无味。</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要求使用多种修辞手法时丢三落四、顾此失彼。</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8711452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3293209"/>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1.</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仿照下面的示例，自选话题，另写两句话，要求使用拟人的修辞手法，句式与示例相同。</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示例：秧苗连夜下水，填补麦子归家后田野的寂寞；</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大豆执意上山，填补蚕豆出嫁后坡地的寂寞。</a:t>
            </a:r>
          </a:p>
        </p:txBody>
      </p:sp>
      <p:sp>
        <p:nvSpPr>
          <p:cNvPr id="9" name="矩形 8"/>
          <p:cNvSpPr/>
          <p:nvPr/>
        </p:nvSpPr>
        <p:spPr>
          <a:xfrm>
            <a:off x="1880324" y="6311873"/>
            <a:ext cx="19800000" cy="52508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880324" y="6311873"/>
            <a:ext cx="19698922" cy="297312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示例：彩虹浓妆打扮，填补风雨停歇后天空的寂寞；山泉放声歌唱，填补草木沉睡后大山的寂寞。</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写出一句给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分，写出两句给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分。注意句式与示例相同，以及拟人手法的使用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本题考查仿用句式的能力。仿写时要注意形式和内容两个方面。形式上，主要是“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，填补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的寂寞”；内容上，要注意拟人手法的使用。</a:t>
            </a:r>
          </a:p>
        </p:txBody>
      </p:sp>
    </p:spTree>
    <p:extLst>
      <p:ext uri="{BB962C8B-B14F-4D97-AF65-F5344CB8AC3E}">
        <p14:creationId xmlns:p14="http://schemas.microsoft.com/office/powerpoint/2010/main" xmlns="" val="661669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5" cy="2492990"/>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仿照下面的句子形式，另写两个句子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另选陈述对象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，形成排比句。</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一块璞玉，只有经过打磨雕琢才能成器；。</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4990521"/>
            <a:ext cx="19657124" cy="65722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67977" y="4990521"/>
            <a:ext cx="1969892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示例：一抔黄泥，只有经过捏制塑造才能成物；一个青年，只有经过挫折磨难才能成才。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整体内容合理、表达连贯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分；分句每句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分，其中句式相仿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分，修辞手法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分。只写一个分句不得分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本题考查仿用句式的能力。仿写时要注意形式和内容两个方面。形式上，主要是“一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个</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，只有经过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才能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；内容上，要另选陈述对象。这是一个续写式仿写，要注意整体内容的一致性，表达的中心意思应该是“只有经过磨砺才能有所成就”。</a:t>
            </a:r>
          </a:p>
        </p:txBody>
      </p:sp>
    </p:spTree>
    <p:extLst>
      <p:ext uri="{BB962C8B-B14F-4D97-AF65-F5344CB8AC3E}">
        <p14:creationId xmlns:p14="http://schemas.microsoft.com/office/powerpoint/2010/main" xmlns="" val="3766330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70202" y="2803498"/>
            <a:ext cx="19741324" cy="2492990"/>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根据文意，仿照下面画横线的句子，另写两句话，构成排比句。</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自然世界和人的内心世界在审美方面是相通的。你看，</a:t>
            </a:r>
            <a:r>
              <a:rPr lang="zh-CN" altLang="en-US" sz="4000" u="sng" dirty="0">
                <a:solidFill>
                  <a:schemeClr val="tx1">
                    <a:lumMod val="50000"/>
                    <a:lumOff val="50000"/>
                  </a:schemeClr>
                </a:solidFill>
                <a:latin typeface="微软雅黑" pitchFamily="34" charset="-122"/>
                <a:ea typeface="微软雅黑" pitchFamily="34" charset="-122"/>
              </a:rPr>
              <a:t>遥远的东西是美丽的，因为距离为人们留下了想象回味的空间，如深沉的夜空，如童年的嬉戏；</a:t>
            </a:r>
          </a:p>
        </p:txBody>
      </p:sp>
      <p:sp>
        <p:nvSpPr>
          <p:cNvPr id="8" name="矩形 7"/>
          <p:cNvSpPr/>
          <p:nvPr/>
        </p:nvSpPr>
        <p:spPr>
          <a:xfrm>
            <a:off x="2124278" y="5296488"/>
            <a:ext cx="19800000" cy="57571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1876" y="5241981"/>
            <a:ext cx="19830728"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示例：短暂的东西是美丽的，因为它只截取了事物最美的一瞬，如盛开的昙花，如异国的邂逅；逝去的东西是美丽的，因为它留给我们永不能再有的惆怅，如消散的烟花，如甜蜜的初恋。</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本题考查仿用句式的能力。仿用句式要求做到四个“一致”：①结构一致。这是仿写的基本要求。示例的句式是“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②话题一致。文段的第一句话“自然世界和人的内心世界在审美方面是相通的”是中心句，画线句是阐述这个中心句的。仿写时，一定要把“审美”这一话题贯彻到底，不得另起炉灶。③修辞一致。画线句子没有运用修辞手法，两个“如”是举例子来论证自己提出的观点的，仿写时要注意。④色彩一致。画线句子表达的意思是积极向上的，是美好的，是令人留恋的，仿写时不能用批评贬斥的语气。</a:t>
            </a:r>
          </a:p>
        </p:txBody>
      </p:sp>
    </p:spTree>
    <p:extLst>
      <p:ext uri="{BB962C8B-B14F-4D97-AF65-F5344CB8AC3E}">
        <p14:creationId xmlns:p14="http://schemas.microsoft.com/office/powerpoint/2010/main" xmlns="" val="38868293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0668" y="2803498"/>
            <a:ext cx="19800857" cy="3293209"/>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仿照例句，在“金柳”“寒蝉”“细雨”中任选一个，写一句话。</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例句：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梨花：一朵梨花微笑着跑向春天，她的笑脸如乡村深夜里的月光一样质朴。</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124278" y="5416475"/>
            <a:ext cx="19800000" cy="56371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12603" y="5428676"/>
            <a:ext cx="19698922"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金柳：一棵金柳安静地站在河边，她的身姿如待嫁的新娘一样美丽。</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的答题步骤为：①审清例句的句式特点，要注意使仿写句与例句句式保持一致。②要根据给定的陈述对象，按要求做进一步阐释，物象特点要阐述准确。③要注意语句的顺畅、优美。④仿写句所用的修辞手法要与例句所用的修辞手法保持一致。</a:t>
            </a:r>
          </a:p>
        </p:txBody>
      </p:sp>
    </p:spTree>
    <p:extLst>
      <p:ext uri="{BB962C8B-B14F-4D97-AF65-F5344CB8AC3E}">
        <p14:creationId xmlns:p14="http://schemas.microsoft.com/office/powerpoint/2010/main" xmlns="" val="27860508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649408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写对联要讲究对仗工整、平仄协调。请修改下面两副对联，使之符合要求。</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上联：苟有恒，何必要五更就忙着起床三更才入眠</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下联：最无益，莫过一日曝十日寒</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上联应改为：</a:t>
            </a:r>
            <a:r>
              <a:rPr lang="en-US" altLang="zh-CN" sz="4000" dirty="0">
                <a:solidFill>
                  <a:schemeClr val="tx1">
                    <a:lumMod val="50000"/>
                    <a:lumOff val="50000"/>
                  </a:schemeClr>
                </a:solidFill>
                <a:latin typeface="微软雅黑" pitchFamily="34" charset="-122"/>
                <a:ea typeface="微软雅黑" pitchFamily="34" charset="-122"/>
              </a:rPr>
              <a:t>________________________________(3</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上联：登阁纵目鸢飞鱼跃千帆竞</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下联：抒怀览胜水木清华万物荣</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下联应改为：</a:t>
            </a:r>
            <a:r>
              <a:rPr lang="en-US" altLang="zh-CN" sz="4000" dirty="0">
                <a:solidFill>
                  <a:schemeClr val="tx1">
                    <a:lumMod val="50000"/>
                    <a:lumOff val="50000"/>
                  </a:schemeClr>
                </a:solidFill>
                <a:latin typeface="微软雅黑" pitchFamily="34" charset="-122"/>
                <a:ea typeface="微软雅黑" pitchFamily="34" charset="-122"/>
              </a:rPr>
              <a:t>__________________________________(3</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5340389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7294305"/>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一、选用句式</a:t>
            </a:r>
            <a:endParaRPr lang="en-US" altLang="zh-CN" sz="4000" b="1" kern="100" dirty="0">
              <a:solidFill>
                <a:srgbClr val="EF8340"/>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用句式是根据不同的对象、场合、目的等，为达到预期的表达效果选择恰当的句式。搞清提供的语境材料的表达角度，选用与之相适应的句式是重点；选用时围绕“中心点”展开，根据侧重点选择并调整句式，使之明晰是难点。选用句式时需注意文体、语体、语境、语气、句式和感情等因素。它融于仿用、变换句式中。这种题型很少单独考查，一般结合语言表达简明、连贯、得体考查。</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话题一致。话题一致是指组成段落的句子之间，或是组成复句的分句之间，密切相关，紧紧围绕一个中心，集中表现一个事实、场景或思想观点。在试题中又常常表现为整个句子的主语相同。</a:t>
            </a:r>
          </a:p>
        </p:txBody>
      </p:sp>
    </p:spTree>
    <p:extLst>
      <p:ext uri="{BB962C8B-B14F-4D97-AF65-F5344CB8AC3E}">
        <p14:creationId xmlns:p14="http://schemas.microsoft.com/office/powerpoint/2010/main" xmlns="" val="1256080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10" presetClass="entr" presetSubtype="0" fill="hold" nodeType="withEffect">
                                  <p:stCondLst>
                                    <p:cond delay="0"/>
                                  </p:stCondLst>
                                  <p:childTnLst>
                                    <p:set>
                                      <p:cBhvr>
                                        <p:cTn id="16" dur="1" fill="hold">
                                          <p:stCondLst>
                                            <p:cond delay="0"/>
                                          </p:stCondLst>
                                        </p:cTn>
                                        <p:tgtEl>
                                          <p:spTgt spid="69">
                                            <p:txEl>
                                              <p:pRg st="0" end="0"/>
                                            </p:txEl>
                                          </p:spTgt>
                                        </p:tgtEl>
                                        <p:attrNameLst>
                                          <p:attrName>style.visibility</p:attrName>
                                        </p:attrNameLst>
                                      </p:cBhvr>
                                      <p:to>
                                        <p:strVal val="visible"/>
                                      </p:to>
                                    </p:set>
                                    <p:animEffect transition="in" filter="fade">
                                      <p:cBhvr>
                                        <p:cTn id="17" dur="2000"/>
                                        <p:tgtEl>
                                          <p:spTgt spid="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850031"/>
            <a:ext cx="19800000" cy="81972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05367" y="2803014"/>
            <a:ext cx="1969892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苟有恒，何必三更眠五更起</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览胜抒怀水清木华万物荣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或“览胜抒怀木华水清万物荣”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对联讲究字数相等并押韵，所以在做对联题的时候一定要注意字数相等、句式一致、结构相应、内容相关等特点；要注意动词对动词、名词对名词、形容词对形容词等；要注意对联讲究仄起平落；等等。第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题，要重点修改成与“一日曝十日寒”对仗工整的句子；第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题，要重点修改成与“登阁纵目鸢飞鱼跃”相对仗的句子。</a:t>
            </a:r>
          </a:p>
        </p:txBody>
      </p:sp>
    </p:spTree>
    <p:extLst>
      <p:ext uri="{BB962C8B-B14F-4D97-AF65-F5344CB8AC3E}">
        <p14:creationId xmlns:p14="http://schemas.microsoft.com/office/powerpoint/2010/main" xmlns="" val="35716583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409342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请适当调整下列短语的结构和语序，将其组合为一副对联。</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一炉香　都于无字句处　晓露花　求真仙道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何必向尘寰外　江月夜　寓大文章　书万卷</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上联：</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下联：</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a:t>
            </a:r>
            <a:r>
              <a:rPr lang="zh-CN" altLang="en-US"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124278" y="6896927"/>
            <a:ext cx="19800000" cy="4156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6896926"/>
            <a:ext cx="1969892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一炉香，万卷书，何必向尘寰外求真仙道；晓露花，夜江月，都于无字句处寓大文章。</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先整理短语。一炉香，结构为“数量词＋名词”，“书万卷”与之结构相似，调整语序为“万卷书”；同理，“晓露花”和“江月夜”两词组，“江月夜”调整为“夜江月”；“尘寰外”显然接“求真仙道”，“无字句”接“大文章”。然后重组语句，形成对联。“一炉香，万卷书”是在说读书，读书能使人升华，不必求仙；“晓露花，夜江月”是优美的意境，没有字句，也是优美的文章，也能给人带来艺术享受。由此可得出答案。</a:t>
            </a:r>
          </a:p>
        </p:txBody>
      </p:sp>
    </p:spTree>
    <p:extLst>
      <p:ext uri="{BB962C8B-B14F-4D97-AF65-F5344CB8AC3E}">
        <p14:creationId xmlns:p14="http://schemas.microsoft.com/office/powerpoint/2010/main" xmlns="" val="25953195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7.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对下列句子运用的修辞手法判断正确的一项是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莫非中国式的历史论，也将沟通了中国人的文学论欤？</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②对于共产党员来说，个人地位，只是“大海中之一滴”罢了。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③峰峦如聚，波涛如怒。</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④东边日出西边雨，道是无晴却有晴。</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设问  夸张  对偶  比喻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反问  引用  对偶  双关</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设问  引用  对偶  对比</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反问  夸张  拟人  对比</a:t>
            </a:r>
          </a:p>
        </p:txBody>
      </p:sp>
      <p:sp>
        <p:nvSpPr>
          <p:cNvPr id="14" name="矩形 13"/>
          <p:cNvSpPr/>
          <p:nvPr/>
        </p:nvSpPr>
        <p:spPr>
          <a:xfrm>
            <a:off x="2124278" y="10083135"/>
            <a:ext cx="19800000" cy="15465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24278" y="10121433"/>
            <a:ext cx="1969892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反问。②比喻、引用。③拟人、对偶。④双关。</a:t>
            </a:r>
          </a:p>
        </p:txBody>
      </p:sp>
    </p:spTree>
    <p:extLst>
      <p:ext uri="{BB962C8B-B14F-4D97-AF65-F5344CB8AC3E}">
        <p14:creationId xmlns:p14="http://schemas.microsoft.com/office/powerpoint/2010/main" xmlns="" val="20478467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11598880" cy="8894743"/>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1.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浙江卷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填入下面空缺处的语句，最恰当的一项是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我需要清静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最好去处是到个庙宇前小河旁边大石头上坐坐，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。雨季来时上面长了些绿绒似的苔类。雨季一过，苔已干枯了，在一片未干枯苔上正开着小小蓝花白花，有细脚蜘蛛在旁边爬。</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阳光和雨露把这石头漂白磨光了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这石头被阳光和雨露漂白磨光了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阳光和雨露已把这石头漂白磨光了的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这石头是被阳光和雨露漂白磨光了的</a:t>
            </a:r>
          </a:p>
        </p:txBody>
      </p:sp>
      <p:sp>
        <p:nvSpPr>
          <p:cNvPr id="8" name="矩形 7"/>
          <p:cNvSpPr/>
          <p:nvPr/>
        </p:nvSpPr>
        <p:spPr>
          <a:xfrm>
            <a:off x="13681844" y="3132758"/>
            <a:ext cx="8343996" cy="8252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618768" y="3034980"/>
            <a:ext cx="8343996" cy="873469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本题考查语言表达连贯及选用句式的能力。解答本题应注意两点：一是主语的确定，二是句式的把握。从上文看，“我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到个庙宇前小河旁边大石头上坐坐”；从下文看，“雨季来时上面长了些绿绒似的苔类”中的“上面”，指的是“大石头”上面。因而可以肯定“大石头”是主语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陈述对象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，由此可以排除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项。其次，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项中，之所以选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项，是因为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项用判断动词“是”来进一步强调这句话的主语为“大石头”，还具有对前句的解释作用。</a:t>
            </a:r>
          </a:p>
        </p:txBody>
      </p:sp>
    </p:spTree>
    <p:extLst>
      <p:ext uri="{BB962C8B-B14F-4D97-AF65-F5344CB8AC3E}">
        <p14:creationId xmlns:p14="http://schemas.microsoft.com/office/powerpoint/2010/main" xmlns="" val="17523381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2492990"/>
          </a:xfrm>
          <a:prstGeom prst="rect">
            <a:avLst/>
          </a:prstGeom>
          <a:noFill/>
        </p:spPr>
        <p:txBody>
          <a:bodyPr wrap="square" rtlCol="0">
            <a:spAutoFit/>
          </a:bodyPr>
          <a:lstStyle/>
          <a:p>
            <a:pPr>
              <a:lnSpc>
                <a:spcPct val="130000"/>
              </a:lnSpc>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词语照应。词语照应和暗示是选用句式的重要条件。解答此类题目的关键是：通过对关键词语和句意的分析，准确地找出与所提示或暗示的词句相照应的内容。</a:t>
            </a:r>
          </a:p>
          <a:p>
            <a:pPr>
              <a:lnSpc>
                <a:spcPct val="130000"/>
              </a:lnSpc>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794987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2.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重庆卷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依次填入下边一段话中横线处的语句，与上下文衔接最恰当的一组是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乐观的人看见问题后面的机会，</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。机会从来不会主动敲响你的门，无论你等待多少年，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。朝着既定目标前进，</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①悲观的人则看见机会后面的问题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②悲观的人只看见机会后面的问题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③它只如一阵风拂面而过，需要你有反应能力和追随速度</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④需要你有反应能力和追随速度，它只如一阵风拂面而过</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⑤你就会发现机会的存在，充分发挥你的潜能</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⑥尽量发挥你的潜能，你就会发现机会的存在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．①④⑥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．②④⑤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．①③⑤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．②③⑥</a:t>
            </a:r>
          </a:p>
        </p:txBody>
      </p:sp>
    </p:spTree>
    <p:extLst>
      <p:ext uri="{BB962C8B-B14F-4D97-AF65-F5344CB8AC3E}">
        <p14:creationId xmlns:p14="http://schemas.microsoft.com/office/powerpoint/2010/main" xmlns="" val="39796872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连贯及选用句式的能力，做题时要结合语境，注意句子的前后关系。第一空应填②，①中“则”是“就”的意思，不符合语境；第二空填③，“它”代指前面的“机会”，与上文联系紧密，如果用④句，中间陈述对象就会不一致；第三空应填⑥，本句是条件复句，“尽量发挥你的潜能”和前面的“朝着既定目标前进”都是“发现机会的存在”的条件。</a:t>
            </a:r>
          </a:p>
        </p:txBody>
      </p:sp>
    </p:spTree>
    <p:extLst>
      <p:ext uri="{BB962C8B-B14F-4D97-AF65-F5344CB8AC3E}">
        <p14:creationId xmlns:p14="http://schemas.microsoft.com/office/powerpoint/2010/main" xmlns="" val="8553438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15458"/>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句式一致。对句式结构的考查是选用句式考题中一项重要的内容。主要考查短语类型的一致、句式结构的一致。句式一致能收到形式整齐、音节和谐、气势贯通的表达效果。做此类题，必须具备良好的语法基础：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掌握短语类型：并列短语、偏正短语、主谓短语、动宾短语、动补短语等；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掌握句子类型：单句、复句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并列关系、因果关系、条件关系、递进关系、转折关系、假设关系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p:txBody>
      </p:sp>
    </p:spTree>
    <p:extLst>
      <p:ext uri="{BB962C8B-B14F-4D97-AF65-F5344CB8AC3E}">
        <p14:creationId xmlns:p14="http://schemas.microsoft.com/office/powerpoint/2010/main" xmlns="" val="40094698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1586636" cy="7294305"/>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3.</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填入下面一段文字横线处的语句，最恰当的一句是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小河上的薄冰融化已尽，小草从暖融融的泥土中苏醒，</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，造化的神功又一次使人们惊异了。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柳枝在轻柔柔的春风中染绿</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轻柔柔的春风把柳枝吹绿</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柳枝被轻柔柔的春风吹绿</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轻柔柔的春风吹绿了柳枝</a:t>
            </a:r>
          </a:p>
        </p:txBody>
      </p:sp>
      <p:sp>
        <p:nvSpPr>
          <p:cNvPr id="8" name="矩形 7"/>
          <p:cNvSpPr/>
          <p:nvPr/>
        </p:nvSpPr>
        <p:spPr>
          <a:xfrm>
            <a:off x="13825860" y="3088347"/>
            <a:ext cx="7997340"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814931" y="3060750"/>
            <a:ext cx="8112746"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四个选项语句所表达的意思基本一致，要选出与上下文衔接最恰当的一项，就要从句式结构一致的角度去分析，即要选的分句句式应与上一分句“小草从暖融融的泥土中苏醒”相同，结构为：名词＋介宾短语＋动词。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项与此句句式结构一致。</a:t>
            </a:r>
          </a:p>
        </p:txBody>
      </p:sp>
    </p:spTree>
    <p:extLst>
      <p:ext uri="{BB962C8B-B14F-4D97-AF65-F5344CB8AC3E}">
        <p14:creationId xmlns:p14="http://schemas.microsoft.com/office/powerpoint/2010/main" xmlns="" val="17522688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2492990"/>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事理一致。选用句式题所给语段围绕明确的话题展开，符合事物的内在逻辑关系。判断时要看句子是否符合事理。做此类选用句式题要注意分句间的关系及衔接，以及整体的和谐性；弄明白句间的逻辑关系是关键。</a:t>
            </a:r>
          </a:p>
        </p:txBody>
      </p:sp>
    </p:spTree>
    <p:extLst>
      <p:ext uri="{BB962C8B-B14F-4D97-AF65-F5344CB8AC3E}">
        <p14:creationId xmlns:p14="http://schemas.microsoft.com/office/powerpoint/2010/main" xmlns="" val="3624207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填入下面一段文字横线处的语句，与上下文衔接最恰当的一项是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他人的微笑，真伪难辨。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微笑战斗，强似哀兵必胜，那微笑是给予对手的饱含怜悯的批判。</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即使是阴冷的奸笑，也无妨还之以笑颜；即使是虚伪的笑，也不必怒目而视，仍可报之以嫣然一笑。</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即使是虚伪的笑，也不必怒目而视，仍可报之以嫣然一笑；即使是阴冷的奸笑，也无妨还之以笑颜。</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对虚伪的笑，不必怒目而视，要报之以嫣然的微笑；对阴冷的奸笑，也当笑颜相迎。</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对阴冷的奸笑，为什么不可以还以笑颜？对虚伪的笑，为什么不报之以嫣然微笑，而一定要怒目而视？</a:t>
            </a:r>
          </a:p>
        </p:txBody>
      </p:sp>
    </p:spTree>
    <p:extLst>
      <p:ext uri="{BB962C8B-B14F-4D97-AF65-F5344CB8AC3E}">
        <p14:creationId xmlns:p14="http://schemas.microsoft.com/office/powerpoint/2010/main" xmlns="" val="8710747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88347"/>
            <a:ext cx="19800000"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从“虚伪的笑”到“阴冷的奸笑”，语意由轻到重，符合事物的认知规律，由此排除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两项。由前文“真伪难辨”可知，并不能确定是哪一种笑，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项的“即使”表示假设的让步，与上文衔接紧密，故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项正确，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项错误。</a:t>
            </a:r>
          </a:p>
        </p:txBody>
      </p:sp>
    </p:spTree>
    <p:extLst>
      <p:ext uri="{BB962C8B-B14F-4D97-AF65-F5344CB8AC3E}">
        <p14:creationId xmlns:p14="http://schemas.microsoft.com/office/powerpoint/2010/main" xmlns="" val="39320086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893647"/>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氛围一致。选用句式题所给语段往往有自己的风格和特色，从而形成一种特定的情调，或明丽蓬勃，或冷落萧条，或闲适畅快，或悲凄伤感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于描写景物的语段，要分析语境因素：景物、情调、写法的特点。景物有远、近、动、静之分；色彩有亮丽、暗淡之别；气氛有热闹、凄凉的区别；视角有高、低、俯、仰之异；感情有悲有喜；态度有褒有贬。所有这些在语段中都应保持和谐一致。</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4837922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填入下面一段文字横线处的语句，最恰当的一项是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三百里空山绝谷，一路单骑，我回想着，不觉一阵阵阴凉袭向周身。那种山野之静是永恒的；一旦你被它收容过，有生残年便再也无法离开它了。无论后来我走到哪里，总是两眼幻视、满心幻觉，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。我只有凭着一种茫然的感觉，任那匹伊犁马负着我，一步步远离了背后的雄伟天山。 </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在干燥的沙漠长出几棵小草，它们用自己的身躯点缀着沙漠，给沙漠带来宝贵的生机</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天涯何处都像是那个铁色戈壁，都那么空旷宁寂、四顾无援</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苍茫的大漠，宽广而静美，在五千年的晴空下闪着耀眼的光芒</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感觉自己置身于波光粼粼的大海，沙子自觉而乖巧地排成鱼鳞状，润泽而光滑 </a:t>
            </a:r>
          </a:p>
          <a:p>
            <a:pPr algn="just">
              <a:lnSpc>
                <a:spcPct val="130000"/>
              </a:lnSpc>
              <a:spcAft>
                <a:spcPts val="0"/>
              </a:spcAft>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9377341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88347"/>
            <a:ext cx="19800000"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选用句式，不仅要使文段结构严谨，而且要使文段所体现出来的情感同其中的景象保持高度一致，这样才能让文脉贯通，语意畅达。我们应先从整体上揣摩文本的情感基调，然后找出与其情感最吻合的物象或景致。通读全文，文段描写了大西北特有的景致，“空山绝谷”“阴凉”“茫然”等词语，尽显荒凉、沉寂、没有生气、人迹罕至的情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项中“小草”“点缀”等给人绿色和生机；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项中“晴空”“耀眼的光芒”都呈现出明亮而温暖的色调；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项惟妙惟肖地描写沙子，使沙子变成一群可爱的生灵，流露了作者对沙漠的喜爱之情。这些显然与文段的格调不一致。而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项中的“铁色戈壁”“空旷宁寂”“四顾无援”等与文段的情感氛围融合统一。</a:t>
            </a:r>
          </a:p>
        </p:txBody>
      </p:sp>
    </p:spTree>
    <p:extLst>
      <p:ext uri="{BB962C8B-B14F-4D97-AF65-F5344CB8AC3E}">
        <p14:creationId xmlns:p14="http://schemas.microsoft.com/office/powerpoint/2010/main" xmlns="" val="2471193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093428"/>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时间、空间一致。选用句式题所给语段有时从时间上考查其协调一致性，有时从空间上考查。此类题中的时间、空间顺序比较明显，所以难度应该不大，需分析时间层面的从古到今，从先到后，从早到晚；空间层面的从远到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或从近到远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，从上到下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或从下到上</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，从外到内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或从内到外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2902312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3386836" cy="8894743"/>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6.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填入下面一段文字横线处的语句，最恰当的一句是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门前是一条河。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河边是一片很大的打谷场，三面都是高大的柳树，山门里是一个穿堂，迎门供奉着弥勒佛 </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山门里有一个穿堂，弥勒佛供在迎面。三面都栽着高大的柳树，河边是一个很大的打谷场 </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打谷场很大，就在河边。高大的柳树栽在三面。穿堂对着山门，迎门供奉着弥勒佛 </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一片很大的打谷场在河边。山门里是一个穿堂，迎门供奉着弥勒佛。三面都栽着高大的柳树 </a:t>
            </a:r>
          </a:p>
        </p:txBody>
      </p:sp>
      <p:sp>
        <p:nvSpPr>
          <p:cNvPr id="8" name="矩形 7"/>
          <p:cNvSpPr/>
          <p:nvPr/>
        </p:nvSpPr>
        <p:spPr>
          <a:xfrm>
            <a:off x="15410036" y="3088347"/>
            <a:ext cx="6413164"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5382253" y="3060750"/>
            <a:ext cx="6545423"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作者的立足点是“山门”，即河边的打谷场与建筑物之间，应该承“河”谈起，依次往后写。从空间顺序考虑，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项的空间顺序是混乱的。只有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项清楚地交代了作者的立足点和各种景物的空间位置。</a:t>
            </a:r>
          </a:p>
        </p:txBody>
      </p:sp>
    </p:spTree>
    <p:extLst>
      <p:ext uri="{BB962C8B-B14F-4D97-AF65-F5344CB8AC3E}">
        <p14:creationId xmlns:p14="http://schemas.microsoft.com/office/powerpoint/2010/main" xmlns="" val="18668359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53214" y="5146171"/>
            <a:ext cx="10810074" cy="3315179"/>
            <a:chOff x="12815919" y="5875332"/>
            <a:chExt cx="10520578" cy="3315179"/>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a:solidFill>
                    <a:srgbClr val="EF8340"/>
                  </a:solidFill>
                  <a:latin typeface="微软雅黑" pitchFamily="34" charset="-122"/>
                  <a:ea typeface="微软雅黑" pitchFamily="34" charset="-122"/>
                </a:rPr>
                <a:t>专题四    </a:t>
              </a:r>
              <a:r>
                <a:rPr lang="en-US" altLang="zh-CN" sz="5500" b="1" dirty="0">
                  <a:solidFill>
                    <a:srgbClr val="EF8340"/>
                  </a:solidFill>
                  <a:latin typeface="微软雅黑" pitchFamily="34" charset="-122"/>
                  <a:ea typeface="微软雅黑" pitchFamily="34" charset="-122"/>
                </a:rPr>
                <a:t>PART 04 </a:t>
              </a:r>
              <a:r>
                <a:rPr lang="zh-CN" altLang="en-US" sz="55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520578" cy="2400657"/>
            </a:xfrm>
            <a:prstGeom prst="rect">
              <a:avLst/>
            </a:prstGeom>
            <a:noFill/>
          </p:spPr>
          <p:txBody>
            <a:bodyPr wrap="square" rtlCol="0">
              <a:spAutoFit/>
            </a:bodyPr>
            <a:lstStyle/>
            <a:p>
              <a:r>
                <a:rPr lang="zh-CN" altLang="en-US" sz="7500" b="1" dirty="0">
                  <a:solidFill>
                    <a:srgbClr val="404040"/>
                  </a:solidFill>
                  <a:latin typeface="微软雅黑" pitchFamily="34" charset="-122"/>
                  <a:ea typeface="微软雅黑" pitchFamily="34" charset="-122"/>
                </a:rPr>
                <a:t>选用、仿用、变换句式和修辞手法</a:t>
              </a: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2989039" y="8848973"/>
            <a:ext cx="3857652" cy="692497"/>
          </a:xfrm>
          <a:prstGeom prst="rect">
            <a:avLst/>
          </a:prstGeom>
          <a:noFill/>
        </p:spPr>
        <p:txBody>
          <a:bodyPr wrap="square" rtlCol="0">
            <a:spAutoFit/>
          </a:bodyPr>
          <a:lstStyle/>
          <a:p>
            <a:r>
              <a:rPr lang="zh-CN" altLang="en-US" sz="3900" dirty="0">
                <a:solidFill>
                  <a:srgbClr val="EF8340"/>
                </a:solidFill>
                <a:latin typeface="微软雅黑" pitchFamily="34" charset="-122"/>
                <a:ea typeface="微软雅黑" pitchFamily="34" charset="-122"/>
                <a:hlinkClick r:id="rId3" action="ppaction://hlinksldjump"/>
              </a:rPr>
              <a:t>第</a:t>
            </a:r>
            <a:r>
              <a:rPr lang="en-US" altLang="zh-CN" sz="3900" dirty="0">
                <a:solidFill>
                  <a:srgbClr val="EF8340"/>
                </a:solidFill>
                <a:latin typeface="微软雅黑" pitchFamily="34" charset="-122"/>
                <a:ea typeface="微软雅黑" pitchFamily="34" charset="-122"/>
                <a:hlinkClick r:id="rId3" action="ppaction://hlinksldjump"/>
              </a:rPr>
              <a:t>1</a:t>
            </a:r>
            <a:r>
              <a:rPr lang="zh-CN" altLang="en-US" sz="3900" dirty="0">
                <a:solidFill>
                  <a:srgbClr val="EF8340"/>
                </a:solidFill>
                <a:latin typeface="微软雅黑" pitchFamily="34" charset="-122"/>
                <a:ea typeface="微软雅黑" pitchFamily="34" charset="-122"/>
                <a:hlinkClick r:id="rId3" action="ppaction://hlinksldjump"/>
              </a:rPr>
              <a:t>讲 </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4" action="ppaction://hlinksldjump"/>
              </a:rPr>
              <a:t>第</a:t>
            </a:r>
            <a:r>
              <a:rPr lang="en-US" altLang="zh-CN" sz="3900" dirty="0">
                <a:solidFill>
                  <a:schemeClr val="bg1">
                    <a:lumMod val="50000"/>
                  </a:schemeClr>
                </a:solidFill>
                <a:latin typeface="微软雅黑" pitchFamily="34" charset="-122"/>
                <a:ea typeface="微软雅黑" pitchFamily="34" charset="-122"/>
                <a:hlinkClick r:id="rId4" action="ppaction://hlinksldjump"/>
              </a:rPr>
              <a:t>2</a:t>
            </a:r>
            <a:r>
              <a:rPr lang="zh-CN" altLang="en-US" sz="3900" dirty="0">
                <a:solidFill>
                  <a:schemeClr val="bg1">
                    <a:lumMod val="50000"/>
                  </a:schemeClr>
                </a:solidFill>
                <a:latin typeface="微软雅黑" pitchFamily="34" charset="-122"/>
                <a:ea typeface="微软雅黑" pitchFamily="34" charset="-122"/>
                <a:hlinkClick r:id="rId4" action="ppaction://hlinksldjump"/>
              </a:rPr>
              <a:t>讲</a:t>
            </a:r>
            <a:endParaRPr lang="zh-CN" altLang="en-US" sz="3900" dirty="0">
              <a:solidFill>
                <a:schemeClr val="bg1">
                  <a:lumMod val="50000"/>
                </a:schemeClr>
              </a:solidFill>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21">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21">
                                            <p:txEl>
                                              <p:pRg st="0" end="0"/>
                                            </p:txEl>
                                          </p:spTgt>
                                        </p:tgtEl>
                                        <p:attrNameLst>
                                          <p:attrName>style.color</p:attrName>
                                        </p:attrNameLst>
                                      </p:cBhvr>
                                      <p:to>
                                        <p:clrVal>
                                          <a:schemeClr val="accent2"/>
                                        </p:clrVal>
                                      </p:to>
                                    </p:set>
                                    <p:set>
                                      <p:cBhvr>
                                        <p:cTn id="10" dur="1000" fill="hold"/>
                                        <p:tgtEl>
                                          <p:spTgt spid="21">
                                            <p:txEl>
                                              <p:pRg st="0" end="0"/>
                                            </p:txEl>
                                          </p:spTgt>
                                        </p:tgtEl>
                                        <p:attrNameLst>
                                          <p:attrName>fillcolor</p:attrName>
                                        </p:attrNameLst>
                                      </p:cBhvr>
                                      <p:to>
                                        <p:clrVal>
                                          <a:schemeClr val="accent2"/>
                                        </p:clrVal>
                                      </p:to>
                                    </p:set>
                                    <p:set>
                                      <p:cBhvr>
                                        <p:cTn id="11" dur="1000" fill="hold"/>
                                        <p:tgtEl>
                                          <p:spTgt spid="2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语气语调。句式的不同，会使句子的语气相应地发生变化，也会使语调的重点发生转移。选用句式题有时并不是单独地就某一考点进行考查，而是进行综合性的考查，所以应注意从多方面去思考、分析。</a:t>
            </a:r>
          </a:p>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下列各句中，语气最委婉的一句是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只关注孩子的学习成绩而忽视他们的心理健康，这是不是应该引起我们认真思考呢？</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只关注孩子的学习成绩而忽视他们的心理健康，这难道不应该引起我们认真思考吗？</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只关注孩子的学习成绩而忽视他们的心理健康，这无疑是应该引起我们认真思考的。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只关注孩子的学习成绩而忽视他们的心理健康，这恐怕不能不引起我们认真思考了。</a:t>
            </a:r>
          </a:p>
        </p:txBody>
      </p:sp>
    </p:spTree>
    <p:extLst>
      <p:ext uri="{BB962C8B-B14F-4D97-AF65-F5344CB8AC3E}">
        <p14:creationId xmlns:p14="http://schemas.microsoft.com/office/powerpoint/2010/main" xmlns="" val="10984984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88347"/>
            <a:ext cx="19800000"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本题考查选用句式和语言表达得体。了解了句式的特点，搞清楚了哪些起强调作用，此题也就不难解决了。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该句是一个疑问句，用的是询问的、商量的语气，很委婉。该题考查的是句式的选用，也可联系到语言运用中的“得体”。不同的句式有着不同的语气和表达效果，人们常说“一句话让人跳，一句话让人笑”，说的就是这种效果。该题难度不大，干扰较大的选项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项，该句虽然用了“恐怕”表示推测的语气，但双重否定的语气还是比较强烈的。</a:t>
            </a:r>
          </a:p>
        </p:txBody>
      </p:sp>
    </p:spTree>
    <p:extLst>
      <p:ext uri="{BB962C8B-B14F-4D97-AF65-F5344CB8AC3E}">
        <p14:creationId xmlns:p14="http://schemas.microsoft.com/office/powerpoint/2010/main" xmlns="" val="33583867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5693866"/>
          </a:xfrm>
          <a:prstGeom prst="rect">
            <a:avLst/>
          </a:prstGeom>
          <a:noFill/>
        </p:spPr>
        <p:txBody>
          <a:bodyPr wrap="square" rtlCol="0">
            <a:spAutoFit/>
          </a:bodyPr>
          <a:lstStyle/>
          <a:p>
            <a:pPr algn="just">
              <a:lnSpc>
                <a:spcPct val="130000"/>
              </a:lnSpc>
              <a:spcAft>
                <a:spcPts val="0"/>
              </a:spcAft>
            </a:pPr>
            <a:r>
              <a:rPr lang="zh-CN" altLang="en-US" sz="4000" b="1" dirty="0">
                <a:solidFill>
                  <a:srgbClr val="EF8340"/>
                </a:solidFill>
                <a:latin typeface="微软雅黑" pitchFamily="34" charset="-122"/>
                <a:ea typeface="微软雅黑" pitchFamily="34" charset="-122"/>
              </a:rPr>
              <a:t>二、变换句式</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变换句式指在一定语境中，根据语言表达需要，将句子由一种句式变成另一种句式，但有一定的限定性。重点在长短句的变换和重组句的变换上，难点是如何使改变后的句式符合要求且不改变原意。我们进行句式变换，有时是为了增加文采，例如使用排比的修辞手法；有时是为了强调，例如句子成分的移位；有时是为了连贯，例如为了话题的衔接而进行的主语、宾语的调整。</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句式选用、变换的主要类型有：</a:t>
            </a:r>
          </a:p>
        </p:txBody>
      </p:sp>
    </p:spTree>
    <p:extLst>
      <p:ext uri="{BB962C8B-B14F-4D97-AF65-F5344CB8AC3E}">
        <p14:creationId xmlns:p14="http://schemas.microsoft.com/office/powerpoint/2010/main" xmlns="" val="12423133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1" end="1"/>
                                            </p:txEl>
                                          </p:spTgt>
                                        </p:tgtEl>
                                        <p:attrNameLst>
                                          <p:attrName>style.visibility</p:attrName>
                                        </p:attrNameLst>
                                      </p:cBhvr>
                                      <p:to>
                                        <p:strVal val="visible"/>
                                      </p:to>
                                    </p:set>
                                    <p:animEffect transition="in" filter="fade">
                                      <p:cBhvr>
                                        <p:cTn id="10" dur="2000"/>
                                        <p:tgtEl>
                                          <p:spTgt spid="6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2" end="2"/>
                                            </p:txEl>
                                          </p:spTgt>
                                        </p:tgtEl>
                                        <p:attrNameLst>
                                          <p:attrName>style.visibility</p:attrName>
                                        </p:attrNameLst>
                                      </p:cBhvr>
                                      <p:to>
                                        <p:strVal val="visible"/>
                                      </p:to>
                                    </p:set>
                                    <p:animEffect transition="in" filter="fade">
                                      <p:cBhvr>
                                        <p:cTn id="13" dur="2000"/>
                                        <p:tgtEl>
                                          <p:spTgt spid="6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134535"/>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类型一</a:t>
            </a:r>
            <a:r>
              <a:rPr lang="zh-CN" altLang="en-US" sz="4000" dirty="0">
                <a:solidFill>
                  <a:schemeClr val="tx1">
                    <a:lumMod val="50000"/>
                    <a:lumOff val="50000"/>
                  </a:schemeClr>
                </a:solidFill>
                <a:latin typeface="微软雅黑" pitchFamily="34" charset="-122"/>
                <a:ea typeface="微软雅黑" pitchFamily="34" charset="-122"/>
              </a:rPr>
              <a:t>　</a:t>
            </a:r>
            <a:r>
              <a:rPr lang="zh-CN" altLang="en-US" sz="4000" b="1" dirty="0">
                <a:solidFill>
                  <a:schemeClr val="tx1">
                    <a:lumMod val="50000"/>
                    <a:lumOff val="50000"/>
                  </a:schemeClr>
                </a:solidFill>
                <a:latin typeface="微软雅黑" pitchFamily="34" charset="-122"/>
                <a:ea typeface="微软雅黑" pitchFamily="34" charset="-122"/>
              </a:rPr>
              <a:t>主动句与被动句的变换　</a:t>
            </a:r>
            <a:r>
              <a:rPr lang="zh-CN" altLang="en-US" sz="4000" dirty="0">
                <a:solidFill>
                  <a:schemeClr val="tx1">
                    <a:lumMod val="50000"/>
                    <a:lumOff val="50000"/>
                  </a:schemeClr>
                </a:solidFill>
                <a:latin typeface="微软雅黑" pitchFamily="34" charset="-122"/>
                <a:ea typeface="微软雅黑" pitchFamily="34" charset="-122"/>
              </a:rPr>
              <a:t>　</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主动句变为被动句，就是将主动句的宾语变为被动句的主语，主动句的主语放在“被”字之后构成介宾短语，做被动句的状语；被动句变为主动句，将被动句的“被”字的对象变为主语，去掉“被”字。如“我们引进了新技术”改为被动句，可改成“新技术被我们引进了”。</a:t>
            </a:r>
          </a:p>
          <a:p>
            <a:pPr algn="just">
              <a:lnSpc>
                <a:spcPct val="130000"/>
              </a:lnSpc>
              <a:spcAft>
                <a:spcPts val="0"/>
              </a:spcAft>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8. </a:t>
            </a:r>
            <a:r>
              <a:rPr lang="zh-CN" altLang="en-US" sz="4000" dirty="0">
                <a:solidFill>
                  <a:schemeClr val="tx1">
                    <a:lumMod val="50000"/>
                    <a:lumOff val="50000"/>
                  </a:schemeClr>
                </a:solidFill>
                <a:latin typeface="微软雅黑" pitchFamily="34" charset="-122"/>
                <a:ea typeface="微软雅黑" pitchFamily="34" charset="-122"/>
              </a:rPr>
              <a:t>将下面句子中的画线部分改为被动句。</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zh-CN" sz="4000" u="sng" dirty="0">
                <a:solidFill>
                  <a:schemeClr val="tx1">
                    <a:lumMod val="50000"/>
                    <a:lumOff val="50000"/>
                  </a:schemeClr>
                </a:solidFill>
                <a:latin typeface="微软雅黑" pitchFamily="34" charset="-122"/>
                <a:ea typeface="微软雅黑" pitchFamily="34" charset="-122"/>
              </a:rPr>
              <a:t>一条水门汀的弄堂马路将长方形的用红砖墙严密地封锁着的工房区域划成狭长的两块。</a:t>
            </a:r>
            <a:r>
              <a:rPr lang="zh-CN" altLang="zh-CN" sz="4000" dirty="0">
                <a:solidFill>
                  <a:schemeClr val="tx1">
                    <a:lumMod val="50000"/>
                    <a:lumOff val="50000"/>
                  </a:schemeClr>
                </a:solidFill>
                <a:latin typeface="微软雅黑" pitchFamily="34" charset="-122"/>
                <a:ea typeface="微软雅黑" pitchFamily="34" charset="-122"/>
              </a:rPr>
              <a:t>像鸽子笼一般地分得均匀，每边八排</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dirty="0"/>
              <a:t>__________________________________________________________________</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0" name="矩形 9"/>
          <p:cNvSpPr/>
          <p:nvPr/>
        </p:nvSpPr>
        <p:spPr>
          <a:xfrm>
            <a:off x="2023200" y="9973518"/>
            <a:ext cx="19931202"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长方形的用红砖墙严密地封锁着的工房区域被一条水门汀的弄堂马路划成狭长的两块。</a:t>
            </a:r>
          </a:p>
        </p:txBody>
      </p:sp>
    </p:spTree>
    <p:extLst>
      <p:ext uri="{BB962C8B-B14F-4D97-AF65-F5344CB8AC3E}">
        <p14:creationId xmlns:p14="http://schemas.microsoft.com/office/powerpoint/2010/main" xmlns="" val="27446354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anim calcmode="lin" valueType="num">
                                      <p:cBhvr>
                                        <p:cTn id="12" dur="500" fill="hold"/>
                                        <p:tgtEl>
                                          <p:spTgt spid="10"/>
                                        </p:tgtEl>
                                        <p:attrNameLst>
                                          <p:attrName>ppt_x</p:attrName>
                                        </p:attrNameLst>
                                      </p:cBhvr>
                                      <p:tavLst>
                                        <p:tav tm="0">
                                          <p:val>
                                            <p:strVal val="#ppt_x"/>
                                          </p:val>
                                        </p:tav>
                                        <p:tav tm="100000">
                                          <p:val>
                                            <p:strVal val="#ppt_x"/>
                                          </p:val>
                                        </p:tav>
                                      </p:tavLst>
                                    </p:anim>
                                    <p:anim calcmode="lin" valueType="num">
                                      <p:cBhvr>
                                        <p:cTn id="13"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094524"/>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类型二　肯定句和否定句的变换</a:t>
            </a:r>
            <a:r>
              <a:rPr lang="zh-CN" altLang="en-US" sz="4000" dirty="0">
                <a:solidFill>
                  <a:schemeClr val="tx1">
                    <a:lumMod val="50000"/>
                    <a:lumOff val="50000"/>
                  </a:schemeClr>
                </a:solidFill>
                <a:latin typeface="微软雅黑" pitchFamily="34" charset="-122"/>
                <a:ea typeface="微软雅黑" pitchFamily="34" charset="-122"/>
              </a:rPr>
              <a:t>　　</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肯定句表达肯定的判断，也就是断定事物是什么或怎么样；否定句表达否定的判断，也就是断定事物不是什么或不是怎么样。两种句式似乎是相反的，但它们可以表达基本相同的意思，只是表达方式和语意轻重不一样。如：</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①她们躺的地方，到了一定的时间要让出来做吃饭的地方。</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②她们躺的地方，到了一定的时间是非让出来做吃饭的地方不可的。</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③她们躺的地方，到了一定的时间不让出来做吃饭的地方能行吗？</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①句是一个肯定陈述句；②句用了“非</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不可”两个互相搭配的否定词，意思同①句一样，但加重了语意，加强了语气；③句用了一个否定词“不”，且是反问句，既表达了肯定的意思，又使语意、语气都加重了。</a:t>
            </a:r>
          </a:p>
        </p:txBody>
      </p:sp>
    </p:spTree>
    <p:extLst>
      <p:ext uri="{BB962C8B-B14F-4D97-AF65-F5344CB8AC3E}">
        <p14:creationId xmlns:p14="http://schemas.microsoft.com/office/powerpoint/2010/main" xmlns="" val="27166268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6534096"/>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9. </a:t>
            </a:r>
            <a:r>
              <a:rPr lang="zh-CN" altLang="en-US" sz="4000" dirty="0">
                <a:solidFill>
                  <a:schemeClr val="tx1">
                    <a:lumMod val="50000"/>
                    <a:lumOff val="50000"/>
                  </a:schemeClr>
                </a:solidFill>
                <a:latin typeface="微软雅黑" pitchFamily="34" charset="-122"/>
                <a:ea typeface="微软雅黑" pitchFamily="34" charset="-122"/>
              </a:rPr>
              <a:t>把下面句子中的画线部分改写成由三个双重否定式分句组成的排比句。</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阅读教学需要朗读。</a:t>
            </a:r>
            <a:r>
              <a:rPr lang="zh-CN" altLang="en-US" sz="4000" u="sng" dirty="0">
                <a:solidFill>
                  <a:schemeClr val="tx1">
                    <a:lumMod val="50000"/>
                    <a:lumOff val="50000"/>
                  </a:schemeClr>
                </a:solidFill>
                <a:latin typeface="微软雅黑" pitchFamily="34" charset="-122"/>
                <a:ea typeface="微软雅黑" pitchFamily="34" charset="-122"/>
              </a:rPr>
              <a:t>朗读，方足以体会文章的音韵之美、文字之精、情感之切、意蕴之深、风格之新、手法之巧。</a:t>
            </a:r>
            <a:r>
              <a:rPr lang="zh-CN" altLang="en-US" sz="4000" dirty="0">
                <a:solidFill>
                  <a:schemeClr val="tx1">
                    <a:lumMod val="50000"/>
                    <a:lumOff val="50000"/>
                  </a:schemeClr>
                </a:solidFill>
                <a:latin typeface="微软雅黑" pitchFamily="34" charset="-122"/>
                <a:ea typeface="微软雅黑" pitchFamily="34" charset="-122"/>
              </a:rPr>
              <a:t>朗读时，要调动目、口、耳、心，也就是目观其文，口诵其声，耳闻其音，心通其意，形成目观、口诵、耳闻、心通的综合效应。</a:t>
            </a:r>
          </a:p>
          <a:p>
            <a:pPr algn="just">
              <a:lnSpc>
                <a:spcPct val="130000"/>
              </a:lnSpc>
              <a:spcAft>
                <a:spcPts val="0"/>
              </a:spcAft>
            </a:pPr>
            <a:r>
              <a:rPr lang="en-US" altLang="zh-CN" dirty="0"/>
              <a:t>__________________________________________________________________</a:t>
            </a:r>
          </a:p>
          <a:p>
            <a:pPr algn="just">
              <a:lnSpc>
                <a:spcPct val="130000"/>
              </a:lnSpc>
              <a:spcAft>
                <a:spcPts val="0"/>
              </a:spcAft>
            </a:pPr>
            <a:r>
              <a:rPr lang="en-US" altLang="zh-CN" sz="4000" dirty="0"/>
              <a:t>__________________________________________________________________</a:t>
            </a:r>
            <a:endParaRPr lang="en-US" altLang="zh-CN" sz="36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0" name="矩形 9"/>
          <p:cNvSpPr/>
          <p:nvPr/>
        </p:nvSpPr>
        <p:spPr>
          <a:xfrm>
            <a:off x="2128086" y="6877174"/>
            <a:ext cx="19931202"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不朗读，不足以体会文章的音韵之美、文字之精；不朗读，不足以体会文章的情感之切、意蕴之深；不朗读，不足以体会文章的风格之新、手法之巧。</a:t>
            </a:r>
          </a:p>
        </p:txBody>
      </p:sp>
    </p:spTree>
    <p:extLst>
      <p:ext uri="{BB962C8B-B14F-4D97-AF65-F5344CB8AC3E}">
        <p14:creationId xmlns:p14="http://schemas.microsoft.com/office/powerpoint/2010/main" xmlns="" val="41120642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anim calcmode="lin" valueType="num">
                                      <p:cBhvr>
                                        <p:cTn id="12" dur="500" fill="hold"/>
                                        <p:tgtEl>
                                          <p:spTgt spid="10"/>
                                        </p:tgtEl>
                                        <p:attrNameLst>
                                          <p:attrName>ppt_x</p:attrName>
                                        </p:attrNameLst>
                                      </p:cBhvr>
                                      <p:tavLst>
                                        <p:tav tm="0">
                                          <p:val>
                                            <p:strVal val="#ppt_x"/>
                                          </p:val>
                                        </p:tav>
                                        <p:tav tm="100000">
                                          <p:val>
                                            <p:strVal val="#ppt_x"/>
                                          </p:val>
                                        </p:tav>
                                      </p:tavLst>
                                    </p:anim>
                                    <p:anim calcmode="lin" valueType="num">
                                      <p:cBhvr>
                                        <p:cTn id="13"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7294305"/>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类型三　陈述句、疑问句、祈使句和感叹句的变换、选择</a:t>
            </a:r>
            <a:r>
              <a:rPr lang="zh-CN" altLang="en-US" sz="4000" dirty="0">
                <a:solidFill>
                  <a:schemeClr val="tx1">
                    <a:lumMod val="50000"/>
                    <a:lumOff val="50000"/>
                  </a:schemeClr>
                </a:solidFill>
                <a:latin typeface="微软雅黑" pitchFamily="34" charset="-122"/>
                <a:ea typeface="微软雅黑" pitchFamily="34" charset="-122"/>
              </a:rPr>
              <a:t>　　</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陈述句是陈述一件事情，疑问句是提出一个问题，祈使句是要求别人做什么或不做什么，感叹句是表示一种强烈的感情。这四种句子用途不同、语气不同，但在一定的语境下可以表示相同的意思。在表达相同的意思时，一般反问句比陈述句语气强烈，疑问句比祈使句语气委婉，感叹句比陈述句感情、语气强烈。如：</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①请您给我买张电影票。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陈述句</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请您给我买张电影票吧。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祈使句</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③</a:t>
            </a:r>
            <a:r>
              <a:rPr lang="zh-CN" altLang="en-US" sz="4000" dirty="0">
                <a:solidFill>
                  <a:schemeClr val="tx1">
                    <a:lumMod val="50000"/>
                    <a:lumOff val="50000"/>
                  </a:schemeClr>
                </a:solidFill>
                <a:latin typeface="微软雅黑" pitchFamily="34" charset="-122"/>
                <a:ea typeface="微软雅黑" pitchFamily="34" charset="-122"/>
              </a:rPr>
              <a:t>请您给我买张电影票，好吗？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疑问句</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3118089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737448" y="2874936"/>
            <a:ext cx="19859764" cy="4093428"/>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④</a:t>
            </a:r>
            <a:r>
              <a:rPr lang="zh-CN" altLang="en-US" sz="4000" dirty="0">
                <a:solidFill>
                  <a:schemeClr val="tx1">
                    <a:lumMod val="50000"/>
                    <a:lumOff val="50000"/>
                  </a:schemeClr>
                </a:solidFill>
                <a:latin typeface="微软雅黑" pitchFamily="34" charset="-122"/>
                <a:ea typeface="微软雅黑" pitchFamily="34" charset="-122"/>
              </a:rPr>
              <a:t>你一定要给我买张电影票。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祈使句</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同样是让别人买张电影票这件事，用了三种句式、四种语气。①②③句，一句比一句委婉、客气、礼貌，容易被对方接受。第④句与第②句虽然都是祈使句，但第④句是命令语气，第②句是请求语气，表达效果大不一样。四个例句中，表达效果最差的是第④句。交际时要根据表达目的的需要，恰当地变换句式。</a:t>
            </a:r>
          </a:p>
        </p:txBody>
      </p:sp>
    </p:spTree>
    <p:extLst>
      <p:ext uri="{BB962C8B-B14F-4D97-AF65-F5344CB8AC3E}">
        <p14:creationId xmlns:p14="http://schemas.microsoft.com/office/powerpoint/2010/main" xmlns="" val="25652926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737448" y="2874936"/>
            <a:ext cx="19859764" cy="5693866"/>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10. </a:t>
            </a:r>
            <a:r>
              <a:rPr lang="zh-CN" altLang="en-US" sz="4000" dirty="0">
                <a:solidFill>
                  <a:schemeClr val="tx1">
                    <a:lumMod val="50000"/>
                    <a:lumOff val="50000"/>
                  </a:schemeClr>
                </a:solidFill>
                <a:latin typeface="微软雅黑" pitchFamily="34" charset="-122"/>
                <a:ea typeface="微软雅黑" pitchFamily="34" charset="-122"/>
              </a:rPr>
              <a:t>用四个反问句重组下面的语句。可以增删个别词语，但必须保留原意，并保持语意连贯。</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每个人都是一根蜡烛，既然你被点燃了，就应该去点燃更多的人；你自己并不会燃烧得更快，世界却因此变得更加光明美好。</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p:txBody>
      </p:sp>
      <p:sp>
        <p:nvSpPr>
          <p:cNvPr id="12" name="矩形 11"/>
          <p:cNvSpPr/>
          <p:nvPr/>
        </p:nvSpPr>
        <p:spPr>
          <a:xfrm>
            <a:off x="1865516" y="6805166"/>
            <a:ext cx="19931202"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每个人难道不都是一根蜡烛？难道你不该被点燃？难道不应该去点燃更多的人？你自己并不会燃烧得更快，难道世界不因此变得更加光明美好吗？</a:t>
            </a:r>
          </a:p>
        </p:txBody>
      </p:sp>
    </p:spTree>
    <p:extLst>
      <p:ext uri="{BB962C8B-B14F-4D97-AF65-F5344CB8AC3E}">
        <p14:creationId xmlns:p14="http://schemas.microsoft.com/office/powerpoint/2010/main" xmlns="" val="21764462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14582"/>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类型四　长短句的变换、选择</a:t>
            </a:r>
          </a:p>
        </p:txBody>
      </p:sp>
      <p:graphicFrame>
        <p:nvGraphicFramePr>
          <p:cNvPr id="4" name="表格 3"/>
          <p:cNvGraphicFramePr>
            <a:graphicFrameLocks noGrp="1"/>
          </p:cNvGraphicFramePr>
          <p:nvPr>
            <p:extLst>
              <p:ext uri="{D42A27DB-BD31-4B8C-83A1-F6EECF244321}">
                <p14:modId xmlns:p14="http://schemas.microsoft.com/office/powerpoint/2010/main" xmlns="" val="1569432386"/>
              </p:ext>
            </p:extLst>
          </p:nvPr>
        </p:nvGraphicFramePr>
        <p:xfrm>
          <a:off x="2039269" y="4074547"/>
          <a:ext cx="19783930" cy="4992624"/>
        </p:xfrm>
        <a:graphic>
          <a:graphicData uri="http://schemas.openxmlformats.org/drawingml/2006/table">
            <a:tbl>
              <a:tblPr>
                <a:tableStyleId>{5C22544A-7EE6-4342-B048-85BDC9FD1C3A}</a:tableStyleId>
              </a:tblPr>
              <a:tblGrid>
                <a:gridCol w="1345431">
                  <a:extLst>
                    <a:ext uri="{9D8B030D-6E8A-4147-A177-3AD203B41FA5}">
                      <a16:colId xmlns="" xmlns:a16="http://schemas.microsoft.com/office/drawing/2014/main" val="3966584613"/>
                    </a:ext>
                  </a:extLst>
                </a:gridCol>
                <a:gridCol w="8856984">
                  <a:extLst>
                    <a:ext uri="{9D8B030D-6E8A-4147-A177-3AD203B41FA5}">
                      <a16:colId xmlns="" xmlns:a16="http://schemas.microsoft.com/office/drawing/2014/main" val="2966710245"/>
                    </a:ext>
                  </a:extLst>
                </a:gridCol>
                <a:gridCol w="9581515">
                  <a:extLst>
                    <a:ext uri="{9D8B030D-6E8A-4147-A177-3AD203B41FA5}">
                      <a16:colId xmlns="" xmlns:a16="http://schemas.microsoft.com/office/drawing/2014/main" val="3018037380"/>
                    </a:ext>
                  </a:extLst>
                </a:gridCol>
              </a:tblGrid>
              <a:tr h="0">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类型</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特点</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例句</a:t>
                      </a:r>
                    </a:p>
                  </a:txBody>
                  <a:tcPr marL="68580" marR="68580" marT="0" marB="0" anchor="ctr"/>
                </a:tc>
                <a:extLst>
                  <a:ext uri="{0D108BD9-81ED-4DB2-BD59-A6C34878D82A}">
                    <a16:rowId xmlns="" xmlns:a16="http://schemas.microsoft.com/office/drawing/2014/main" val="958792737"/>
                  </a:ext>
                </a:extLst>
              </a:tr>
              <a:tr h="0">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长句</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长句是使用词语多、形体长、结构复杂的单句，它只有一套句子成分。如右栏长句的主干是</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居家养老服务是养老服务模式</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，其他的都是修饰语。</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长句的特点：表意严密，内容丰富，精确细致</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居家养老服务是一种以家庭为基础，以城乡社区为依托，由政府提供基本公共服务，企业、社会组织提供专业化服务，为居家的老年人提供生活照料、家政服务和精神慰藉等，为满足居住在家的老年人的社会化服务需求的养老服务模式</a:t>
                      </a:r>
                    </a:p>
                  </a:txBody>
                  <a:tcPr marL="68580" marR="68580" marT="0" marB="0" anchor="ctr"/>
                </a:tc>
                <a:extLst>
                  <a:ext uri="{0D108BD9-81ED-4DB2-BD59-A6C34878D82A}">
                    <a16:rowId xmlns="" xmlns:a16="http://schemas.microsoft.com/office/drawing/2014/main" val="1594319909"/>
                  </a:ext>
                </a:extLst>
              </a:tr>
            </a:tbl>
          </a:graphicData>
        </a:graphic>
      </p:graphicFrame>
    </p:spTree>
    <p:extLst>
      <p:ext uri="{BB962C8B-B14F-4D97-AF65-F5344CB8AC3E}">
        <p14:creationId xmlns:p14="http://schemas.microsoft.com/office/powerpoint/2010/main" xmlns="" val="20232216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1</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高考真题指导</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173950"/>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选用、变换句式</a:t>
            </a:r>
          </a:p>
        </p:txBody>
      </p:sp>
    </p:spTree>
    <p:extLst>
      <p:ext uri="{BB962C8B-B14F-4D97-AF65-F5344CB8AC3E}">
        <p14:creationId xmlns:p14="http://schemas.microsoft.com/office/powerpoint/2010/main" xmlns="" val="16747867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894929257"/>
              </p:ext>
            </p:extLst>
          </p:nvPr>
        </p:nvGraphicFramePr>
        <p:xfrm>
          <a:off x="2045752" y="2988742"/>
          <a:ext cx="19783930" cy="6419088"/>
        </p:xfrm>
        <a:graphic>
          <a:graphicData uri="http://schemas.openxmlformats.org/drawingml/2006/table">
            <a:tbl>
              <a:tblPr>
                <a:tableStyleId>{5C22544A-7EE6-4342-B048-85BDC9FD1C3A}</a:tableStyleId>
              </a:tblPr>
              <a:tblGrid>
                <a:gridCol w="1345431">
                  <a:extLst>
                    <a:ext uri="{9D8B030D-6E8A-4147-A177-3AD203B41FA5}">
                      <a16:colId xmlns="" xmlns:a16="http://schemas.microsoft.com/office/drawing/2014/main" val="3966584613"/>
                    </a:ext>
                  </a:extLst>
                </a:gridCol>
                <a:gridCol w="6690261">
                  <a:extLst>
                    <a:ext uri="{9D8B030D-6E8A-4147-A177-3AD203B41FA5}">
                      <a16:colId xmlns="" xmlns:a16="http://schemas.microsoft.com/office/drawing/2014/main" val="2966710245"/>
                    </a:ext>
                  </a:extLst>
                </a:gridCol>
                <a:gridCol w="11748238">
                  <a:extLst>
                    <a:ext uri="{9D8B030D-6E8A-4147-A177-3AD203B41FA5}">
                      <a16:colId xmlns="" xmlns:a16="http://schemas.microsoft.com/office/drawing/2014/main" val="3018037380"/>
                    </a:ext>
                  </a:extLst>
                </a:gridCol>
              </a:tblGrid>
              <a:tr h="0">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类型</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特点</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例句</a:t>
                      </a:r>
                    </a:p>
                  </a:txBody>
                  <a:tcPr marL="68580" marR="68580" marT="0" marB="0" anchor="ctr"/>
                </a:tc>
                <a:extLst>
                  <a:ext uri="{0D108BD9-81ED-4DB2-BD59-A6C34878D82A}">
                    <a16:rowId xmlns="" xmlns:a16="http://schemas.microsoft.com/office/drawing/2014/main" val="958792737"/>
                  </a:ext>
                </a:extLst>
              </a:tr>
              <a:tr h="0">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短句</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短句是使用词语少、形体短、结构简单的单句。如右栏</a:t>
                      </a:r>
                      <a:r>
                        <a:rPr lang="en-US" sz="3600" kern="100" dirty="0">
                          <a:solidFill>
                            <a:schemeClr val="tx1">
                              <a:lumMod val="50000"/>
                              <a:lumOff val="50000"/>
                            </a:schemeClr>
                          </a:solidFill>
                          <a:latin typeface="微软雅黑" pitchFamily="34" charset="-122"/>
                          <a:ea typeface="微软雅黑" pitchFamily="34" charset="-122"/>
                          <a:cs typeface="Times New Roman"/>
                        </a:rPr>
                        <a:t>4</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个短句都较短。这些短句组合起来表达的内容与上面的那个长句所表达的内容相同。</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短句的特点：表意灵活，简洁明快，节奏感强</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a:t>
                      </a:r>
                      <a:r>
                        <a:rPr lang="en-US" sz="3600" kern="100" dirty="0">
                          <a:solidFill>
                            <a:schemeClr val="tx1">
                              <a:lumMod val="50000"/>
                              <a:lumOff val="50000"/>
                            </a:schemeClr>
                          </a:solidFill>
                          <a:latin typeface="微软雅黑" pitchFamily="34" charset="-122"/>
                          <a:ea typeface="微软雅黑" pitchFamily="34" charset="-122"/>
                          <a:cs typeface="Times New Roman"/>
                        </a:rPr>
                        <a:t>①</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居家养老服务可为居家的老年人提供生活照料、家政服务和精神慰藉等。</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a:t>
                      </a:r>
                      <a:r>
                        <a:rPr lang="en-US" sz="3600" kern="100" dirty="0">
                          <a:solidFill>
                            <a:schemeClr val="tx1">
                              <a:lumMod val="50000"/>
                              <a:lumOff val="50000"/>
                            </a:schemeClr>
                          </a:solidFill>
                          <a:latin typeface="微软雅黑" pitchFamily="34" charset="-122"/>
                          <a:ea typeface="微软雅黑" pitchFamily="34" charset="-122"/>
                          <a:cs typeface="Times New Roman"/>
                        </a:rPr>
                        <a:t>②</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居家养老服务主要为了满足居住在家的老年人的社会化服务需求。</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a:t>
                      </a:r>
                      <a:r>
                        <a:rPr lang="en-US" sz="3600" kern="100" dirty="0">
                          <a:solidFill>
                            <a:schemeClr val="tx1">
                              <a:lumMod val="50000"/>
                              <a:lumOff val="50000"/>
                            </a:schemeClr>
                          </a:solidFill>
                          <a:latin typeface="微软雅黑" pitchFamily="34" charset="-122"/>
                          <a:ea typeface="微软雅黑" pitchFamily="34" charset="-122"/>
                          <a:cs typeface="Times New Roman"/>
                        </a:rPr>
                        <a:t>③</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居家养老服务是一种以家庭为基础，以城乡社区为依托的养老服务模式。</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④居家养老服务由政府提供基本公共服务，企业、社会组织提供专业化服务</a:t>
                      </a:r>
                    </a:p>
                  </a:txBody>
                  <a:tcPr marL="68580" marR="68580" marT="0" marB="0" anchor="ctr"/>
                </a:tc>
                <a:extLst>
                  <a:ext uri="{0D108BD9-81ED-4DB2-BD59-A6C34878D82A}">
                    <a16:rowId xmlns="" xmlns:a16="http://schemas.microsoft.com/office/drawing/2014/main" val="3882597128"/>
                  </a:ext>
                </a:extLst>
              </a:tr>
            </a:tbl>
          </a:graphicData>
        </a:graphic>
      </p:graphicFrame>
    </p:spTree>
    <p:extLst>
      <p:ext uri="{BB962C8B-B14F-4D97-AF65-F5344CB8AC3E}">
        <p14:creationId xmlns:p14="http://schemas.microsoft.com/office/powerpoint/2010/main" xmlns="" val="33627374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1. </a:t>
            </a:r>
            <a:r>
              <a:rPr lang="zh-CN" altLang="en-US" sz="4000" b="1" dirty="0">
                <a:solidFill>
                  <a:schemeClr val="tx1">
                    <a:lumMod val="50000"/>
                    <a:lumOff val="50000"/>
                  </a:schemeClr>
                </a:solidFill>
                <a:latin typeface="微软雅黑" pitchFamily="34" charset="-122"/>
                <a:ea typeface="微软雅黑" pitchFamily="34" charset="-122"/>
              </a:rPr>
              <a:t>长句变短句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长句变短句就是把原来单句中的修饰成分变成几个复句分句或一个句组。变换后的短句既可以是一组单句，也可以是一个复句或句群，但必须是一句或一段中心明确、内容完整、语意连贯的话。长句变短句的步骤如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第一步：找准主干句。“主干句”是指一个句子的主要成分，一般包括主语、谓语、宾语，不能简单地等同于“句子主干”，它可以包含部分修饰语。找到主干句后，把它暂放一边。之所以“暂放一边”，一是因为这个句子的位置待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或放在段首，或放在段尾，一般不放在中间；二是因为这个句子在整理成段时需要“增删词语”。找准主干句是长句变短句的关键。</a:t>
            </a:r>
          </a:p>
        </p:txBody>
      </p:sp>
    </p:spTree>
    <p:extLst>
      <p:ext uri="{BB962C8B-B14F-4D97-AF65-F5344CB8AC3E}">
        <p14:creationId xmlns:p14="http://schemas.microsoft.com/office/powerpoint/2010/main" xmlns="" val="22090729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第二步：抽出修饰语独立成句。把长句的修饰语分别抽出，写成若干个完整的短句。并列型的修饰语可采用并列关系抽取，包含型的修饰语要根据逻辑关系整理出几个句子。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第三步：整合成连贯的语段。长句变成短句后，这些短句必须构成一个连贯的语段，而不是互不相干的几个独立句子，所以在操作时不要被题目中给出的序号、标点所迷惑。所谓整合，就是通过合理排序、使用衔接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借代词和关联词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、增删词语等手段把经前两步变换出的短句整理成一段连贯的话。</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第四步：根据题干要求，检查是否遗漏要点，是否改变原意。</a:t>
            </a:r>
          </a:p>
        </p:txBody>
      </p:sp>
    </p:spTree>
    <p:extLst>
      <p:ext uri="{BB962C8B-B14F-4D97-AF65-F5344CB8AC3E}">
        <p14:creationId xmlns:p14="http://schemas.microsoft.com/office/powerpoint/2010/main" xmlns="" val="36924107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1032" y="7741270"/>
            <a:ext cx="19802168" cy="36439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893647"/>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11. </a:t>
            </a:r>
            <a:r>
              <a:rPr lang="en-US" altLang="zh-CN" sz="4000" dirty="0">
                <a:solidFill>
                  <a:schemeClr val="tx1">
                    <a:lumMod val="50000"/>
                    <a:lumOff val="50000"/>
                  </a:schemeClr>
                </a:solidFill>
                <a:latin typeface="微软雅黑" pitchFamily="34" charset="-122"/>
                <a:ea typeface="微软雅黑" pitchFamily="34" charset="-122"/>
              </a:rPr>
              <a:t>[2011·</a:t>
            </a:r>
            <a:r>
              <a:rPr lang="zh-CN" altLang="en-US" sz="4000" dirty="0">
                <a:solidFill>
                  <a:schemeClr val="tx1">
                    <a:lumMod val="50000"/>
                    <a:lumOff val="50000"/>
                  </a:schemeClr>
                </a:solidFill>
                <a:latin typeface="微软雅黑" pitchFamily="34" charset="-122"/>
                <a:ea typeface="微软雅黑" pitchFamily="34" charset="-122"/>
              </a:rPr>
              <a:t>课标全国卷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把下面这个长句改写成几个较短的句子，可以改变语序，增删词语，但不得改变原意。</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巴黎之行让我对法国作家和诗人维克多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雨果为建立法国文学创作者的著作权保护机构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法国文学家协会所做的工作，为促成制定保护文学艺术作品著作权的国际公约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伯尔尼公约做出的杰出贡献有了更深的了解。</a:t>
            </a:r>
          </a:p>
        </p:txBody>
      </p:sp>
      <p:sp>
        <p:nvSpPr>
          <p:cNvPr id="8" name="矩形 7"/>
          <p:cNvSpPr/>
          <p:nvPr/>
        </p:nvSpPr>
        <p:spPr>
          <a:xfrm>
            <a:off x="2021032" y="7741270"/>
            <a:ext cx="1993120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巴黎之行让我对法国作家和诗人维克多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雨果有了更深的了解。他在著作权保护方面做出了杰出的贡献。他促成了法国文学创作者的著作权保护机构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法国文学家协会的建立，促成了保护文学艺术作品著作权的国际公约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伯尔尼公约的制定。</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本题考查的是考生变换句式的能力。这是一道长句变短句的试题，答题时要先确定句子主干，然后将其中的修饰成分分解开来，单独成句。</a:t>
            </a:r>
          </a:p>
        </p:txBody>
      </p:sp>
    </p:spTree>
    <p:extLst>
      <p:ext uri="{BB962C8B-B14F-4D97-AF65-F5344CB8AC3E}">
        <p14:creationId xmlns:p14="http://schemas.microsoft.com/office/powerpoint/2010/main" xmlns="" val="28099250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023200" y="6968364"/>
            <a:ext cx="19800000" cy="44168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09342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12 . </a:t>
            </a:r>
            <a:r>
              <a:rPr lang="en-US" altLang="zh-CN" sz="4000" dirty="0">
                <a:solidFill>
                  <a:schemeClr val="tx1">
                    <a:lumMod val="50000"/>
                    <a:lumOff val="50000"/>
                  </a:schemeClr>
                </a:solidFill>
                <a:latin typeface="微软雅黑" pitchFamily="34" charset="-122"/>
                <a:ea typeface="微软雅黑" pitchFamily="34" charset="-122"/>
              </a:rPr>
              <a:t>[2011·</a:t>
            </a:r>
            <a:r>
              <a:rPr lang="zh-CN" altLang="en-US" sz="4000" dirty="0">
                <a:solidFill>
                  <a:schemeClr val="tx1">
                    <a:lumMod val="50000"/>
                    <a:lumOff val="50000"/>
                  </a:schemeClr>
                </a:solidFill>
                <a:latin typeface="微软雅黑" pitchFamily="34" charset="-122"/>
                <a:ea typeface="微软雅黑" pitchFamily="34" charset="-122"/>
              </a:rPr>
              <a:t>大纲全国卷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把下面这个长句改写成几个较短的句子，可以改变语序、增删词语，但不得改变原意。</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总结是一个组织或个人在工作、学习告一段落后，进行回顾、检查、分析和评价，从中找出成功的经验或失败的教训，悟出个中的道理，得出规律性的认识，并用以指导今后的工作而形成的书面材料。</a:t>
            </a:r>
          </a:p>
        </p:txBody>
      </p:sp>
      <p:sp>
        <p:nvSpPr>
          <p:cNvPr id="13" name="矩形 12"/>
          <p:cNvSpPr/>
          <p:nvPr/>
        </p:nvSpPr>
        <p:spPr>
          <a:xfrm>
            <a:off x="2023200" y="6805166"/>
            <a:ext cx="19773518"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总结是一个组织或个人在工作、学习告一段落后而写的一种书面材料，它常常对前一阶段的情况进行回顾、检查、分析和评价，以利于从中找出成功的经验或失败的教训，悟出个中的道理，得出规律性的认识，并用以指导今后的工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本题主要考查变换句式。原句是对“总结”下定义。根据下定义的语言表达规则，必然是“总结是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的书面材料”，于是第一个短句形成；再从书面材料的属性来看，一是时间性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经过一段工作、学习之后进行的”，一是目的性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为了回顾、检查、分析和评价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得出规律性的认识”。</a:t>
            </a:r>
          </a:p>
        </p:txBody>
      </p:sp>
    </p:spTree>
    <p:extLst>
      <p:ext uri="{BB962C8B-B14F-4D97-AF65-F5344CB8AC3E}">
        <p14:creationId xmlns:p14="http://schemas.microsoft.com/office/powerpoint/2010/main" xmlns="" val="13798225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anim calcmode="lin" valueType="num">
                                      <p:cBhvr>
                                        <p:cTn id="15" dur="500" fill="hold"/>
                                        <p:tgtEl>
                                          <p:spTgt spid="13"/>
                                        </p:tgtEl>
                                        <p:attrNameLst>
                                          <p:attrName>ppt_x</p:attrName>
                                        </p:attrNameLst>
                                      </p:cBhvr>
                                      <p:tavLst>
                                        <p:tav tm="0">
                                          <p:val>
                                            <p:strVal val="#ppt_x"/>
                                          </p:val>
                                        </p:tav>
                                        <p:tav tm="100000">
                                          <p:val>
                                            <p:strVal val="#ppt_x"/>
                                          </p:val>
                                        </p:tav>
                                      </p:tavLst>
                                    </p:anim>
                                    <p:anim calcmode="lin" valueType="num">
                                      <p:cBhvr>
                                        <p:cTn id="16"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2. </a:t>
            </a:r>
            <a:r>
              <a:rPr lang="zh-CN" altLang="en-US" sz="4000" b="1" dirty="0">
                <a:solidFill>
                  <a:schemeClr val="tx1">
                    <a:lumMod val="50000"/>
                    <a:lumOff val="50000"/>
                  </a:schemeClr>
                </a:solidFill>
                <a:latin typeface="微软雅黑" pitchFamily="34" charset="-122"/>
                <a:ea typeface="微软雅黑" pitchFamily="34" charset="-122"/>
              </a:rPr>
              <a:t>短句变长句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短句变长句，主要是把一组句子组合成结构复杂的单句。变换后的长句只能是单句，只能有一套主干，还必须保证内容完整，语意连贯。短句变长句的步骤如下：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第一步：确定长句的主干。分析所给的几个短句中共同陈述的对象，定为长句的主语，然后再依次确定谓语和宾语。</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第二步：组合附加成分。将短句中的其余内容合理转化为长句的定语、状语或补语。</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第三步：复查验证排序。检查变换后的句子的主干成分、附加成分、并列成分等的语序是否恰当。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特别提醒：下定义题在压缩语段和变换句式中均有出现。所不同的是：压缩语段所给的是一个完整的语段，要求从中提取信息，组成定义，可以舍弃一些次要信息；变换句式所给的是几个编组好句子，可以增删词语，但不能改变原意。</a:t>
            </a:r>
          </a:p>
        </p:txBody>
      </p:sp>
    </p:spTree>
    <p:extLst>
      <p:ext uri="{BB962C8B-B14F-4D97-AF65-F5344CB8AC3E}">
        <p14:creationId xmlns:p14="http://schemas.microsoft.com/office/powerpoint/2010/main" xmlns="" val="34128049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00000" cy="7294305"/>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13. </a:t>
            </a:r>
            <a:r>
              <a:rPr lang="en-US" altLang="zh-CN" sz="4000" dirty="0">
                <a:solidFill>
                  <a:schemeClr val="tx1">
                    <a:lumMod val="50000"/>
                    <a:lumOff val="50000"/>
                  </a:schemeClr>
                </a:solidFill>
                <a:latin typeface="微软雅黑" pitchFamily="34" charset="-122"/>
                <a:ea typeface="微软雅黑" pitchFamily="34" charset="-122"/>
              </a:rPr>
              <a:t>[2011·</a:t>
            </a:r>
            <a:r>
              <a:rPr lang="zh-CN" altLang="en-US" sz="4000" dirty="0">
                <a:solidFill>
                  <a:schemeClr val="tx1">
                    <a:lumMod val="50000"/>
                    <a:lumOff val="50000"/>
                  </a:schemeClr>
                </a:solidFill>
                <a:latin typeface="微软雅黑" pitchFamily="34" charset="-122"/>
                <a:ea typeface="微软雅黑" pitchFamily="34" charset="-122"/>
              </a:rPr>
              <a:t>广东卷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将下面的</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句话整合为一个单句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含标点符号不超过</a:t>
            </a:r>
            <a:r>
              <a:rPr lang="en-US" altLang="zh-CN" sz="4000" dirty="0">
                <a:solidFill>
                  <a:schemeClr val="tx1">
                    <a:lumMod val="50000"/>
                    <a:lumOff val="50000"/>
                  </a:schemeClr>
                </a:solidFill>
                <a:latin typeface="微软雅黑" pitchFamily="34" charset="-122"/>
                <a:ea typeface="微软雅黑" pitchFamily="34" charset="-122"/>
              </a:rPr>
              <a:t>35</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真的东西总是同假的东西相比较而存在的。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②善的东西总是同恶的东西相比较而存在的。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③美的东西总是同丑的东西相比较而存在的。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把下面的三个短句改写成长句。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不得改变原意，可适当增删词语，语意要连贯</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陶行知先生是一位对我国现代教育做出了卓越贡献的公认的人民教育家和社会改革家。</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②他提出了“生活即教育”“教学做合一”等教育理念。</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③这些教育理念至今仍影响着千千万万的教育工作者。</a:t>
            </a: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3704652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1032" y="3060750"/>
            <a:ext cx="19802168" cy="83244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1032" y="3063932"/>
            <a:ext cx="1993120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真的、善的、美的东西总是同假的、恶的、丑的东西相比较而存在的。</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本题考查变换句式。三个句子的句式相同，先找出一个句子为主句，再找出另外两个句子与主句的不同点，再将不同点嵌入主干句中，即可得出答案。</a:t>
            </a:r>
          </a:p>
        </p:txBody>
      </p:sp>
    </p:spTree>
    <p:extLst>
      <p:ext uri="{BB962C8B-B14F-4D97-AF65-F5344CB8AC3E}">
        <p14:creationId xmlns:p14="http://schemas.microsoft.com/office/powerpoint/2010/main" xmlns="" val="33913418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1032" y="7176998"/>
            <a:ext cx="19802168" cy="42081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01545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14. </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浙江卷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从下列材料中选取必要的信息，为“食品添加剂”下定义。</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食品添加剂是有意加入到食品中的物质。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②食品添加剂的使用是防腐和加工工艺的需要。</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③食品添加剂既可以是化学合成物质，也可以是天然物质。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④食品添加剂加入到食品中的目的是改善食品的品质和色、香、味。</a:t>
            </a:r>
          </a:p>
        </p:txBody>
      </p:sp>
      <p:sp>
        <p:nvSpPr>
          <p:cNvPr id="8" name="矩形 7"/>
          <p:cNvSpPr/>
          <p:nvPr/>
        </p:nvSpPr>
        <p:spPr>
          <a:xfrm>
            <a:off x="2026737" y="7176998"/>
            <a:ext cx="19931202"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对我国现代教育做出了卓越贡献的公认的人民教育家和社会改革家陶行知先生提出的“生活即教育”“教学做合一”等教育理念至今仍影响着千千万万的教育工作者。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若有其他言之成理的答案亦可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解答本题可先确定长单句的主干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第③句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，然后再把其他的句子变成主干句的修饰成分。只要言之成理，符合逻辑即可。</a:t>
            </a:r>
          </a:p>
        </p:txBody>
      </p:sp>
    </p:spTree>
    <p:extLst>
      <p:ext uri="{BB962C8B-B14F-4D97-AF65-F5344CB8AC3E}">
        <p14:creationId xmlns:p14="http://schemas.microsoft.com/office/powerpoint/2010/main" xmlns="" val="30379990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1032" y="7176998"/>
            <a:ext cx="19802168" cy="42081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01545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15. </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浙江卷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从下列材料中选取必要的信息，为“食品添加剂”下定义。</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食品添加剂是有意加入到食品中的物质。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②食品添加剂的使用是防腐和加工工艺的需要。</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③食品添加剂既可以是化学合成物质，也可以是天然物质。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④食品添加剂加入到食品中的目的是改善食品的品质和色、香、味。</a:t>
            </a:r>
          </a:p>
        </p:txBody>
      </p:sp>
      <p:sp>
        <p:nvSpPr>
          <p:cNvPr id="8" name="矩形 7"/>
          <p:cNvSpPr/>
          <p:nvPr/>
        </p:nvSpPr>
        <p:spPr>
          <a:xfrm>
            <a:off x="2026737" y="7176998"/>
            <a:ext cx="1993120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食品添加剂是为了改善食品品质和色、香、味以及为防腐和加工工艺的需要而有意加入到食品中的化学合成物质或天然物质。</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变换句式，即把多个短句变换成一个长句的能力。考生解答此题，首先，要注意下定义的方式，即用简短明确的语句提示概念的内涵；其次，要抓住题目所给句子中的内容要点，筛选出关键词语；此外，选出主要信息，剔除次要信息，认真组织答案。注意在一个长句里既要把要点写全，又要符合字数要求。</a:t>
            </a:r>
          </a:p>
        </p:txBody>
      </p:sp>
    </p:spTree>
    <p:extLst>
      <p:ext uri="{BB962C8B-B14F-4D97-AF65-F5344CB8AC3E}">
        <p14:creationId xmlns:p14="http://schemas.microsoft.com/office/powerpoint/2010/main" xmlns="" val="28384273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6574107"/>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a:solidFill>
                  <a:schemeClr val="tx1">
                    <a:lumMod val="50000"/>
                    <a:lumOff val="50000"/>
                  </a:schemeClr>
                </a:solidFill>
                <a:latin typeface="微软雅黑" pitchFamily="34" charset="-122"/>
                <a:ea typeface="微软雅黑" pitchFamily="34" charset="-122"/>
              </a:rPr>
              <a:t>新课标全国卷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对该考点提出的要求是“选用、变换句式”，能力层级为</a:t>
            </a:r>
            <a:r>
              <a:rPr lang="en-US" altLang="zh-CN" sz="3600" dirty="0">
                <a:solidFill>
                  <a:schemeClr val="tx1">
                    <a:lumMod val="50000"/>
                    <a:lumOff val="50000"/>
                  </a:schemeClr>
                </a:solidFill>
                <a:latin typeface="微软雅黑" pitchFamily="34" charset="-122"/>
                <a:ea typeface="微软雅黑" pitchFamily="34" charset="-122"/>
              </a:rPr>
              <a:t>E</a:t>
            </a:r>
            <a:r>
              <a:rPr lang="zh-CN" altLang="en-US" sz="3600" dirty="0">
                <a:solidFill>
                  <a:schemeClr val="tx1">
                    <a:lumMod val="50000"/>
                    <a:lumOff val="50000"/>
                  </a:schemeClr>
                </a:solidFill>
                <a:latin typeface="微软雅黑" pitchFamily="34" charset="-122"/>
                <a:ea typeface="微软雅黑" pitchFamily="34" charset="-122"/>
              </a:rPr>
              <a:t>级。“选用句式”要能根据不同的对象、场合、目的等，选用恰当的、与情景相符合的句式；“变换句式”要能根据特定的题目要求，在保持原句意思不变的前提下，对所提供的语言材料进行变换。</a:t>
            </a:r>
          </a:p>
          <a:p>
            <a:pPr>
              <a:lnSpc>
                <a:spcPct val="130000"/>
              </a:lnSpc>
            </a:pPr>
            <a:endParaRPr lang="en-US" altLang="zh-CN" sz="3600" b="1" dirty="0">
              <a:solidFill>
                <a:srgbClr val="EF8340"/>
              </a:solidFill>
              <a:latin typeface="微软雅黑" pitchFamily="34" charset="-122"/>
              <a:ea typeface="微软雅黑" pitchFamily="34" charset="-122"/>
            </a:endParaRPr>
          </a:p>
          <a:p>
            <a:pPr>
              <a:lnSpc>
                <a:spcPct val="130000"/>
              </a:lnSpc>
            </a:pPr>
            <a:r>
              <a:rPr lang="zh-CN" altLang="en-US" sz="3600" b="1" dirty="0">
                <a:solidFill>
                  <a:srgbClr val="EF8340"/>
                </a:solidFill>
                <a:latin typeface="微软雅黑" pitchFamily="34" charset="-122"/>
                <a:ea typeface="微软雅黑" pitchFamily="34" charset="-122"/>
              </a:rPr>
              <a:t>考情透析 </a:t>
            </a:r>
            <a:r>
              <a:rPr lang="zh-CN" altLang="en-US" sz="3600" dirty="0">
                <a:solidFill>
                  <a:schemeClr val="tx1">
                    <a:lumMod val="50000"/>
                    <a:lumOff val="50000"/>
                  </a:schemeClr>
                </a:solidFill>
                <a:latin typeface="微软雅黑" pitchFamily="34" charset="-122"/>
                <a:ea typeface="微软雅黑" pitchFamily="34" charset="-122"/>
              </a:rPr>
              <a:t>“选用句式”一般不单独设题，而是采用选择题形式，与“连贯”考点相结合，</a:t>
            </a:r>
            <a:r>
              <a:rPr lang="en-US" altLang="zh-CN" sz="3600" dirty="0">
                <a:solidFill>
                  <a:schemeClr val="tx1">
                    <a:lumMod val="50000"/>
                    <a:lumOff val="50000"/>
                  </a:schemeClr>
                </a:solidFill>
                <a:latin typeface="微软雅黑" pitchFamily="34" charset="-122"/>
                <a:ea typeface="微软雅黑" pitchFamily="34" charset="-122"/>
              </a:rPr>
              <a:t>2015</a:t>
            </a:r>
            <a:r>
              <a:rPr lang="zh-CN" altLang="en-US" sz="3600" dirty="0">
                <a:solidFill>
                  <a:schemeClr val="tx1">
                    <a:lumMod val="50000"/>
                    <a:lumOff val="50000"/>
                  </a:schemeClr>
                </a:solidFill>
                <a:latin typeface="微软雅黑" pitchFamily="34" charset="-122"/>
                <a:ea typeface="微软雅黑" pitchFamily="34" charset="-122"/>
              </a:rPr>
              <a:t>年全国卷就采用了这种形式；“变换句式”近几年的新课标全国卷中一直没有考查，但在</a:t>
            </a:r>
            <a:r>
              <a:rPr lang="en-US" altLang="zh-CN" sz="3600" dirty="0">
                <a:solidFill>
                  <a:schemeClr val="tx1">
                    <a:lumMod val="50000"/>
                    <a:lumOff val="50000"/>
                  </a:schemeClr>
                </a:solidFill>
                <a:latin typeface="微软雅黑" pitchFamily="34" charset="-122"/>
                <a:ea typeface="微软雅黑" pitchFamily="34" charset="-122"/>
              </a:rPr>
              <a:t>2013</a:t>
            </a:r>
            <a:r>
              <a:rPr lang="zh-CN" altLang="en-US" sz="3600" dirty="0">
                <a:solidFill>
                  <a:schemeClr val="tx1">
                    <a:lumMod val="50000"/>
                    <a:lumOff val="50000"/>
                  </a:schemeClr>
                </a:solidFill>
                <a:latin typeface="微软雅黑" pitchFamily="34" charset="-122"/>
                <a:ea typeface="微软雅黑" pitchFamily="34" charset="-122"/>
              </a:rPr>
              <a:t>年大纲全国卷考过长短句的变换，一般赋分为</a:t>
            </a: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a:t>
            </a: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分，所以这一题型也有考查的可能性，在复习时也不能忽略。</a:t>
            </a:r>
          </a:p>
          <a:p>
            <a:pPr>
              <a:lnSpc>
                <a:spcPct val="130000"/>
              </a:lnSpc>
            </a:pP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xmlns="" val="10168004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7294305"/>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类型五　常式句和变式句的变换、选择</a:t>
            </a:r>
            <a:r>
              <a:rPr lang="zh-CN" altLang="en-US" sz="4000" dirty="0">
                <a:solidFill>
                  <a:schemeClr val="tx1">
                    <a:lumMod val="50000"/>
                    <a:lumOff val="50000"/>
                  </a:schemeClr>
                </a:solidFill>
                <a:latin typeface="微软雅黑" pitchFamily="34" charset="-122"/>
                <a:ea typeface="微软雅黑" pitchFamily="34" charset="-122"/>
              </a:rPr>
              <a:t>　　</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按照“主语在前，宾语在后；修饰语在前，中心语在后”的排列次序组成的句子是常式句；有时为了突出某个成分所表达的意思，可以把这个成分移前或挪后，这就是变式句。变式句有两类：一是单句，包括主谓倒装句、定语后置句、宾语前置句、状语后置句；二是倒置句，即把原来的关系、位置颠倒一下。如：“请给我买一本精装的字典”是常式句，变式句为“请给我买一本字典，精装的”。又如：“水生笑了一下。女人看出他笑得不像平常，‘怎么了，你？’”句中“怎么了，你？”是个变式句，常式句是“你怎么了？”</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911443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1032" y="6589142"/>
            <a:ext cx="19802168" cy="47960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3215239"/>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16. </a:t>
            </a:r>
            <a:r>
              <a:rPr lang="zh-CN" altLang="en-US" sz="4000" dirty="0">
                <a:solidFill>
                  <a:schemeClr val="tx1">
                    <a:lumMod val="50000"/>
                    <a:lumOff val="50000"/>
                  </a:schemeClr>
                </a:solidFill>
                <a:latin typeface="微软雅黑" pitchFamily="34" charset="-122"/>
                <a:ea typeface="微软雅黑" pitchFamily="34" charset="-122"/>
              </a:rPr>
              <a:t>将下列常式句变成变式句或将变式句变成常式句。</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他吃了一个红红的苹果。</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②蓬头、赤脚，一边扣着纽扣，几个还没睡醒的“懒虫”从楼上冲了下来。</a:t>
            </a:r>
          </a:p>
        </p:txBody>
      </p:sp>
      <p:sp>
        <p:nvSpPr>
          <p:cNvPr id="8" name="矩形 7"/>
          <p:cNvSpPr/>
          <p:nvPr/>
        </p:nvSpPr>
        <p:spPr>
          <a:xfrm>
            <a:off x="2021032" y="6602828"/>
            <a:ext cx="19931202"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①他吃了一个苹果，红红的。</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②几个还没睡醒的、蓬头赤脚的“懒虫”，一边扣着纽扣，从楼上冲了下来。</a:t>
            </a:r>
          </a:p>
        </p:txBody>
      </p:sp>
    </p:spTree>
    <p:extLst>
      <p:ext uri="{BB962C8B-B14F-4D97-AF65-F5344CB8AC3E}">
        <p14:creationId xmlns:p14="http://schemas.microsoft.com/office/powerpoint/2010/main" xmlns="" val="36076045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893647"/>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类型六　整句和散句的互换、选择　</a:t>
            </a:r>
            <a:r>
              <a:rPr lang="zh-CN" altLang="en-US" sz="4000" dirty="0">
                <a:solidFill>
                  <a:schemeClr val="tx1">
                    <a:lumMod val="50000"/>
                    <a:lumOff val="50000"/>
                  </a:schemeClr>
                </a:solidFill>
                <a:latin typeface="微软雅黑" pitchFamily="34" charset="-122"/>
                <a:ea typeface="微软雅黑" pitchFamily="34" charset="-122"/>
              </a:rPr>
              <a:t>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整句是指结构相同或相似，排列得很整齐的一组句子。整句可以使文字形式整齐，声韵和谐，气势贯通，常用对偶、排比、顶真的手法。散句是指长的、短的、结构复杂的和结构简单的各种句子交错出现的一组句子。散句具有自由、活泼，富于变化，可以避免表达单调和呆板的特点。</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486920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1032" y="8052004"/>
            <a:ext cx="19802168" cy="33331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893647"/>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17.  </a:t>
            </a:r>
            <a:r>
              <a:rPr lang="zh-CN" altLang="en-US" sz="4000" dirty="0">
                <a:solidFill>
                  <a:schemeClr val="tx1">
                    <a:lumMod val="50000"/>
                    <a:lumOff val="50000"/>
                  </a:schemeClr>
                </a:solidFill>
                <a:latin typeface="微软雅黑" pitchFamily="34" charset="-122"/>
                <a:ea typeface="微软雅黑" pitchFamily="34" charset="-122"/>
              </a:rPr>
              <a:t>调整下面画线部分的句子，做到各句式协调一致，匀整对称。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可适当增删词语</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回眸处，湖面烟霞给花木亭阁罩上了朦胧的面纱，显得缥缈、空灵、清淡、幽雅。</a:t>
            </a:r>
            <a:r>
              <a:rPr lang="zh-CN" altLang="en-US" sz="4000" u="sng" dirty="0">
                <a:solidFill>
                  <a:schemeClr val="tx1">
                    <a:lumMod val="50000"/>
                    <a:lumOff val="50000"/>
                  </a:schemeClr>
                </a:solidFill>
                <a:latin typeface="微软雅黑" pitchFamily="34" charset="-122"/>
                <a:ea typeface="微软雅黑" pitchFamily="34" charset="-122"/>
              </a:rPr>
              <a:t>瘦西湖像一杯醇香的酒，典雅的诗，浓绿的茶，需要慢慢地酌，让你轻轻地吟诵着，需要我们悠悠地品。</a:t>
            </a:r>
          </a:p>
        </p:txBody>
      </p:sp>
      <p:sp>
        <p:nvSpPr>
          <p:cNvPr id="8" name="矩形 7"/>
          <p:cNvSpPr/>
          <p:nvPr/>
        </p:nvSpPr>
        <p:spPr>
          <a:xfrm>
            <a:off x="2021032" y="8055187"/>
            <a:ext cx="19931202"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瘦西湖像一杯醇香的酒，需要我们慢慢地酌；瘦西湖像一首典雅的诗，需要我们轻轻地吟诵；瘦西湖像一壶浓绿的茶，需要我们悠悠地品。</a:t>
            </a:r>
          </a:p>
        </p:txBody>
      </p:sp>
    </p:spTree>
    <p:extLst>
      <p:ext uri="{BB962C8B-B14F-4D97-AF65-F5344CB8AC3E}">
        <p14:creationId xmlns:p14="http://schemas.microsoft.com/office/powerpoint/2010/main" xmlns="" val="1359749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094524"/>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类型七　生动形象句和通俗易懂句的互换　</a:t>
            </a:r>
            <a:r>
              <a:rPr lang="zh-CN" altLang="en-US" sz="4000" dirty="0">
                <a:solidFill>
                  <a:schemeClr val="tx1">
                    <a:lumMod val="50000"/>
                    <a:lumOff val="50000"/>
                  </a:schemeClr>
                </a:solidFill>
                <a:latin typeface="微软雅黑" pitchFamily="34" charset="-122"/>
                <a:ea typeface="微软雅黑" pitchFamily="34" charset="-122"/>
              </a:rPr>
              <a:t>　</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生动形象的句子是指语言表达用词精妙传神，多运用具体鲜明、绘声绘色、富有文采、意境深远的句子；通俗易懂的句子是指多运用口语化、短小简单、容易理解、贴近生活的句子。这两种句子往往因场合、目的的不同而有不同的运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18.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江苏卷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请以平实的语言表述下面材料中画线句子的含意，不超过</a:t>
            </a:r>
            <a:r>
              <a:rPr lang="en-US" altLang="zh-CN" sz="4000" dirty="0">
                <a:solidFill>
                  <a:schemeClr val="tx1">
                    <a:lumMod val="50000"/>
                    <a:lumOff val="50000"/>
                  </a:schemeClr>
                </a:solidFill>
                <a:latin typeface="微软雅黑" pitchFamily="34" charset="-122"/>
                <a:ea typeface="微软雅黑" pitchFamily="34" charset="-122"/>
              </a:rPr>
              <a:t>15</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有个青年人总是抱怨环境，一位长者对他说：</a:t>
            </a:r>
            <a:r>
              <a:rPr lang="zh-CN" altLang="en-US" sz="4000" u="sng" dirty="0">
                <a:solidFill>
                  <a:schemeClr val="tx1">
                    <a:lumMod val="50000"/>
                    <a:lumOff val="50000"/>
                  </a:schemeClr>
                </a:solidFill>
                <a:latin typeface="微软雅黑" pitchFamily="34" charset="-122"/>
                <a:ea typeface="微软雅黑" pitchFamily="34" charset="-122"/>
              </a:rPr>
              <a:t>“你想保护自己的脚，穿上一双鞋子比给全世界铺上地毯更容易做到。”</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5692887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1032" y="2988742"/>
            <a:ext cx="19802168" cy="840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30165" y="2991924"/>
            <a:ext cx="1993120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改变自己比改变环境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世界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更容易。</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变换句式的能力。题目要求将形象生动的语言换成平实的语言。画线句子使用了比喻的修辞手法，形象地表达出自己与外界环境的关系。“保护自己的脚”指自己与外界环境的关系，“穿上一双鞋子”比喻改变自己，“给全世界铺上地毯”比喻改变世界。以平实的语言表述这句话，需要将句中的喻体还原成本体，再重新组织语言。</a:t>
            </a:r>
          </a:p>
        </p:txBody>
      </p:sp>
    </p:spTree>
    <p:extLst>
      <p:ext uri="{BB962C8B-B14F-4D97-AF65-F5344CB8AC3E}">
        <p14:creationId xmlns:p14="http://schemas.microsoft.com/office/powerpoint/2010/main" xmlns="" val="18737844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09342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18.  </a:t>
            </a:r>
            <a:r>
              <a:rPr lang="en-US" altLang="zh-CN" sz="4000" dirty="0">
                <a:solidFill>
                  <a:schemeClr val="tx1">
                    <a:lumMod val="50000"/>
                    <a:lumOff val="50000"/>
                  </a:schemeClr>
                </a:solidFill>
                <a:latin typeface="微软雅黑" pitchFamily="34" charset="-122"/>
                <a:ea typeface="微软雅黑" pitchFamily="34" charset="-122"/>
              </a:rPr>
              <a:t>[2011·</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假如你是广播电台少儿栏目的主持人，请根据少儿听众的特点，重新表述下面一段文字的画线部分。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不得改变原意，不超过</a:t>
            </a:r>
            <a:r>
              <a:rPr lang="en-US" altLang="zh-CN" sz="4000" dirty="0">
                <a:solidFill>
                  <a:schemeClr val="tx1">
                    <a:lumMod val="50000"/>
                    <a:lumOff val="50000"/>
                  </a:schemeClr>
                </a:solidFill>
                <a:latin typeface="微软雅黑" pitchFamily="34" charset="-122"/>
                <a:ea typeface="微软雅黑" pitchFamily="34" charset="-122"/>
              </a:rPr>
              <a:t>80 </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蔚蓝的天空，万里无云。碧绿的草地上，</a:t>
            </a:r>
            <a:r>
              <a:rPr lang="zh-CN" altLang="en-US" sz="4000" u="sng" dirty="0">
                <a:solidFill>
                  <a:schemeClr val="tx1">
                    <a:lumMod val="50000"/>
                    <a:lumOff val="50000"/>
                  </a:schemeClr>
                </a:solidFill>
                <a:latin typeface="微软雅黑" pitchFamily="34" charset="-122"/>
                <a:ea typeface="微软雅黑" pitchFamily="34" charset="-122"/>
              </a:rPr>
              <a:t>一条小溪潺潺流过，水中的卵石清晰可见。溪边坐着一位长髯老者，面容清瘦，双目炯炯有神。</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0" name="矩形 9"/>
          <p:cNvSpPr/>
          <p:nvPr/>
        </p:nvSpPr>
        <p:spPr>
          <a:xfrm>
            <a:off x="2021032" y="6301110"/>
            <a:ext cx="19802168" cy="50901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21032" y="6237106"/>
            <a:ext cx="19931202"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示例：一条小溪哗哗啦啦地流着，水里有好些圆溜溜的石头，像鸡蛋似的，看得可清楚了。溪边坐着一位老爷爷，脸瘦瘦的，胡子长长的，那双眼睛可有精神啦！</a:t>
            </a:r>
          </a:p>
        </p:txBody>
      </p:sp>
    </p:spTree>
    <p:extLst>
      <p:ext uri="{BB962C8B-B14F-4D97-AF65-F5344CB8AC3E}">
        <p14:creationId xmlns:p14="http://schemas.microsoft.com/office/powerpoint/2010/main" xmlns="" val="32531325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anim calcmode="lin" valueType="num">
                                      <p:cBhvr>
                                        <p:cTn id="15" dur="500" fill="hold"/>
                                        <p:tgtEl>
                                          <p:spTgt spid="11"/>
                                        </p:tgtEl>
                                        <p:attrNameLst>
                                          <p:attrName>ppt_x</p:attrName>
                                        </p:attrNameLst>
                                      </p:cBhvr>
                                      <p:tavLst>
                                        <p:tav tm="0">
                                          <p:val>
                                            <p:strVal val="#ppt_x"/>
                                          </p:val>
                                        </p:tav>
                                        <p:tav tm="100000">
                                          <p:val>
                                            <p:strVal val="#ppt_x"/>
                                          </p:val>
                                        </p:tav>
                                      </p:tavLst>
                                    </p:anim>
                                    <p:anim calcmode="lin" valueType="num">
                                      <p:cBhvr>
                                        <p:cTn id="16"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类型八　句子重组　</a:t>
            </a:r>
            <a:r>
              <a:rPr lang="zh-CN" altLang="en-US" sz="4000" dirty="0">
                <a:solidFill>
                  <a:schemeClr val="tx1">
                    <a:lumMod val="50000"/>
                    <a:lumOff val="50000"/>
                  </a:schemeClr>
                </a:solidFill>
                <a:latin typeface="微软雅黑" pitchFamily="34" charset="-122"/>
                <a:ea typeface="微软雅黑" pitchFamily="34" charset="-122"/>
              </a:rPr>
              <a:t>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所谓“重组”是指在不改变句子原意的前提下，根据某种特殊要求对句子进行重新组合。为此要特别注意分析原句的意义层次关系，从而理出合理的表达思路。</a:t>
            </a:r>
          </a:p>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20.</a:t>
            </a:r>
            <a:r>
              <a:rPr lang="en-US" altLang="zh-CN" sz="4000" dirty="0">
                <a:solidFill>
                  <a:schemeClr val="tx1">
                    <a:lumMod val="50000"/>
                    <a:lumOff val="50000"/>
                  </a:schemeClr>
                </a:solidFill>
                <a:latin typeface="微软雅黑" pitchFamily="34" charset="-122"/>
                <a:ea typeface="微软雅黑" pitchFamily="34" charset="-122"/>
              </a:rPr>
              <a:t> [2012·</a:t>
            </a:r>
            <a:r>
              <a:rPr lang="zh-CN" altLang="en-US" sz="4000" dirty="0">
                <a:solidFill>
                  <a:schemeClr val="tx1">
                    <a:lumMod val="50000"/>
                    <a:lumOff val="50000"/>
                  </a:schemeClr>
                </a:solidFill>
                <a:latin typeface="微软雅黑" pitchFamily="34" charset="-122"/>
                <a:ea typeface="微软雅黑" pitchFamily="34" charset="-122"/>
              </a:rPr>
              <a:t>广东卷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以下是一家公司发布的招聘信息，请将这一信息改写成正式的招聘启事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以“本公司”开头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，要求内容准确、层次清晰、表达得体。不超过</a:t>
            </a:r>
            <a:r>
              <a:rPr lang="en-US" altLang="zh-CN" sz="4000" dirty="0">
                <a:solidFill>
                  <a:schemeClr val="tx1">
                    <a:lumMod val="50000"/>
                    <a:lumOff val="50000"/>
                  </a:schemeClr>
                </a:solidFill>
                <a:latin typeface="微软雅黑" pitchFamily="34" charset="-122"/>
                <a:ea typeface="微软雅黑" pitchFamily="34" charset="-122"/>
              </a:rPr>
              <a:t>75</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含标点符号，电话号码占两格</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帅哥靓女，你大学本科毕业不？办公软件使用熟练不？英语交流顺溜不？有没有驾照？会不会粤语？快来看哦，这儿招人啦！这是个中日韩三国合资公司，马上要在“</a:t>
            </a:r>
            <a:r>
              <a:rPr lang="en-US" altLang="zh-CN" sz="4000" dirty="0">
                <a:solidFill>
                  <a:schemeClr val="tx1">
                    <a:lumMod val="50000"/>
                    <a:lumOff val="50000"/>
                  </a:schemeClr>
                </a:solidFill>
                <a:latin typeface="微软雅黑" pitchFamily="34" charset="-122"/>
                <a:ea typeface="微软雅黑" pitchFamily="34" charset="-122"/>
              </a:rPr>
              <a:t>2010</a:t>
            </a:r>
            <a:r>
              <a:rPr lang="zh-CN" altLang="en-US" sz="4000" dirty="0">
                <a:solidFill>
                  <a:schemeClr val="tx1">
                    <a:lumMod val="50000"/>
                    <a:lumOff val="50000"/>
                  </a:schemeClr>
                </a:solidFill>
                <a:latin typeface="微软雅黑" pitchFamily="34" charset="-122"/>
                <a:ea typeface="微软雅黑" pitchFamily="34" charset="-122"/>
              </a:rPr>
              <a:t>亚运会”举办的地方广州开业咯。现需要行政秘书</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名，机不可失，时不再来哦。要是有意，可以电话</a:t>
            </a:r>
            <a:r>
              <a:rPr lang="en-US" altLang="zh-CN" sz="4000" dirty="0">
                <a:solidFill>
                  <a:schemeClr val="tx1">
                    <a:lumMod val="50000"/>
                    <a:lumOff val="50000"/>
                  </a:schemeClr>
                </a:solidFill>
                <a:latin typeface="微软雅黑" pitchFamily="34" charset="-122"/>
                <a:ea typeface="微软雅黑" pitchFamily="34" charset="-122"/>
              </a:rPr>
              <a:t>168168</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31</a:t>
            </a:r>
            <a:r>
              <a:rPr lang="zh-CN" altLang="en-US" sz="4000" dirty="0">
                <a:solidFill>
                  <a:schemeClr val="tx1">
                    <a:lumMod val="50000"/>
                    <a:lumOff val="50000"/>
                  </a:schemeClr>
                </a:solidFill>
                <a:latin typeface="微软雅黑" pitchFamily="34" charset="-122"/>
                <a:ea typeface="微软雅黑" pitchFamily="34" charset="-122"/>
              </a:rPr>
              <a:t>日面试，海心大厦</a:t>
            </a:r>
            <a:r>
              <a:rPr lang="en-US" altLang="zh-CN" sz="4000" dirty="0">
                <a:solidFill>
                  <a:schemeClr val="tx1">
                    <a:lumMod val="50000"/>
                    <a:lumOff val="50000"/>
                  </a:schemeClr>
                </a:solidFill>
                <a:latin typeface="微软雅黑" pitchFamily="34" charset="-122"/>
                <a:ea typeface="微软雅黑" pitchFamily="34" charset="-122"/>
              </a:rPr>
              <a:t>908</a:t>
            </a:r>
            <a:r>
              <a:rPr lang="zh-CN" altLang="en-US" sz="4000" dirty="0">
                <a:solidFill>
                  <a:schemeClr val="tx1">
                    <a:lumMod val="50000"/>
                    <a:lumOff val="50000"/>
                  </a:schemeClr>
                </a:solidFill>
                <a:latin typeface="微软雅黑" pitchFamily="34" charset="-122"/>
                <a:ea typeface="微软雅黑" pitchFamily="34" charset="-122"/>
              </a:rPr>
              <a:t>，不见不散哦。</a:t>
            </a:r>
          </a:p>
        </p:txBody>
      </p:sp>
    </p:spTree>
    <p:extLst>
      <p:ext uri="{BB962C8B-B14F-4D97-AF65-F5344CB8AC3E}">
        <p14:creationId xmlns:p14="http://schemas.microsoft.com/office/powerpoint/2010/main" xmlns="" val="10953063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21032" y="3060750"/>
            <a:ext cx="19802168" cy="83304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21032" y="3063932"/>
            <a:ext cx="1993120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本公司为广州的一家中日韩合资企业，拟招聘行政秘书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名，要求本科毕业、熟练使用办公软件、有驾照、会英语和粤语。电话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168168</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8</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日在海心大厦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908</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面试。</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要求以“本公司”开头重组句子，写一则招聘启事。解答此题，首先要明确招聘启事的规范写法。招聘启事正文主要包括用人单位、部门、业务介绍、招聘对象、条件、待遇，应聘面试时间、地点等内容，介绍本单位情况和待遇等事项，不要言过其实。还要注意题目中的“内容准确、层次清晰、表达得体”三个要求。</a:t>
            </a:r>
          </a:p>
        </p:txBody>
      </p:sp>
    </p:spTree>
    <p:extLst>
      <p:ext uri="{BB962C8B-B14F-4D97-AF65-F5344CB8AC3E}">
        <p14:creationId xmlns:p14="http://schemas.microsoft.com/office/powerpoint/2010/main" xmlns="" val="14896957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815677"/>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21. </a:t>
            </a:r>
            <a:r>
              <a:rPr lang="zh-CN" altLang="en-US" sz="4000" dirty="0">
                <a:solidFill>
                  <a:schemeClr val="tx1">
                    <a:lumMod val="50000"/>
                    <a:lumOff val="50000"/>
                  </a:schemeClr>
                </a:solidFill>
                <a:latin typeface="微软雅黑" pitchFamily="34" charset="-122"/>
                <a:ea typeface="微软雅黑" pitchFamily="34" charset="-122"/>
              </a:rPr>
              <a:t>请用“天文学”作为句子的开头语，重组下面的句子，可适当增删词语，但不能增减信息。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推动自然科学发展和高新技术发展，促进人类社会进步的最重要、最活跃的前沿学科之一是天文学。它是使人类认识宇宙的科学，对其他门类的自然科学和技术进步有着巨大推动作用。</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0" name="矩形 9"/>
          <p:cNvSpPr/>
          <p:nvPr/>
        </p:nvSpPr>
        <p:spPr>
          <a:xfrm>
            <a:off x="2021032" y="7037789"/>
            <a:ext cx="19802168" cy="43534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21032" y="7034607"/>
            <a:ext cx="19931202" cy="3623108"/>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天文学是使人类认识宇宙的科学，是推动自然科学发展和高新技术发展，促进人类社会进步的最重要、最活跃的前沿学科之一，对其他门类的自然科学和技术进步有着巨大推动作用。</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文段有两个句子，在第一句中，“天文学”做宾语，但题目要求用“天文学”作为句子的开头语，这样重组的句子中“天文学”就做主语。还要注意的是，在重组句子的时候“可适当增删词语，但不能增减信息”。</a:t>
            </a:r>
          </a:p>
        </p:txBody>
      </p:sp>
    </p:spTree>
    <p:extLst>
      <p:ext uri="{BB962C8B-B14F-4D97-AF65-F5344CB8AC3E}">
        <p14:creationId xmlns:p14="http://schemas.microsoft.com/office/powerpoint/2010/main" xmlns="" val="9387112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anim calcmode="lin" valueType="num">
                                      <p:cBhvr>
                                        <p:cTn id="15" dur="500" fill="hold"/>
                                        <p:tgtEl>
                                          <p:spTgt spid="11"/>
                                        </p:tgtEl>
                                        <p:attrNameLst>
                                          <p:attrName>ppt_x</p:attrName>
                                        </p:attrNameLst>
                                      </p:cBhvr>
                                      <p:tavLst>
                                        <p:tav tm="0">
                                          <p:val>
                                            <p:strVal val="#ppt_x"/>
                                          </p:val>
                                        </p:tav>
                                        <p:tav tm="100000">
                                          <p:val>
                                            <p:strVal val="#ppt_x"/>
                                          </p:val>
                                        </p:tav>
                                      </p:tavLst>
                                    </p:anim>
                                    <p:anim calcmode="lin" valueType="num">
                                      <p:cBhvr>
                                        <p:cTn id="16"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sp>
        <p:nvSpPr>
          <p:cNvPr id="69" name="TextBox 68"/>
          <p:cNvSpPr txBox="1"/>
          <p:nvPr/>
        </p:nvSpPr>
        <p:spPr>
          <a:xfrm>
            <a:off x="2023200" y="3803630"/>
            <a:ext cx="19788326" cy="809452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浙江卷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填入下面空缺处的语句，最恰当的一项是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贾母因要带着刘姥姥散闷，遂携了刘姥姥至山前树下盘桓了半晌，又说与他这是什么树，这是什么石，这是什么花。刘姥姥一一的领会，又向贾母道：“谁知城里不但人尊贵，连雀儿也是尊贵的。</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。”众人不解</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刘姥姥道：“那廊上金架子上站的绿毛红嘴是鹦哥儿，我是认得的。那笼子里黑老鸹子，怎么又长出凤头来，也会说话呢。”众人听了，又都笑将起来。</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．这雀儿到了你们这里，变得既俊又会说话了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．偏这雀儿到了你们这里，他会说话了，也变俊了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．偏这雀儿到了你们这里，他也变俊了，也会说话了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．这雀儿到了你们这里，变得既会说话又俊了</a:t>
            </a:r>
          </a:p>
        </p:txBody>
      </p:sp>
    </p:spTree>
    <p:extLst>
      <p:ext uri="{BB962C8B-B14F-4D97-AF65-F5344CB8AC3E}">
        <p14:creationId xmlns:p14="http://schemas.microsoft.com/office/powerpoint/2010/main" xmlns="" val="2358135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ppt_x"/>
                                          </p:val>
                                        </p:tav>
                                        <p:tav tm="100000">
                                          <p:val>
                                            <p:strVal val="#ppt_x"/>
                                          </p:val>
                                        </p:tav>
                                      </p:tavLst>
                                    </p:anim>
                                    <p:anim calcmode="lin" valueType="num">
                                      <p:cBhvr additive="base">
                                        <p:cTn id="1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技法点拨</a:t>
              </a:r>
            </a:p>
          </p:txBody>
        </p:sp>
      </p:grpSp>
      <p:sp>
        <p:nvSpPr>
          <p:cNvPr id="69" name="TextBox 68"/>
          <p:cNvSpPr txBox="1"/>
          <p:nvPr/>
        </p:nvSpPr>
        <p:spPr>
          <a:xfrm>
            <a:off x="1951762" y="3803630"/>
            <a:ext cx="20002640" cy="7294305"/>
          </a:xfrm>
          <a:prstGeom prst="rect">
            <a:avLst/>
          </a:prstGeom>
          <a:noFill/>
        </p:spPr>
        <p:txBody>
          <a:bodyPr wrap="square" rtlCol="0">
            <a:spAutoFit/>
          </a:bodyPr>
          <a:lstStyle/>
          <a:p>
            <a:pPr marL="630238" indent="-630238"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技法</a:t>
            </a:r>
            <a:r>
              <a:rPr lang="en-US" altLang="zh-CN" sz="4000" b="1" dirty="0">
                <a:solidFill>
                  <a:schemeClr val="tx1">
                    <a:lumMod val="50000"/>
                    <a:lumOff val="50000"/>
                  </a:schemeClr>
                </a:solidFill>
                <a:latin typeface="微软雅黑" pitchFamily="34" charset="-122"/>
                <a:ea typeface="微软雅黑" pitchFamily="34" charset="-122"/>
              </a:rPr>
              <a:t>6</a:t>
            </a:r>
            <a:r>
              <a:rPr lang="zh-CN" altLang="en-US" sz="4000" b="1" dirty="0">
                <a:solidFill>
                  <a:schemeClr val="tx1">
                    <a:lumMod val="50000"/>
                    <a:lumOff val="50000"/>
                  </a:schemeClr>
                </a:solidFill>
                <a:latin typeface="微软雅黑" pitchFamily="34" charset="-122"/>
                <a:ea typeface="微软雅黑" pitchFamily="34" charset="-122"/>
              </a:rPr>
              <a:t>　选用变换明要领</a:t>
            </a:r>
            <a:endParaRPr lang="en-US" altLang="zh-CN" sz="4000" b="1" dirty="0">
              <a:solidFill>
                <a:schemeClr val="tx1">
                  <a:lumMod val="50000"/>
                  <a:lumOff val="50000"/>
                </a:schemeClr>
              </a:solidFill>
              <a:latin typeface="微软雅黑" pitchFamily="34" charset="-122"/>
              <a:ea typeface="微软雅黑" pitchFamily="34" charset="-122"/>
            </a:endParaRPr>
          </a:p>
          <a:p>
            <a:pPr marL="630238" indent="-630238"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一、选用句式解题要领</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结合具体句意理解。理解句意是解题的关键所在，首先要判断本语段是围绕什么进行表达或表述的，中心是什么，主体是什么，表达方式是什么，由此判断采用从一而贯的句式，或者选用能够准确表达这个中心以及强调中心、情感、语气等的句式。</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结合具体语境确认。句式的选择是为了使表达规范，语意明确，因此必须考虑语意和表达的需要，要特别注意试题所提供的语境。</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结合主体语序调整。倘若一个句子附加成分太长，就容易遮蔽句子的主干，影响语言表达的效果，这就需要对语序做出调整，直到表达清晰为止。</a:t>
            </a:r>
          </a:p>
        </p:txBody>
      </p:sp>
    </p:spTree>
    <p:extLst>
      <p:ext uri="{BB962C8B-B14F-4D97-AF65-F5344CB8AC3E}">
        <p14:creationId xmlns:p14="http://schemas.microsoft.com/office/powerpoint/2010/main" xmlns="" val="38626599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9694962"/>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a:t>
            </a:r>
            <a:r>
              <a:rPr lang="zh-CN" altLang="en-US" sz="4000" b="1" dirty="0">
                <a:solidFill>
                  <a:srgbClr val="EF8340"/>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[2011·</a:t>
            </a:r>
            <a:r>
              <a:rPr lang="zh-CN" altLang="en-US" sz="4000" dirty="0">
                <a:solidFill>
                  <a:schemeClr val="tx1">
                    <a:lumMod val="50000"/>
                    <a:lumOff val="50000"/>
                  </a:schemeClr>
                </a:solidFill>
                <a:latin typeface="微软雅黑" pitchFamily="34" charset="-122"/>
                <a:ea typeface="微软雅黑" pitchFamily="34" charset="-122"/>
              </a:rPr>
              <a:t>北京卷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在文中①②横线上填入下列语句，衔接最恰当的一项是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金沙江大峡谷旁有一座远近闻名的纳西古城。</a:t>
            </a:r>
            <a:r>
              <a:rPr lang="en-US" altLang="zh-CN" sz="4000" dirty="0">
                <a:solidFill>
                  <a:schemeClr val="tx1">
                    <a:lumMod val="50000"/>
                    <a:lumOff val="50000"/>
                  </a:schemeClr>
                </a:solidFill>
                <a:latin typeface="微软雅黑" pitchFamily="34" charset="-122"/>
                <a:ea typeface="微软雅黑" pitchFamily="34" charset="-122"/>
              </a:rPr>
              <a:t>__①__</a:t>
            </a:r>
            <a:r>
              <a:rPr lang="zh-CN" altLang="en-US" sz="4000" dirty="0">
                <a:solidFill>
                  <a:schemeClr val="tx1">
                    <a:lumMod val="50000"/>
                    <a:lumOff val="50000"/>
                  </a:schemeClr>
                </a:solidFill>
                <a:latin typeface="微软雅黑" pitchFamily="34" charset="-122"/>
                <a:ea typeface="微软雅黑" pitchFamily="34" charset="-122"/>
              </a:rPr>
              <a:t>，是纳西人最原始的聚居地。我们步行了一个多小时，古城出现在前面。</a:t>
            </a:r>
            <a:r>
              <a:rPr lang="en-US" altLang="zh-CN" sz="4000" dirty="0">
                <a:solidFill>
                  <a:schemeClr val="tx1">
                    <a:lumMod val="50000"/>
                    <a:lumOff val="50000"/>
                  </a:schemeClr>
                </a:solidFill>
                <a:latin typeface="微软雅黑" pitchFamily="34" charset="-122"/>
                <a:ea typeface="微软雅黑" pitchFamily="34" charset="-122"/>
              </a:rPr>
              <a:t>__②__</a:t>
            </a:r>
            <a:r>
              <a:rPr lang="zh-CN" altLang="en-US" sz="4000" dirty="0">
                <a:solidFill>
                  <a:schemeClr val="tx1">
                    <a:lumMod val="50000"/>
                    <a:lumOff val="50000"/>
                  </a:schemeClr>
                </a:solidFill>
                <a:latin typeface="微软雅黑" pitchFamily="34" charset="-122"/>
                <a:ea typeface="微软雅黑" pitchFamily="34" charset="-122"/>
              </a:rPr>
              <a:t>，上面镌刻着“宝山石头城”五个大字。</a:t>
            </a:r>
          </a:p>
          <a:p>
            <a:pPr marL="742950" indent="-742950">
              <a:lnSpc>
                <a:spcPct val="130000"/>
              </a:lnSpc>
              <a:buAutoNum type="alphaUcPeriod"/>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古城建在一块庞大独立的蘑菇状岩石上</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②远远地就能看出那拱形城门的别具一格</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①</a:t>
            </a:r>
            <a:r>
              <a:rPr lang="zh-CN" altLang="en-US" sz="4000" dirty="0">
                <a:solidFill>
                  <a:schemeClr val="tx1">
                    <a:lumMod val="50000"/>
                    <a:lumOff val="50000"/>
                  </a:schemeClr>
                </a:solidFill>
                <a:latin typeface="微软雅黑" pitchFamily="34" charset="-122"/>
                <a:ea typeface="微软雅黑" pitchFamily="34" charset="-122"/>
              </a:rPr>
              <a:t>一块庞大独立的蘑菇状岩石上建着古城</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②远远地就能望见那别具一格的拱形城门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①</a:t>
            </a:r>
            <a:r>
              <a:rPr lang="zh-CN" altLang="en-US" sz="4000" dirty="0">
                <a:solidFill>
                  <a:schemeClr val="tx1">
                    <a:lumMod val="50000"/>
                    <a:lumOff val="50000"/>
                  </a:schemeClr>
                </a:solidFill>
                <a:latin typeface="微软雅黑" pitchFamily="34" charset="-122"/>
                <a:ea typeface="微软雅黑" pitchFamily="34" charset="-122"/>
              </a:rPr>
              <a:t>一块庞大独立的蘑菇状岩石上建着古城</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②远远地就能看出那拱形城门的别具一格</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①</a:t>
            </a:r>
            <a:r>
              <a:rPr lang="zh-CN" altLang="en-US" sz="4000" dirty="0">
                <a:solidFill>
                  <a:schemeClr val="tx1">
                    <a:lumMod val="50000"/>
                    <a:lumOff val="50000"/>
                  </a:schemeClr>
                </a:solidFill>
                <a:latin typeface="微软雅黑" pitchFamily="34" charset="-122"/>
                <a:ea typeface="微软雅黑" pitchFamily="34" charset="-122"/>
              </a:rPr>
              <a:t>古城建在一块庞大独立的蘑菇状岩石上</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②远远地就能望见那别具一格的拱形城门</a:t>
            </a:r>
          </a:p>
        </p:txBody>
      </p:sp>
    </p:spTree>
    <p:extLst>
      <p:ext uri="{BB962C8B-B14F-4D97-AF65-F5344CB8AC3E}">
        <p14:creationId xmlns:p14="http://schemas.microsoft.com/office/powerpoint/2010/main" xmlns="" val="21065936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374"/>
            <a:ext cx="19800000" cy="8539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94638" y="3089250"/>
            <a:ext cx="19574012"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前面的一句话谈论的中心话题是“纳西古城”，因此①应该以“古城”开头。②前面有主语“我们”，为了保持话题一致，紧承的一句应该与“我们”保持连贯，所以应该为“远远地就能望见”；②后面的一句话，陈述的话题是“上面镌刻着”，所以②所表述的中心话题就应该是什么上面，所以应该为“拱形城门”。</a:t>
            </a:r>
          </a:p>
        </p:txBody>
      </p:sp>
    </p:spTree>
    <p:extLst>
      <p:ext uri="{BB962C8B-B14F-4D97-AF65-F5344CB8AC3E}">
        <p14:creationId xmlns:p14="http://schemas.microsoft.com/office/powerpoint/2010/main" xmlns="" val="28347580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二、变换句式解题要领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明确各类句式特点，掌握变换句式方法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明确各类句式的特点是变换句式的基础，如解答重组句子题，要特别注意分析原句的层次关系，找到合理的表达思路，同时要掌握各种变换方法。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不能改变句子的原意，增删变动较小</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不能改变句子的原意，这是进行句式变换必须遵循的原则。句式变换是“同义句”的变换，只是句子形式的变换，必要时可增删或变动个别文字，但不应影响对句子原意的准确表达。有些句子，语序、结构变化可引起句意的改变，不属于句式变换。</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讲究改变顺序，重在合理排列</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所有句式变换都讲究改变后的顺序性。原先的短句变成了长句的附加成分，应按合理的顺序排列。变换句式题失分的因素主要在顺序的安排上。</a:t>
            </a:r>
          </a:p>
        </p:txBody>
      </p:sp>
    </p:spTree>
    <p:extLst>
      <p:ext uri="{BB962C8B-B14F-4D97-AF65-F5344CB8AC3E}">
        <p14:creationId xmlns:p14="http://schemas.microsoft.com/office/powerpoint/2010/main" xmlns="" val="30712061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893647"/>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2.</a:t>
            </a:r>
            <a:r>
              <a:rPr lang="zh-CN" altLang="en-US" sz="4000" b="1" dirty="0">
                <a:solidFill>
                  <a:srgbClr val="EF8340"/>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[2011·</a:t>
            </a:r>
            <a:r>
              <a:rPr lang="zh-CN" altLang="en-US" sz="4000" dirty="0">
                <a:solidFill>
                  <a:schemeClr val="tx1">
                    <a:lumMod val="50000"/>
                    <a:lumOff val="50000"/>
                  </a:schemeClr>
                </a:solidFill>
                <a:latin typeface="微软雅黑" pitchFamily="34" charset="-122"/>
                <a:ea typeface="微软雅黑" pitchFamily="34" charset="-122"/>
              </a:rPr>
              <a:t>辽宁卷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把下面这个长句改写成几个较短的句子，可以改变语序、增删词语，但不得改变原意。</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他的著作用康德、叔本华的美学思想，就境界的主客体及其对待关系、境界的辩证结构及其内在的矛盾运动、境界美的分类与各自特点，对境界这一中国传统的美学范畴进行了详细的阐释。</a:t>
            </a:r>
          </a:p>
        </p:txBody>
      </p:sp>
    </p:spTree>
    <p:extLst>
      <p:ext uri="{BB962C8B-B14F-4D97-AF65-F5344CB8AC3E}">
        <p14:creationId xmlns:p14="http://schemas.microsoft.com/office/powerpoint/2010/main" xmlns="" val="13658812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374"/>
            <a:ext cx="19800000" cy="8539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18778"/>
            <a:ext cx="19800000"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的著作对境界这一中国传统的美学范畴进行了详细的阐释，阐释的依据是康德、叔本华的美学思想，阐释的内容既有境界的主客体及其对待关系，也有境界的辩证结构及其内在的矛盾运动，还有境界美的分类与各自特点。</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变换句式中长句变短句的能力。题目明确提出了“改写成几个较短的句子，可以改变语序、增删词语，但不得改变原意”的要求。解答此题，要特别注意理解“短句”的含义，要注意的是改写成的短句要主干清楚，短句与短句之间要按照恰当的顺序排列，以求达到“语句通顺，语意连贯”的要求。这道题的改写方法是：先找主干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他的著作对境界这一中国传统的美学范畴进行了详细的阐释”，再整理句子内部成分，一是运用了什么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阐释的依据是“康德、叔本华的美学思想”，二是有怎样的内容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阐释的内容既有“境界的主客体及其对待关系”，也有“境界的辩证结构及其内在的矛盾运动”，还有“境界美的分类与各自特点”。</a:t>
            </a:r>
          </a:p>
        </p:txBody>
      </p:sp>
    </p:spTree>
    <p:extLst>
      <p:ext uri="{BB962C8B-B14F-4D97-AF65-F5344CB8AC3E}">
        <p14:creationId xmlns:p14="http://schemas.microsoft.com/office/powerpoint/2010/main" xmlns="" val="11173933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 填入下面一段文字横线处的语句，最恰当的一句是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在不久前举行的联合国教科文组织世界记忆工程咨询委员会第</a:t>
            </a:r>
            <a:r>
              <a:rPr lang="en-US" altLang="zh-CN" sz="4000" dirty="0">
                <a:solidFill>
                  <a:schemeClr val="tx1">
                    <a:lumMod val="50000"/>
                    <a:lumOff val="50000"/>
                  </a:schemeClr>
                </a:solidFill>
                <a:latin typeface="微软雅黑" pitchFamily="34" charset="-122"/>
                <a:ea typeface="微软雅黑" pitchFamily="34" charset="-122"/>
              </a:rPr>
              <a:t>12</a:t>
            </a:r>
            <a:r>
              <a:rPr lang="zh-CN" altLang="en-US" sz="4000" dirty="0">
                <a:solidFill>
                  <a:schemeClr val="tx1">
                    <a:lumMod val="50000"/>
                    <a:lumOff val="50000"/>
                  </a:schemeClr>
                </a:solidFill>
                <a:latin typeface="微软雅黑" pitchFamily="34" charset="-122"/>
                <a:ea typeface="微软雅黑" pitchFamily="34" charset="-122"/>
              </a:rPr>
              <a:t>次会议上，中国申报的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南京大屠杀档案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被列入世界记忆名录。</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。其目的是对世界范围内正在逐渐老化、损毁、消失的文献记录，通过各种先进手段进行抢救，从而使人类的记忆更加完整。</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世界记忆工程又称世界记忆遗产，是联合国教科文组织启动的一个文献保护项目</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世界记忆名录由联合国教科文组织咨询委员会审定，用以文献和档案的保护和传承</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世界记忆遗产又称世界记忆工程，是联合国教科文组织启动的一个文献保护项目</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它是联合国教科文组织启动的一个文献保护项目，是保护世界记忆遗产的重要手段</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53843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17734"/>
            <a:ext cx="19800000" cy="44577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374"/>
            <a:ext cx="1969892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横线前有“世界记忆工程”，横线处应是对这一概念的进一步解说，横线后继续解说其目的，故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项正确。横线后的“其”应是“世界记忆工程”，故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项，将“世界记忆遗产”放在前面，在前文缺乏照应。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项，“它”指代不明。</a:t>
            </a:r>
          </a:p>
        </p:txBody>
      </p:sp>
    </p:spTree>
    <p:extLst>
      <p:ext uri="{BB962C8B-B14F-4D97-AF65-F5344CB8AC3E}">
        <p14:creationId xmlns:p14="http://schemas.microsoft.com/office/powerpoint/2010/main" xmlns="" val="23069235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7294305"/>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填入下面一段文字横线处的语句，最恰当的一句是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阅读能养心，能养生，我还要加上能养颜。一个人读不读书，你从他的面容就能看出。</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，从表情、神态、风度都会显示出来的。许多老学者老得非常美，让你惊叹人老了还可以这样光彩照人。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一个人读不读书气质就是不一样，好读书、勤读书、读好书，就是养生之道</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一个人只要读书，他的气质就不一样，读书才是养颜佳品，美颜之术</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一个人要想有品质就需多读书，要想愉悦性情，提升修养，就需要多读书</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一个人美不美不只是外在的东西，他有个气质，读不读书气质就是不一样</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2" name="矩形 11"/>
          <p:cNvSpPr/>
          <p:nvPr/>
        </p:nvSpPr>
        <p:spPr>
          <a:xfrm>
            <a:off x="2124278" y="9484088"/>
            <a:ext cx="19800000" cy="2182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9484089"/>
            <a:ext cx="1969892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本题考查语言表达连贯的能力。精读横线前后的文字，可知本段文字重在说明“读书能养颜”。据此分析，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项，末尾说“就是养生之道”，偏离中心；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两项，与横线后的“从表情、神态、风度都会显示出来的”这句话不能连接起来。这句话的主语应该是“气质”。</a:t>
            </a:r>
          </a:p>
        </p:txBody>
      </p:sp>
    </p:spTree>
    <p:extLst>
      <p:ext uri="{BB962C8B-B14F-4D97-AF65-F5344CB8AC3E}">
        <p14:creationId xmlns:p14="http://schemas.microsoft.com/office/powerpoint/2010/main" xmlns="" val="29699026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12377014" cy="8894743"/>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3.</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将下面一段文字中的画线部分改写成整句。</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张祚琼是湖北省巴东县道路养护工，今年</a:t>
            </a:r>
            <a:r>
              <a:rPr lang="en-US" altLang="zh-CN" sz="4000" dirty="0">
                <a:solidFill>
                  <a:schemeClr val="tx1">
                    <a:lumMod val="50000"/>
                    <a:lumOff val="50000"/>
                  </a:schemeClr>
                </a:solidFill>
                <a:latin typeface="微软雅黑" pitchFamily="34" charset="-122"/>
                <a:ea typeface="微软雅黑" pitchFamily="34" charset="-122"/>
              </a:rPr>
              <a:t>45</a:t>
            </a:r>
            <a:r>
              <a:rPr lang="zh-CN" altLang="en-US" sz="4000" dirty="0">
                <a:solidFill>
                  <a:schemeClr val="tx1">
                    <a:lumMod val="50000"/>
                    <a:lumOff val="50000"/>
                  </a:schemeClr>
                </a:solidFill>
                <a:latin typeface="微软雅黑" pitchFamily="34" charset="-122"/>
                <a:ea typeface="微软雅黑" pitchFamily="34" charset="-122"/>
              </a:rPr>
              <a:t>岁。在</a:t>
            </a:r>
            <a:r>
              <a:rPr lang="en-US" altLang="zh-CN" sz="4000" dirty="0">
                <a:solidFill>
                  <a:schemeClr val="tx1">
                    <a:lumMod val="50000"/>
                    <a:lumOff val="50000"/>
                  </a:schemeClr>
                </a:solidFill>
                <a:latin typeface="微软雅黑" pitchFamily="34" charset="-122"/>
                <a:ea typeface="微软雅黑" pitchFamily="34" charset="-122"/>
              </a:rPr>
              <a:t>28</a:t>
            </a:r>
            <a:r>
              <a:rPr lang="zh-CN" altLang="en-US" sz="4000" dirty="0">
                <a:solidFill>
                  <a:schemeClr val="tx1">
                    <a:lumMod val="50000"/>
                    <a:lumOff val="50000"/>
                  </a:schemeClr>
                </a:solidFill>
                <a:latin typeface="微软雅黑" pitchFamily="34" charset="-122"/>
                <a:ea typeface="微软雅黑" pitchFamily="34" charset="-122"/>
              </a:rPr>
              <a:t>年的养护生涯中，她清扫过的路面面积达</a:t>
            </a:r>
            <a:r>
              <a:rPr lang="en-US" altLang="zh-CN" sz="4000" dirty="0">
                <a:solidFill>
                  <a:schemeClr val="tx1">
                    <a:lumMod val="50000"/>
                    <a:lumOff val="50000"/>
                  </a:schemeClr>
                </a:solidFill>
                <a:latin typeface="微软雅黑" pitchFamily="34" charset="-122"/>
                <a:ea typeface="微软雅黑" pitchFamily="34" charset="-122"/>
              </a:rPr>
              <a:t>50</a:t>
            </a:r>
            <a:r>
              <a:rPr lang="zh-CN" altLang="en-US" sz="4000" dirty="0">
                <a:solidFill>
                  <a:schemeClr val="tx1">
                    <a:lumMod val="50000"/>
                    <a:lumOff val="50000"/>
                  </a:schemeClr>
                </a:solidFill>
                <a:latin typeface="微软雅黑" pitchFamily="34" charset="-122"/>
                <a:ea typeface="微软雅黑" pitchFamily="34" charset="-122"/>
              </a:rPr>
              <a:t>万平方千米，相当于把整个湖北省清扫了近三遍。在过往的司机眼里，她是热心助人的“张大姐”；“她是一个‘非常靠谱’的工作搭档”，她的工友都这样评价她；在领导眼里，她是工作“交给她我放心”的劳动模范；她的丈夫称她是“干工作不要命”的“拼命三娘”。而在张祚琼自己看来，既然做了一名养路工，就要把这份工作做“出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把路养好，让行人车辆都能平安通过。</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0" name="矩形 9"/>
          <p:cNvSpPr/>
          <p:nvPr/>
        </p:nvSpPr>
        <p:spPr>
          <a:xfrm>
            <a:off x="14448505" y="2920181"/>
            <a:ext cx="7475773" cy="81334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448505" y="2843507"/>
            <a:ext cx="7349268" cy="7294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在过往司机眼里，她是热心助人的“张大姐”；在工友眼里，她是“‘非常靠谱’的工作搭档”；在领导眼里，她是工作“交给她我放心”的劳动模范；在丈夫眼里，她是“干工作不要命”的“拼命三娘”。</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本题考查散句变整句的能力。解答此题时，宜先确定一种句子形式，然后使其他句子与之结构相同。</a:t>
            </a:r>
          </a:p>
        </p:txBody>
      </p:sp>
    </p:spTree>
    <p:extLst>
      <p:ext uri="{BB962C8B-B14F-4D97-AF65-F5344CB8AC3E}">
        <p14:creationId xmlns:p14="http://schemas.microsoft.com/office/powerpoint/2010/main" xmlns="" val="27241685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484064"/>
            <a:ext cx="19800000" cy="7471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46204" y="3511660"/>
            <a:ext cx="19800000"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本题重点考查语言表达连贯中的语句复位。既要注意前后的逻辑性，又要注意与后文呼应。横线前讲的是城里的“雀儿”尊贵，接下来专门针对眼前贾府的“雀儿”，一个“偏”字有强调意味。后文说“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怎么又长出凤头来，也会说话呢”，为了与之呼应，先说“雀儿变俊”，再说其“会说话”。这样一来，最佳选项为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a:t>
            </a:r>
          </a:p>
        </p:txBody>
      </p:sp>
    </p:spTree>
    <p:extLst>
      <p:ext uri="{BB962C8B-B14F-4D97-AF65-F5344CB8AC3E}">
        <p14:creationId xmlns:p14="http://schemas.microsoft.com/office/powerpoint/2010/main" xmlns="" val="34842095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800000" cy="4893647"/>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4.</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把下面的文段改写成一个长单句，可以改变语序，增删词语，但不得改变原意。</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川剧是中国汉族戏曲中的一种剧种。它历史悠久，主要流行于四川东中部地区。川剧脸谱，是川剧表演艺术中重要的组成部分，是由历代川剧艺人共同创造并传承下来的。在戏曲声腔上，川剧是由高腔、昆曲、胡琴腔、弹戏等四大声腔加一种本省民间灯戏组成的。</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124278" y="7089738"/>
            <a:ext cx="19800000" cy="3963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24278" y="7118378"/>
            <a:ext cx="19698922" cy="2182713"/>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川剧是一种历史悠久、由历代川剧艺人共同创造并传承下来，以脸谱为重要的组成部分，由高腔、昆曲、胡琴腔、弹戏等四大声腔加一种本省民间灯戏组成的，主要流行于四川东中部地区的中国汉族的戏曲剧种。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8973236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153452" y="2817470"/>
            <a:ext cx="11770826" cy="82361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8130252" cy="8894743"/>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请将下面这个长句改成四个语意连贯、衔接自然的短句。可以调换语序，增删词语，但不得改变原意。</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平凡的世界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是作者创作的一首将日常生活中人的高尚品质和情感，用他擅长的朴素的语言去书写，并从其中挖掘出感人甚至让读者震撼的东西，从而通过看似平凡的普通人物和日常化的劳动生活而显出不平凡的朴素的诗。</a:t>
            </a:r>
          </a:p>
        </p:txBody>
      </p:sp>
      <p:sp>
        <p:nvSpPr>
          <p:cNvPr id="8" name="矩形 7"/>
          <p:cNvSpPr/>
          <p:nvPr/>
        </p:nvSpPr>
        <p:spPr>
          <a:xfrm>
            <a:off x="10153452" y="2817470"/>
            <a:ext cx="11770826" cy="8014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平凡的世界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是作者创作的一首朴素的诗，②作者善于用朴素的语言书写日常生活中人的高尚品质和情感，③挖掘出感人甚至让读者震撼的东西，④使得看似平凡的普通人物和日常化的劳动生活显出不平凡来。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分，第①句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分，其余三句每句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分，语句通畅、顺序得当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本题是长句变短句类试题，首先要找出句子的主干，然后将修饰成分一一剔除出来。句子的主干是：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平凡的世界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作者创作的一首朴素的诗。其余的信息是：作者用他擅长的朴素的语言去书写日常生活中人的高尚品质和情感，并挖掘出感人甚至让读者震撼的东西，还通过看似平凡的普通人物和日常化的劳动生活显出不平凡来。</a:t>
            </a:r>
          </a:p>
        </p:txBody>
      </p:sp>
    </p:spTree>
    <p:extLst>
      <p:ext uri="{BB962C8B-B14F-4D97-AF65-F5344CB8AC3E}">
        <p14:creationId xmlns:p14="http://schemas.microsoft.com/office/powerpoint/2010/main" xmlns="" val="25689940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161564" y="2988741"/>
            <a:ext cx="10762714" cy="87346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8778324" cy="809452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把下面的四个短句改写成一个长单句，可以改变语序，增删词语，但不得改变原意。</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古丝绸之路始于公元前</a:t>
            </a:r>
            <a:r>
              <a:rPr lang="en-US" altLang="zh-CN" sz="4000" dirty="0">
                <a:solidFill>
                  <a:schemeClr val="tx1">
                    <a:lumMod val="50000"/>
                    <a:lumOff val="50000"/>
                  </a:schemeClr>
                </a:solidFill>
                <a:latin typeface="微软雅黑" pitchFamily="34" charset="-122"/>
                <a:ea typeface="微软雅黑" pitchFamily="34" charset="-122"/>
              </a:rPr>
              <a:t>200</a:t>
            </a:r>
            <a:r>
              <a:rPr lang="zh-CN" altLang="en-US" sz="4000" dirty="0">
                <a:solidFill>
                  <a:schemeClr val="tx1">
                    <a:lumMod val="50000"/>
                    <a:lumOff val="50000"/>
                  </a:schemeClr>
                </a:solidFill>
                <a:latin typeface="微软雅黑" pitchFamily="34" charset="-122"/>
                <a:ea typeface="微软雅黑" pitchFamily="34" charset="-122"/>
              </a:rPr>
              <a:t>年的西汉，先后经过几个世纪的努力而形成。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古丝绸之路是商品贸易、技术交流、文化交流的通道。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古丝绸之路是沿途国家共同的财富。</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古丝绸之路留给我们许多宝贵的启示。</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11161564" y="2988742"/>
            <a:ext cx="10661636" cy="8734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示例一：始于公元前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200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年的西汉，先后经过几个世纪的努力而形成，作为商品贸易、技术交流、文化交流的通道并留给我们许多宝贵启示的古丝绸之路是沿途国家共同的财富。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示例二：始于公元前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200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年的西汉，先后经过几个世纪的努力而形成，作为商品贸易、技术交流、文化交流的通道并成为沿途国家共同的财富的古丝绸之路留给我们许多宝贵的启示。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本题考查变换句式的能力。首先，要确定作为长单句的主干句，可用第三句，也可用第四句；其次，要将其他句子作为修饰成分放入主干句中；最后，适当添加字词或调整语序使句子通顺。</a:t>
            </a:r>
          </a:p>
        </p:txBody>
      </p:sp>
    </p:spTree>
    <p:extLst>
      <p:ext uri="{BB962C8B-B14F-4D97-AF65-F5344CB8AC3E}">
        <p14:creationId xmlns:p14="http://schemas.microsoft.com/office/powerpoint/2010/main" xmlns="" val="21238168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5292998"/>
            <a:ext cx="19597844" cy="576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800000" cy="3215239"/>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7.</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以“自由”为开头重组下面的句子。要求不改变原意，句间衔接连贯。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灌输式的教学方法，竟然还没有把研究问题的神圣好奇心完全扼杀掉，真可以说是一个奇迹，因为这棵脆弱的幼苗主要需要自由。</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5292998"/>
            <a:ext cx="19698922"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自由是研究问题的神圣好奇心主要需要的，因而灌输式的教学方法，竟然还没有把这棵脆弱的幼苗完全扼杀掉，真可以说是一个奇迹。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第一个分句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分，“因而”后的内容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注意句子的开头必须为“自由”，先找出“自由”两字所在的那个分句，再分析“自由”所在的那个分句与其他分句是什么关系。根据“因为”可断定原句是“前果后因”，现在要变换为“前因后果”。“前果后因”的句子靠“因为”连接，那么“前因后果”的句子要靠什么关联词连接呢？此句只能用“因而”“因此”等表示结果的连词，不能用表示因果关系的连词“所以”。这个句子变换的难度在于“这棵脆弱的幼苗”不能摆在首句，因而要替换为“研究问题的神圣好奇心”，使句子衔接更为紧密。</a:t>
            </a:r>
          </a:p>
        </p:txBody>
      </p:sp>
    </p:spTree>
    <p:extLst>
      <p:ext uri="{BB962C8B-B14F-4D97-AF65-F5344CB8AC3E}">
        <p14:creationId xmlns:p14="http://schemas.microsoft.com/office/powerpoint/2010/main" xmlns="" val="16665037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2</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高考真题指导</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173950"/>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仿用句式和修辞手法</a:t>
            </a:r>
          </a:p>
        </p:txBody>
      </p:sp>
    </p:spTree>
    <p:extLst>
      <p:ext uri="{BB962C8B-B14F-4D97-AF65-F5344CB8AC3E}">
        <p14:creationId xmlns:p14="http://schemas.microsoft.com/office/powerpoint/2010/main" xmlns="" val="15790549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556694"/>
            <a:ext cx="19800000" cy="8962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034087" y="2556694"/>
            <a:ext cx="19871438" cy="8734699"/>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b="1" dirty="0">
                <a:solidFill>
                  <a:schemeClr val="tx1">
                    <a:lumMod val="50000"/>
                    <a:lumOff val="50000"/>
                  </a:schemeClr>
                </a:solidFill>
                <a:latin typeface="微软雅黑" pitchFamily="34" charset="-122"/>
                <a:ea typeface="微软雅黑" pitchFamily="34" charset="-122"/>
              </a:rPr>
              <a:t> </a:t>
            </a:r>
            <a:r>
              <a:rPr lang="zh-CN" altLang="en-US" sz="3600" dirty="0">
                <a:solidFill>
                  <a:schemeClr val="tx1">
                    <a:lumMod val="50000"/>
                    <a:lumOff val="50000"/>
                  </a:schemeClr>
                </a:solidFill>
                <a:latin typeface="微软雅黑" pitchFamily="34" charset="-122"/>
                <a:ea typeface="微软雅黑" pitchFamily="34" charset="-122"/>
              </a:rPr>
              <a:t>新课标全国卷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对该考点提出的要求是“仿用句式”和“正确使用常见的修辞手法”，能力层级为</a:t>
            </a:r>
            <a:r>
              <a:rPr lang="en-US" altLang="zh-CN" sz="3600" dirty="0">
                <a:solidFill>
                  <a:schemeClr val="tx1">
                    <a:lumMod val="50000"/>
                    <a:lumOff val="50000"/>
                  </a:schemeClr>
                </a:solidFill>
                <a:latin typeface="微软雅黑" pitchFamily="34" charset="-122"/>
                <a:ea typeface="微软雅黑" pitchFamily="34" charset="-122"/>
              </a:rPr>
              <a:t>E</a:t>
            </a:r>
            <a:r>
              <a:rPr lang="zh-CN" altLang="en-US" sz="3600" dirty="0">
                <a:solidFill>
                  <a:schemeClr val="tx1">
                    <a:lumMod val="50000"/>
                    <a:lumOff val="50000"/>
                  </a:schemeClr>
                </a:solidFill>
                <a:latin typeface="微软雅黑" pitchFamily="34" charset="-122"/>
                <a:ea typeface="微软雅黑" pitchFamily="34" charset="-122"/>
              </a:rPr>
              <a:t>级。“仿用句式”要按照规定的话题</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或情境</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，仿照所提供的</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或暗示的</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修辞手法、句式特点，写一个或一组主旨统一、内容属同一话题的新句子。“正确使用常见的修辞手法”中“正确使用”指根据规定的话题</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或情境</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，运用一定的修辞手法表达对事物的认识，表达思想感情，增强语言的表现力；“常见”指的是使用频率高，学生见得多、较为熟悉。</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明确的“常见的修辞手法”有九种，即比喻、比拟、借代、夸张、对偶、排比、反复、设问、反问。</a:t>
            </a:r>
          </a:p>
          <a:p>
            <a:pPr>
              <a:lnSpc>
                <a:spcPct val="130000"/>
              </a:lnSpc>
            </a:pPr>
            <a:r>
              <a:rPr lang="zh-CN" altLang="en-US" sz="3600" b="1" dirty="0">
                <a:solidFill>
                  <a:srgbClr val="EF8340"/>
                </a:solidFill>
                <a:latin typeface="微软雅黑" pitchFamily="34" charset="-122"/>
                <a:ea typeface="微软雅黑" pitchFamily="34" charset="-122"/>
              </a:rPr>
              <a:t>考情透析   </a:t>
            </a:r>
            <a:r>
              <a:rPr lang="zh-CN" altLang="en-US" sz="3600" dirty="0">
                <a:solidFill>
                  <a:schemeClr val="tx1">
                    <a:lumMod val="50000"/>
                    <a:lumOff val="50000"/>
                  </a:schemeClr>
                </a:solidFill>
                <a:latin typeface="微软雅黑" pitchFamily="34" charset="-122"/>
                <a:ea typeface="微软雅黑" pitchFamily="34" charset="-122"/>
              </a:rPr>
              <a:t>从新课标全国卷命题情况来看，仿用句式是自开考到</a:t>
            </a:r>
            <a:r>
              <a:rPr lang="en-US" altLang="zh-CN" sz="3600" dirty="0">
                <a:solidFill>
                  <a:schemeClr val="tx1">
                    <a:lumMod val="50000"/>
                    <a:lumOff val="50000"/>
                  </a:schemeClr>
                </a:solidFill>
                <a:latin typeface="微软雅黑" pitchFamily="34" charset="-122"/>
                <a:ea typeface="微软雅黑" pitchFamily="34" charset="-122"/>
              </a:rPr>
              <a:t>2012</a:t>
            </a:r>
            <a:r>
              <a:rPr lang="zh-CN" altLang="en-US" sz="3600" dirty="0">
                <a:solidFill>
                  <a:schemeClr val="tx1">
                    <a:lumMod val="50000"/>
                    <a:lumOff val="50000"/>
                  </a:schemeClr>
                </a:solidFill>
                <a:latin typeface="微软雅黑" pitchFamily="34" charset="-122"/>
                <a:ea typeface="微软雅黑" pitchFamily="34" charset="-122"/>
              </a:rPr>
              <a:t>年一直在考查， </a:t>
            </a:r>
            <a:r>
              <a:rPr lang="en-US" altLang="zh-CN" sz="3600" dirty="0">
                <a:solidFill>
                  <a:schemeClr val="tx1">
                    <a:lumMod val="50000"/>
                    <a:lumOff val="50000"/>
                  </a:schemeClr>
                </a:solidFill>
                <a:latin typeface="微软雅黑" pitchFamily="34" charset="-122"/>
                <a:ea typeface="微软雅黑" pitchFamily="34" charset="-122"/>
              </a:rPr>
              <a:t>2013</a:t>
            </a:r>
            <a:r>
              <a:rPr lang="zh-CN" altLang="en-US" sz="3600" dirty="0">
                <a:solidFill>
                  <a:schemeClr val="tx1">
                    <a:lumMod val="50000"/>
                    <a:lumOff val="50000"/>
                  </a:schemeClr>
                </a:solidFill>
                <a:latin typeface="微软雅黑" pitchFamily="34" charset="-122"/>
                <a:ea typeface="微软雅黑" pitchFamily="34" charset="-122"/>
              </a:rPr>
              <a:t>年</a:t>
            </a:r>
            <a:r>
              <a:rPr lang="en-US" altLang="zh-CN" sz="3600" dirty="0">
                <a:solidFill>
                  <a:schemeClr val="tx1">
                    <a:lumMod val="50000"/>
                    <a:lumOff val="50000"/>
                  </a:schemeClr>
                </a:solidFill>
                <a:latin typeface="微软雅黑" pitchFamily="34" charset="-122"/>
                <a:ea typeface="微软雅黑" pitchFamily="34" charset="-122"/>
              </a:rPr>
              <a:t>—2016</a:t>
            </a:r>
            <a:r>
              <a:rPr lang="zh-CN" altLang="en-US" sz="3600" dirty="0">
                <a:solidFill>
                  <a:schemeClr val="tx1">
                    <a:lumMod val="50000"/>
                    <a:lumOff val="50000"/>
                  </a:schemeClr>
                </a:solidFill>
                <a:latin typeface="微软雅黑" pitchFamily="34" charset="-122"/>
                <a:ea typeface="微软雅黑" pitchFamily="34" charset="-122"/>
              </a:rPr>
              <a:t>年新课标全国卷都没有考查仿用句式，但其他省份多有涉及，题型稳定，全部是主观题，赋分是</a:t>
            </a: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a:t>
            </a: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分。</a:t>
            </a:r>
          </a:p>
          <a:p>
            <a:pPr>
              <a:lnSpc>
                <a:spcPct val="130000"/>
              </a:lnSpc>
            </a:pPr>
            <a:r>
              <a:rPr lang="zh-CN" altLang="en-US" sz="3600" dirty="0">
                <a:solidFill>
                  <a:schemeClr val="tx1">
                    <a:lumMod val="50000"/>
                    <a:lumOff val="50000"/>
                  </a:schemeClr>
                </a:solidFill>
                <a:latin typeface="微软雅黑" pitchFamily="34" charset="-122"/>
                <a:ea typeface="微软雅黑" pitchFamily="34" charset="-122"/>
              </a:rPr>
              <a:t>“正确使用常见的修辞手法”一般不单独设题，常与语言表达的简明、连贯、得体、准确、鲜明、生动结合起来进行综合考查。本考点虽然在近几年新课标全国卷中没有考查，但是在诗歌、现代文、作文中都有所涉及，考生在复习备考时不应放弃。</a:t>
            </a: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xmlns="" val="30590026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sp>
        <p:nvSpPr>
          <p:cNvPr id="69" name="TextBox 68"/>
          <p:cNvSpPr txBox="1"/>
          <p:nvPr/>
        </p:nvSpPr>
        <p:spPr>
          <a:xfrm>
            <a:off x="2023200" y="3803630"/>
            <a:ext cx="19788326" cy="1614801"/>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拖延症的表现是，在能够预料后果不良的情况下，仍然把计划要做的事情一再推迟。请运用比喻、比拟的修辞手法写出拖延症的危害。不超过</a:t>
            </a:r>
            <a:r>
              <a:rPr lang="en-US" altLang="zh-CN" sz="4000" dirty="0">
                <a:solidFill>
                  <a:schemeClr val="tx1">
                    <a:lumMod val="50000"/>
                    <a:lumOff val="50000"/>
                  </a:schemeClr>
                </a:solidFill>
                <a:latin typeface="微软雅黑" pitchFamily="34" charset="-122"/>
                <a:ea typeface="微软雅黑" pitchFamily="34" charset="-122"/>
              </a:rPr>
              <a:t>40</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1" name="矩形 10"/>
          <p:cNvSpPr/>
          <p:nvPr/>
        </p:nvSpPr>
        <p:spPr>
          <a:xfrm>
            <a:off x="2023200" y="5619373"/>
            <a:ext cx="19800000" cy="53360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16089" y="5619373"/>
            <a:ext cx="19800000"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示例：拖延症是生命的窃贼，它会在不知不觉中，盗取你的热情，偷走你的机会。</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题考查的是正确运用常用的修辞手法。从题干来看，拖延症的表现为“在能够预料后果不良的情况下，仍然把计划要做的事情一再推迟”。据此可分析出拖延症的危害：会使计划落空，会使理想付诸东流，会使本来可以成功的事情失败，而且明知是错误还不改正。答题时运用比喻、比拟的修辞手法把上述危害表述出来即可。</a:t>
            </a:r>
          </a:p>
        </p:txBody>
      </p:sp>
    </p:spTree>
    <p:extLst>
      <p:ext uri="{BB962C8B-B14F-4D97-AF65-F5344CB8AC3E}">
        <p14:creationId xmlns:p14="http://schemas.microsoft.com/office/powerpoint/2010/main" xmlns="" val="4435534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ppt_x"/>
                                          </p:val>
                                        </p:tav>
                                        <p:tav tm="100000">
                                          <p:val>
                                            <p:strVal val="#ppt_x"/>
                                          </p:val>
                                        </p:tav>
                                      </p:tavLst>
                                    </p:anim>
                                    <p:anim calcmode="lin" valueType="num">
                                      <p:cBhvr additive="base">
                                        <p:cTn id="1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4893647"/>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2. </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天津卷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汉字是中华文明的重要载体，许多汉字如山、日、水、火、土、木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都具有丰富的文化意蕴。请参照例句，任选一个字写一段话。要求</a:t>
            </a:r>
            <a:r>
              <a:rPr lang="en-US" altLang="zh-CN" sz="4000" dirty="0">
                <a:solidFill>
                  <a:schemeClr val="tx1">
                    <a:lumMod val="50000"/>
                    <a:lumOff val="50000"/>
                  </a:schemeClr>
                </a:solidFill>
                <a:latin typeface="微软雅黑" pitchFamily="34" charset="-122"/>
                <a:ea typeface="微软雅黑" pitchFamily="34" charset="-122"/>
              </a:rPr>
              <a:t>100</a:t>
            </a:r>
            <a:r>
              <a:rPr lang="zh-CN" altLang="en-US" sz="4000" dirty="0">
                <a:solidFill>
                  <a:schemeClr val="tx1">
                    <a:lumMod val="50000"/>
                    <a:lumOff val="50000"/>
                  </a:schemeClr>
                </a:solidFill>
                <a:latin typeface="微软雅黑" pitchFamily="34" charset="-122"/>
                <a:ea typeface="微软雅黑" pitchFamily="34" charset="-122"/>
              </a:rPr>
              <a:t>字以内。</a:t>
            </a:r>
            <a:r>
              <a:rPr lang="en-US" altLang="zh-CN" sz="4000" dirty="0">
                <a:solidFill>
                  <a:schemeClr val="tx1">
                    <a:lumMod val="50000"/>
                    <a:lumOff val="50000"/>
                  </a:schemeClr>
                </a:solidFill>
                <a:latin typeface="微软雅黑" pitchFamily="34" charset="-122"/>
                <a:ea typeface="微软雅黑" pitchFamily="34" charset="-122"/>
              </a:rPr>
              <a:t>(7</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例：“月”字形如弯弯的月牙，“月”加“日”是“明媚”的“明”。“月”在中华文化中总是与清纯、静谧、乡情相联系，“朗月清风”让人神清气爽，“月是故乡明”则勾起人们对故乡和亲人的思念。</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46647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4638" y="2988742"/>
            <a:ext cx="19645450" cy="8673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82401" y="3021443"/>
            <a:ext cx="19716888"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示例：“水”字形如起伏的波纹，“水”加“白”是“泉水”的“泉”。“水”在中华文化中总是与清凉、洁净、舒爽相联系，“水波涟涟”让人心清目明，“山清水秀”则引起人们对美好生活环境的向往。</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句群仿写的能力，以汉字为依托进行联想和想象式的拓展。选择象形字为仿写的对象，沟通了图画与文字、文字与思想情感的关系。要解答此题，必须先仔细分析例句。例句共两句话，前一句由两个单句构成，第一个单句进行字形上的联想，第二个单句从组字的角度拓展。后一句由三个单句构成，第一个单句从文化的高度挖掘其内涵，后两个单句以具体的熟语加以佐证。仿写出来的句子，大致也要遵循这种思路和结构。</a:t>
            </a:r>
          </a:p>
        </p:txBody>
      </p:sp>
    </p:spTree>
    <p:extLst>
      <p:ext uri="{BB962C8B-B14F-4D97-AF65-F5344CB8AC3E}">
        <p14:creationId xmlns:p14="http://schemas.microsoft.com/office/powerpoint/2010/main" xmlns="" val="1428717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3215239"/>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 </a:t>
            </a:r>
            <a:r>
              <a:rPr lang="en-US" altLang="zh-CN" sz="4000" dirty="0">
                <a:solidFill>
                  <a:schemeClr val="tx1">
                    <a:lumMod val="50000"/>
                    <a:lumOff val="50000"/>
                  </a:schemeClr>
                </a:solidFill>
                <a:latin typeface="微软雅黑" pitchFamily="34" charset="-122"/>
                <a:ea typeface="微软雅黑" pitchFamily="34" charset="-122"/>
              </a:rPr>
              <a:t> [2012·</a:t>
            </a:r>
            <a:r>
              <a:rPr lang="zh-CN" altLang="en-US" sz="4000" dirty="0">
                <a:solidFill>
                  <a:schemeClr val="tx1">
                    <a:lumMod val="50000"/>
                    <a:lumOff val="50000"/>
                  </a:schemeClr>
                </a:solidFill>
                <a:latin typeface="微软雅黑" pitchFamily="34" charset="-122"/>
                <a:ea typeface="微软雅黑" pitchFamily="34" charset="-122"/>
              </a:rPr>
              <a:t>课标全国卷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仿照下面的示例，自选话题，另写两句话，要求使用拟人的修辞手法，句式与示例相同。</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梅花在冰天雪地的季节吐蕾，意在教导我们：学会坚强。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昙花于万籁俱寂的深夜绽放，意在提醒我们：不要张扬。</a:t>
            </a:r>
          </a:p>
        </p:txBody>
      </p:sp>
      <p:sp>
        <p:nvSpPr>
          <p:cNvPr id="14" name="矩形 13"/>
          <p:cNvSpPr/>
          <p:nvPr/>
        </p:nvSpPr>
        <p:spPr>
          <a:xfrm>
            <a:off x="2094638" y="6090174"/>
            <a:ext cx="19645450" cy="55716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974727" y="6105820"/>
            <a:ext cx="19502574"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答案”及“解析”见本讲“现场指导”。</a:t>
            </a:r>
          </a:p>
        </p:txBody>
      </p:sp>
    </p:spTree>
    <p:extLst>
      <p:ext uri="{BB962C8B-B14F-4D97-AF65-F5344CB8AC3E}">
        <p14:creationId xmlns:p14="http://schemas.microsoft.com/office/powerpoint/2010/main" xmlns="" val="41818265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2. </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填入下面一段文字横线处的语句，最恰当的一句是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随着雾霾频发，油品质量对环境的影响引起了人们越来越多的关注。有测试表明，一些城市空气中</a:t>
            </a:r>
            <a:r>
              <a:rPr lang="en-US" altLang="zh-CN" sz="4000" dirty="0">
                <a:solidFill>
                  <a:schemeClr val="tx1">
                    <a:lumMod val="50000"/>
                    <a:lumOff val="50000"/>
                  </a:schemeClr>
                </a:solidFill>
                <a:latin typeface="微软雅黑" pitchFamily="34" charset="-122"/>
                <a:ea typeface="微软雅黑" pitchFamily="34" charset="-122"/>
              </a:rPr>
              <a:t>PM2.5</a:t>
            </a:r>
            <a:r>
              <a:rPr lang="zh-CN" altLang="en-US" sz="4000" dirty="0">
                <a:solidFill>
                  <a:schemeClr val="tx1">
                    <a:lumMod val="50000"/>
                    <a:lumOff val="50000"/>
                  </a:schemeClr>
                </a:solidFill>
                <a:latin typeface="微软雅黑" pitchFamily="34" charset="-122"/>
                <a:ea typeface="微软雅黑" pitchFamily="34" charset="-122"/>
              </a:rPr>
              <a:t>的</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左右来自机动车尾气，而只要使用符合新标准的汽油和柴油，</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。有鉴于此，我国将加快推进成品油质量升级国家专项行动。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．即使现有汽车不做任何改造，其尾气中相关污染物的排放也能减少</a:t>
            </a:r>
            <a:r>
              <a:rPr lang="en-US" altLang="zh-CN" sz="4000" dirty="0">
                <a:solidFill>
                  <a:schemeClr val="tx1">
                    <a:lumMod val="50000"/>
                    <a:lumOff val="50000"/>
                  </a:schemeClr>
                </a:solidFill>
                <a:latin typeface="微软雅黑" pitchFamily="34" charset="-122"/>
                <a:ea typeface="微软雅黑" pitchFamily="34" charset="-122"/>
              </a:rPr>
              <a:t>10%</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．汽车尾气中相关污染物的排放就可减少</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，现有汽车的改造并不是必须的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．再加上对现有汽车进行改造，其尾气中相关污染物的排放就将减少</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以上</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．不管是否改造现有汽车，其尾气中的相关污染物排放都将减少</a:t>
            </a:r>
            <a:r>
              <a:rPr lang="en-US" altLang="zh-CN" sz="4000" dirty="0">
                <a:solidFill>
                  <a:schemeClr val="tx1">
                    <a:lumMod val="50000"/>
                    <a:lumOff val="50000"/>
                  </a:schemeClr>
                </a:solidFill>
                <a:latin typeface="微软雅黑" pitchFamily="34" charset="-122"/>
                <a:ea typeface="微软雅黑" pitchFamily="34" charset="-122"/>
              </a:rPr>
              <a:t>10%</a:t>
            </a:r>
          </a:p>
          <a:p>
            <a:pPr>
              <a:lnSpc>
                <a:spcPct val="130000"/>
              </a:lnSpc>
            </a:pPr>
            <a:endParaRPr lang="zh-CN" altLang="en-US" sz="4000" dirty="0">
              <a:latin typeface="微软雅黑" pitchFamily="34" charset="-122"/>
              <a:ea typeface="微软雅黑" pitchFamily="34" charset="-122"/>
            </a:endParaRPr>
          </a:p>
        </p:txBody>
      </p:sp>
    </p:spTree>
    <p:extLst>
      <p:ext uri="{BB962C8B-B14F-4D97-AF65-F5344CB8AC3E}">
        <p14:creationId xmlns:p14="http://schemas.microsoft.com/office/powerpoint/2010/main" xmlns="" val="36236845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401545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 </a:t>
            </a:r>
            <a:r>
              <a:rPr lang="en-US" altLang="zh-CN" sz="4000" dirty="0">
                <a:solidFill>
                  <a:schemeClr val="tx1">
                    <a:lumMod val="50000"/>
                    <a:lumOff val="50000"/>
                  </a:schemeClr>
                </a:solidFill>
                <a:latin typeface="微软雅黑" pitchFamily="34" charset="-122"/>
                <a:ea typeface="微软雅黑" pitchFamily="34" charset="-122"/>
              </a:rPr>
              <a:t> [2011·</a:t>
            </a:r>
            <a:r>
              <a:rPr lang="zh-CN" altLang="en-US" sz="4000" dirty="0">
                <a:solidFill>
                  <a:schemeClr val="tx1">
                    <a:lumMod val="50000"/>
                    <a:lumOff val="50000"/>
                  </a:schemeClr>
                </a:solidFill>
                <a:latin typeface="微软雅黑" pitchFamily="34" charset="-122"/>
                <a:ea typeface="微软雅黑" pitchFamily="34" charset="-122"/>
              </a:rPr>
              <a:t>课标全国卷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仿照下面的示例，自选话题，另写三句话，要求使用比喻的修辞手法，句式与示例相同。</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平凡是泥土，孕育着收获，只要你肯耕耘；</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平凡是苗圃，孕育着烂漫，只要你肯浇灌；</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平凡是细流，孕育着浩瀚，只要你肯积聚。</a:t>
            </a:r>
          </a:p>
        </p:txBody>
      </p:sp>
      <p:sp>
        <p:nvSpPr>
          <p:cNvPr id="12" name="矩形 11"/>
          <p:cNvSpPr/>
          <p:nvPr/>
        </p:nvSpPr>
        <p:spPr>
          <a:xfrm>
            <a:off x="2094638" y="7176998"/>
            <a:ext cx="19645450" cy="44848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23200" y="7176998"/>
            <a:ext cx="19502574"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奋斗是山峰，孕育着崇高，只要你肯攀登；奋斗是蜡烛，孕育着光明，只要你肯燃烧；奋斗是道路，孕育着未来，只要你肯奔跑。</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考生仿写句式的能力。作答本题注意，要选用一个对象，使用比喻的修辞手法，句式和示例相同。在仿写时注意比喻要恰当贴切，内容要合理通顺，并且是完整的。注意“孕育着”后面的词语是喻体的特征，每个句子的最后一个动词是对喻体的具体实施动作。明白了这些细节，即可仿写了。</a:t>
            </a:r>
          </a:p>
        </p:txBody>
      </p:sp>
    </p:spTree>
    <p:extLst>
      <p:ext uri="{BB962C8B-B14F-4D97-AF65-F5344CB8AC3E}">
        <p14:creationId xmlns:p14="http://schemas.microsoft.com/office/powerpoint/2010/main" xmlns="" val="34570281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现场指导</a:t>
              </a:r>
            </a:p>
          </p:txBody>
        </p:sp>
      </p:grpSp>
      <p:sp>
        <p:nvSpPr>
          <p:cNvPr id="16" name="TextBox 15"/>
          <p:cNvSpPr txBox="1"/>
          <p:nvPr/>
        </p:nvSpPr>
        <p:spPr>
          <a:xfrm>
            <a:off x="1951762" y="3875068"/>
            <a:ext cx="20002640" cy="1614801"/>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课标全国卷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仿照下面的示例，自选话题，另写两句话，要求使用拟人的修辞手法，句式与示例相同。</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原题见本讲“真题体验”第</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a:t>
            </a:r>
          </a:p>
        </p:txBody>
      </p:sp>
      <p:graphicFrame>
        <p:nvGraphicFramePr>
          <p:cNvPr id="19" name="表格 18"/>
          <p:cNvGraphicFramePr>
            <a:graphicFrameLocks noGrp="1"/>
          </p:cNvGraphicFramePr>
          <p:nvPr>
            <p:extLst>
              <p:ext uri="{D42A27DB-BD31-4B8C-83A1-F6EECF244321}">
                <p14:modId xmlns:p14="http://schemas.microsoft.com/office/powerpoint/2010/main" xmlns="" val="3942220476"/>
              </p:ext>
            </p:extLst>
          </p:nvPr>
        </p:nvGraphicFramePr>
        <p:xfrm>
          <a:off x="1882020" y="5762248"/>
          <a:ext cx="19941179" cy="5147373"/>
        </p:xfrm>
        <a:graphic>
          <a:graphicData uri="http://schemas.openxmlformats.org/drawingml/2006/table">
            <a:tbl>
              <a:tblPr>
                <a:tableStyleId>{16D9F66E-5EB9-4882-86FB-DCBF35E3C3E4}</a:tableStyleId>
              </a:tblPr>
              <a:tblGrid>
                <a:gridCol w="1241758">
                  <a:extLst>
                    <a:ext uri="{9D8B030D-6E8A-4147-A177-3AD203B41FA5}">
                      <a16:colId xmlns="" xmlns:a16="http://schemas.microsoft.com/office/drawing/2014/main" val="20000"/>
                    </a:ext>
                  </a:extLst>
                </a:gridCol>
                <a:gridCol w="1269034">
                  <a:extLst>
                    <a:ext uri="{9D8B030D-6E8A-4147-A177-3AD203B41FA5}">
                      <a16:colId xmlns="" xmlns:a16="http://schemas.microsoft.com/office/drawing/2014/main" val="20001"/>
                    </a:ext>
                  </a:extLst>
                </a:gridCol>
                <a:gridCol w="17430387">
                  <a:extLst>
                    <a:ext uri="{9D8B030D-6E8A-4147-A177-3AD203B41FA5}">
                      <a16:colId xmlns="" xmlns:a16="http://schemas.microsoft.com/office/drawing/2014/main" val="20002"/>
                    </a:ext>
                  </a:extLst>
                </a:gridCol>
              </a:tblGrid>
              <a:tr h="2386587">
                <a:tc row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a:t>
                      </a:r>
                    </a:p>
                  </a:txBody>
                  <a:tcPr marL="68580" marR="68580" marT="0" marB="0" anchor="ctr"/>
                </a:tc>
                <a:tc>
                  <a:txBody>
                    <a:bodyPr/>
                    <a:lstStyle/>
                    <a:p>
                      <a:pPr algn="just">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审题要点</a:t>
                      </a:r>
                    </a:p>
                  </a:txBody>
                  <a:tcPr marL="68580" marR="68580" marT="0" marB="0" anchor="ctr"/>
                </a:tc>
                <a:tc>
                  <a:txBody>
                    <a:bodyPr/>
                    <a:lstStyle/>
                    <a:p>
                      <a:pPr indent="133350" algn="just">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由题干可知，“仿照下面的示例”说明所写的句子在结构与内容上要和示例一致；“自选话题”说明中心不限，不要和例句相同；“另写两句话，要求使用拟人的修辞手法，句式与示例相同”的要求比较明显：两句、拟人、句式一致</a:t>
                      </a:r>
                    </a:p>
                  </a:txBody>
                  <a:tcPr marL="68580" marR="68580" marT="0" marB="0" anchor="ctr"/>
                </a:tc>
                <a:extLst>
                  <a:ext uri="{0D108BD9-81ED-4DB2-BD59-A6C34878D82A}">
                    <a16:rowId xmlns="" xmlns:a16="http://schemas.microsoft.com/office/drawing/2014/main" val="10000"/>
                  </a:ext>
                </a:extLst>
              </a:tr>
              <a:tr h="2760786">
                <a:tc vMerge="1">
                  <a:txBody>
                    <a:bodyPr/>
                    <a:lstStyle/>
                    <a:p>
                      <a:endParaRPr lang="zh-CN" altLang="en-US"/>
                    </a:p>
                  </a:txBody>
                  <a:tcP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思路分析</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本题考查修辞和仿写，作答本题时，要选好同类的两个对象，使用拟人的修辞手法，句式是“</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在</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的</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，意在</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我们：</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；在仿写时要注意内容恰当贴切，运用拟人的修辞手法，句子合理通顺，内容完整</a:t>
                      </a:r>
                    </a:p>
                  </a:txBody>
                  <a:tcPr marL="68580" marR="68580" marT="0" marB="0" anchor="ct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13743016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childTnLst>
                                </p:cTn>
                              </p:par>
                              <p:par>
                                <p:cTn id="13" presetID="10"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168452" y="3017812"/>
            <a:ext cx="1714512" cy="707886"/>
          </a:xfrm>
          <a:prstGeom prst="rect">
            <a:avLst/>
          </a:prstGeom>
          <a:noFill/>
        </p:spPr>
        <p:txBody>
          <a:bodyPr wrap="square" rtlCol="0">
            <a:spAutoFit/>
          </a:bodyPr>
          <a:lstStyle/>
          <a:p>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续表</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aphicFrame>
        <p:nvGraphicFramePr>
          <p:cNvPr id="4" name="表格 3"/>
          <p:cNvGraphicFramePr>
            <a:graphicFrameLocks noGrp="1"/>
          </p:cNvGraphicFramePr>
          <p:nvPr/>
        </p:nvGraphicFramePr>
        <p:xfrm>
          <a:off x="1512492" y="2772719"/>
          <a:ext cx="20310710" cy="9297694"/>
        </p:xfrm>
        <a:graphic>
          <a:graphicData uri="http://schemas.openxmlformats.org/drawingml/2006/table">
            <a:tbl>
              <a:tblPr>
                <a:tableStyleId>{16D9F66E-5EB9-4882-86FB-DCBF35E3C3E4}</a:tableStyleId>
              </a:tblPr>
              <a:tblGrid>
                <a:gridCol w="710871">
                  <a:extLst>
                    <a:ext uri="{9D8B030D-6E8A-4147-A177-3AD203B41FA5}">
                      <a16:colId xmlns="" xmlns:a16="http://schemas.microsoft.com/office/drawing/2014/main" val="252758517"/>
                    </a:ext>
                  </a:extLst>
                </a:gridCol>
                <a:gridCol w="1449369">
                  <a:extLst>
                    <a:ext uri="{9D8B030D-6E8A-4147-A177-3AD203B41FA5}">
                      <a16:colId xmlns="" xmlns:a16="http://schemas.microsoft.com/office/drawing/2014/main" val="2138712538"/>
                    </a:ext>
                  </a:extLst>
                </a:gridCol>
                <a:gridCol w="1296144">
                  <a:extLst>
                    <a:ext uri="{9D8B030D-6E8A-4147-A177-3AD203B41FA5}">
                      <a16:colId xmlns="" xmlns:a16="http://schemas.microsoft.com/office/drawing/2014/main" val="3211941914"/>
                    </a:ext>
                  </a:extLst>
                </a:gridCol>
                <a:gridCol w="1296144">
                  <a:extLst>
                    <a:ext uri="{9D8B030D-6E8A-4147-A177-3AD203B41FA5}">
                      <a16:colId xmlns="" xmlns:a16="http://schemas.microsoft.com/office/drawing/2014/main" val="2930995803"/>
                    </a:ext>
                  </a:extLst>
                </a:gridCol>
                <a:gridCol w="15558182">
                  <a:extLst>
                    <a:ext uri="{9D8B030D-6E8A-4147-A177-3AD203B41FA5}">
                      <a16:colId xmlns="" xmlns:a16="http://schemas.microsoft.com/office/drawing/2014/main" val="3211794450"/>
                    </a:ext>
                  </a:extLst>
                </a:gridCol>
              </a:tblGrid>
              <a:tr h="1406970">
                <a:tc rowSpan="4">
                  <a:txBody>
                    <a:bodyPr/>
                    <a:lstStyle/>
                    <a:p>
                      <a:pPr marL="0" indent="13335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marL="0" indent="13335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答题</a:t>
                      </a:r>
                    </a:p>
                  </a:txBody>
                  <a:tcPr marL="68580" marR="68580" marT="0" marB="0"/>
                </a:tc>
                <a:tc gridSpan="2">
                  <a:txBody>
                    <a:bodyPr/>
                    <a:lstStyle/>
                    <a:p>
                      <a:pPr marL="0" indent="13335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现场答案</a:t>
                      </a:r>
                    </a:p>
                  </a:txBody>
                  <a:tcPr marL="68580" marR="68580" marT="0" marB="0" anchor="ctr"/>
                </a:tc>
                <a:tc hMerge="1">
                  <a:txBody>
                    <a:bodyPr/>
                    <a:lstStyle/>
                    <a:p>
                      <a:endParaRPr lang="zh-CN" altLang="en-US"/>
                    </a:p>
                  </a:txBody>
                  <a:tcPr/>
                </a:tc>
                <a:tc gridSpan="2">
                  <a:txBody>
                    <a:bodyPr/>
                    <a:lstStyle/>
                    <a:p>
                      <a:pPr marL="0" indent="133350" algn="l" defTabSz="2119122" rtl="0" eaLnBrk="1" latinLnBrk="0" hangingPunct="1">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　山泉在崎岖险峻的石缝叮咚，意在教导我们：学会快乐。青苔于阴暗潮湿的角落翠绿，意在提醒我们：不要张扬</a:t>
                      </a: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3631508911"/>
                  </a:ext>
                </a:extLst>
              </a:tr>
              <a:tr h="1348270">
                <a:tc vMerge="1">
                  <a:txBody>
                    <a:bodyPr/>
                    <a:lstStyle/>
                    <a:p>
                      <a:endParaRPr lang="zh-CN" altLang="en-US"/>
                    </a:p>
                  </a:txBody>
                  <a:tcPr/>
                </a:tc>
                <a:tc>
                  <a:txBody>
                    <a:bodyPr/>
                    <a:lstStyle/>
                    <a:p>
                      <a:pPr marL="0" indent="133350" algn="l" defTabSz="2119122" rtl="0" eaLnBrk="1" latinLnBrk="0" hangingPunct="1">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我来评分</a:t>
                      </a:r>
                    </a:p>
                  </a:txBody>
                  <a:tcPr marL="68580" marR="68580" marT="0" marB="0" anchor="ctr"/>
                </a:tc>
                <a:tc>
                  <a:txBody>
                    <a:bodyPr/>
                    <a:lstStyle/>
                    <a:p>
                      <a:pPr marL="0" indent="133350" algn="l" defTabSz="2119122" rtl="0" eaLnBrk="1" latinLnBrk="0" hangingPunct="1">
                        <a:lnSpc>
                          <a:spcPct val="130000"/>
                        </a:lnSpc>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 </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indent="13335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得分理由</a:t>
                      </a:r>
                    </a:p>
                  </a:txBody>
                  <a:tcPr marL="68580" marR="68580" marT="0" marB="0" anchor="ctr"/>
                </a:tc>
                <a:tc>
                  <a:txBody>
                    <a:bodyPr/>
                    <a:lstStyle/>
                    <a:p>
                      <a:pPr algn="ctr">
                        <a:spcAft>
                          <a:spcPts val="0"/>
                        </a:spcAft>
                      </a:pPr>
                      <a:r>
                        <a:rPr lang="en-US" sz="1050" kern="100" dirty="0">
                          <a:effectLst/>
                        </a:rPr>
                        <a:t> </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4192413160"/>
                  </a:ext>
                </a:extLst>
              </a:tr>
              <a:tr h="1600649">
                <a:tc vMerge="1">
                  <a:txBody>
                    <a:bodyPr/>
                    <a:lstStyle/>
                    <a:p>
                      <a:endParaRPr lang="zh-CN" altLang="en-US"/>
                    </a:p>
                  </a:txBody>
                  <a:tcPr/>
                </a:tc>
                <a:tc gridSpan="2">
                  <a:txBody>
                    <a:bodyPr/>
                    <a:lstStyle/>
                    <a:p>
                      <a:pPr marL="0" indent="13335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我来答题</a:t>
                      </a:r>
                    </a:p>
                  </a:txBody>
                  <a:tcPr marL="68580" marR="68580" marT="0" marB="0" anchor="ctr"/>
                </a:tc>
                <a:tc hMerge="1">
                  <a:txBody>
                    <a:bodyPr/>
                    <a:lstStyle/>
                    <a:p>
                      <a:endParaRPr lang="zh-CN" altLang="en-US"/>
                    </a:p>
                  </a:txBody>
                  <a:tcPr/>
                </a:tc>
                <a:tc gridSpan="2">
                  <a:txBody>
                    <a:bodyPr/>
                    <a:lstStyle/>
                    <a:p>
                      <a:pPr marL="0" indent="133350" algn="l" defTabSz="2119122" rtl="0" eaLnBrk="1" latinLnBrk="0" hangingPunct="1">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 </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2595691617"/>
                  </a:ext>
                </a:extLst>
              </a:tr>
              <a:tr h="4933143">
                <a:tc vMerge="1">
                  <a:txBody>
                    <a:bodyPr/>
                    <a:lstStyle/>
                    <a:p>
                      <a:endParaRPr lang="zh-CN" altLang="en-US"/>
                    </a:p>
                  </a:txBody>
                  <a:tcPr/>
                </a:tc>
                <a:tc gridSpan="2">
                  <a:txBody>
                    <a:bodyPr/>
                    <a:lstStyle/>
                    <a:p>
                      <a:pPr marL="0" indent="133350" algn="l" defTabSz="2119122" rtl="0" eaLnBrk="1" latinLnBrk="0" hangingPunct="1">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阅卷总结</a:t>
                      </a:r>
                    </a:p>
                  </a:txBody>
                  <a:tcPr marL="68580" marR="68580" marT="0" marB="0" anchor="ctr"/>
                </a:tc>
                <a:tc hMerge="1">
                  <a:txBody>
                    <a:bodyPr/>
                    <a:lstStyle/>
                    <a:p>
                      <a:endParaRPr lang="zh-CN" altLang="en-US"/>
                    </a:p>
                  </a:txBody>
                  <a:tcPr/>
                </a:tc>
                <a:tc gridSpan="2">
                  <a:txBody>
                    <a:bodyPr/>
                    <a:lstStyle/>
                    <a:p>
                      <a:pPr marL="0" indent="13335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a:t>
                      </a:r>
                      <a:r>
                        <a:rPr lang="en-US" sz="3600" kern="100" dirty="0">
                          <a:solidFill>
                            <a:schemeClr val="tx1">
                              <a:lumMod val="50000"/>
                              <a:lumOff val="50000"/>
                            </a:schemeClr>
                          </a:solidFill>
                          <a:latin typeface="微软雅黑" pitchFamily="34" charset="-122"/>
                          <a:ea typeface="微软雅黑" pitchFamily="34" charset="-122"/>
                          <a:cs typeface="Times New Roman"/>
                        </a:rPr>
                        <a:t>①</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定</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型</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。即确定试题在句子结构、表达形式、修辞手法、话题内容、情调意蕴等方面有哪些明示或暗示，仿句应与之保持一致。</a:t>
                      </a:r>
                      <a:r>
                        <a:rPr lang="en-US" sz="3600" kern="100" dirty="0">
                          <a:solidFill>
                            <a:schemeClr val="tx1">
                              <a:lumMod val="50000"/>
                              <a:lumOff val="50000"/>
                            </a:schemeClr>
                          </a:solidFill>
                          <a:latin typeface="微软雅黑" pitchFamily="34" charset="-122"/>
                          <a:ea typeface="微软雅黑" pitchFamily="34" charset="-122"/>
                          <a:cs typeface="Times New Roman"/>
                        </a:rPr>
                        <a:t>②</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定</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类</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。即分析考查要求，试题要求展开联想还是想象。</a:t>
                      </a:r>
                      <a:r>
                        <a:rPr lang="en-US" sz="3600" kern="100" dirty="0">
                          <a:solidFill>
                            <a:schemeClr val="tx1">
                              <a:lumMod val="50000"/>
                              <a:lumOff val="50000"/>
                            </a:schemeClr>
                          </a:solidFill>
                          <a:latin typeface="微软雅黑" pitchFamily="34" charset="-122"/>
                          <a:ea typeface="微软雅黑" pitchFamily="34" charset="-122"/>
                          <a:cs typeface="Times New Roman"/>
                        </a:rPr>
                        <a:t>③</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定</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神</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。即仿句在语境、思想、感情、风格、贯通等内容方面要与原句协调。</a:t>
                      </a:r>
                      <a:r>
                        <a:rPr lang="en-US" sz="3600" kern="100" dirty="0">
                          <a:solidFill>
                            <a:schemeClr val="tx1">
                              <a:lumMod val="50000"/>
                              <a:lumOff val="50000"/>
                            </a:schemeClr>
                          </a:solidFill>
                          <a:latin typeface="微软雅黑" pitchFamily="34" charset="-122"/>
                          <a:ea typeface="微软雅黑" pitchFamily="34" charset="-122"/>
                          <a:cs typeface="Times New Roman"/>
                        </a:rPr>
                        <a:t>④</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定</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心</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。即根据材料，确定仿句表达的中心意思。答案要做到有诗意、有新意、有深意和有情意</a:t>
                      </a: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3681222094"/>
                  </a:ext>
                </a:extLst>
              </a:tr>
            </a:tbl>
          </a:graphicData>
        </a:graphic>
      </p:graphicFrame>
      <p:sp>
        <p:nvSpPr>
          <p:cNvPr id="9" name="TextBox 8"/>
          <p:cNvSpPr txBox="1"/>
          <p:nvPr/>
        </p:nvSpPr>
        <p:spPr>
          <a:xfrm>
            <a:off x="3744740" y="4644926"/>
            <a:ext cx="1080120" cy="707886"/>
          </a:xfrm>
          <a:prstGeom prst="rect">
            <a:avLst/>
          </a:prstGeom>
          <a:noFill/>
        </p:spPr>
        <p:txBody>
          <a:bodyPr wrap="square" rtlCol="0">
            <a:spAutoFit/>
          </a:bodyPr>
          <a:lstStyle/>
          <a:p>
            <a:r>
              <a:rPr lang="en-US" altLang="zh-CN" sz="4000" dirty="0" smtClean="0">
                <a:solidFill>
                  <a:schemeClr val="accent2"/>
                </a:solidFill>
                <a:latin typeface="微软雅黑" pitchFamily="34" charset="-122"/>
                <a:ea typeface="微软雅黑" pitchFamily="34" charset="-122"/>
                <a:cs typeface="Times New Roman" panose="02020603050405020304" pitchFamily="18" charset="0"/>
              </a:rPr>
              <a:t>3</a:t>
            </a:r>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分</a:t>
            </a:r>
            <a:endParaRPr lang="zh-CN" altLang="en-US" sz="4000" dirty="0"/>
          </a:p>
        </p:txBody>
      </p:sp>
      <p:sp>
        <p:nvSpPr>
          <p:cNvPr id="10" name="TextBox 9"/>
          <p:cNvSpPr txBox="1"/>
          <p:nvPr/>
        </p:nvSpPr>
        <p:spPr>
          <a:xfrm>
            <a:off x="6697068" y="4500910"/>
            <a:ext cx="14761640" cy="1200329"/>
          </a:xfrm>
          <a:prstGeom prst="rect">
            <a:avLst/>
          </a:prstGeom>
          <a:noFill/>
        </p:spPr>
        <p:txBody>
          <a:bodyPr wrap="square" rtlCol="0">
            <a:spAutoFit/>
          </a:bodyPr>
          <a:lstStyle/>
          <a:p>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   第</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一句符合答题要求，第二句中的“不要张扬”与前面的内容表述不符，而且与示例一样，不符合题目要求，可以改为：不要放弃</a:t>
            </a:r>
            <a:endParaRPr lang="zh-CN" altLang="en-US" sz="3600" dirty="0"/>
          </a:p>
        </p:txBody>
      </p:sp>
      <p:sp>
        <p:nvSpPr>
          <p:cNvPr id="11" name="TextBox 10"/>
          <p:cNvSpPr txBox="1"/>
          <p:nvPr/>
        </p:nvSpPr>
        <p:spPr>
          <a:xfrm>
            <a:off x="5904980" y="5797054"/>
            <a:ext cx="14401600" cy="1200329"/>
          </a:xfrm>
          <a:prstGeom prst="rect">
            <a:avLst/>
          </a:prstGeom>
          <a:noFill/>
        </p:spPr>
        <p:txBody>
          <a:bodyPr wrap="square" rtlCol="0">
            <a:spAutoFit/>
          </a:bodyPr>
          <a:lstStyle/>
          <a:p>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示例</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胡杨在飞沙走石的沙漠里屹立，意在启迪我们：学会忍耐。小草在五彩缤纷的花丛中生长，意在告诫我们：不要自卑</a:t>
            </a:r>
            <a:endParaRPr lang="zh-CN" altLang="en-US" sz="3600" dirty="0"/>
          </a:p>
        </p:txBody>
      </p:sp>
    </p:spTree>
    <p:extLst>
      <p:ext uri="{BB962C8B-B14F-4D97-AF65-F5344CB8AC3E}">
        <p14:creationId xmlns:p14="http://schemas.microsoft.com/office/powerpoint/2010/main" xmlns="" val="26967678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linds(horizontal)">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P spid="10" grpId="0"/>
      <p:bldP spid="11"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7294305"/>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类型一　仿用句式</a:t>
            </a:r>
          </a:p>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一、仿用句式的主要类型</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填空式仿写</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填空式仿写，就是将句子恰当地填入所给位置的仿写。这类题一般是在材料的中间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叫嵌入式仿写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或末尾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叫续写式仿写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空出一句或几句，要求根据材料内容仿照上句或下句的句式及修辞，补写一句或多句与原句在内容上有密切关系的句子，构成一个完整的语段。这类题的解题思路为：第一步，分析语境，明确上级语境，确定仿写的主题；第二步，分析例句，明确句式，进行仿写。</a:t>
            </a:r>
          </a:p>
          <a:p>
            <a:pPr indent="1071563" algn="just">
              <a:lnSpc>
                <a:spcPct val="130000"/>
              </a:lnSpc>
              <a:spcAft>
                <a:spcPts val="0"/>
              </a:spcAft>
            </a:pPr>
            <a:endParaRPr lang="zh-CN" altLang="en-US" sz="40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7047517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9642420" cy="8894743"/>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1.</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[2012·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天津卷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请补写出空缺处的语句，与前两句构成排比，使语段意思连贯，风格统一。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作一次心灵旅行，就以那一本本零落的古卷残页为车票，感受着穿越时空的欣喜。我与李白共攀蜀道，与辛弃疾拍遍栏杆，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。无论是漠北黄沙，还是江南水乡，我都一一留下足迹。</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12025660" y="3132758"/>
            <a:ext cx="9797540" cy="8252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2025660" y="3132758"/>
            <a:ext cx="9797540" cy="801450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示例一：同张继夜泊枫桥　和苏轼夜饮东坡</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示例二：同李贺送客咸阳　和柳永伫倚危楼</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第一步，分析语境，明确“心灵旅行、古卷残页、穿越时空、欣喜”为上级语境，该语境要求其下属句子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例句＋空缺句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达这样的内容：以古代诗文为纽带，与古代文人墨客同游的心灵之旅。第二步，分析例句，进行仿写。解答此题，首先要做到与例句“与李白共攀蜀道，与辛弃疾拍遍栏杆”的句式相同，其次要做到与后文的“漠北黄沙”和“江南水乡”呼应。</a:t>
            </a:r>
          </a:p>
        </p:txBody>
      </p:sp>
    </p:spTree>
    <p:extLst>
      <p:ext uri="{BB962C8B-B14F-4D97-AF65-F5344CB8AC3E}">
        <p14:creationId xmlns:p14="http://schemas.microsoft.com/office/powerpoint/2010/main" xmlns="" val="21938537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开放式仿写</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类题一般是仿照例句句式，围绕另一话题写句子，即仿句与例句在内容上没有联系，只是要求在句式、修辞手法等方面与例句保持一致。有些时候话题选择比较自由，只提供要求和例句，考生可以自由选择话题，仿照例句的句式及修辞手法进行仿写。解答这类题要注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联想相称，需要运用相同或相似联想、相对或相反联想以及相关联想等几种联想方式进行创造性构思；</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句式相近；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仿写时要注意内容界定，揭示出所写“话题”的内涵；</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要做到修辞手法与“示例”完全一致。</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这类题要注意语言的锤炼、句子的意蕴，要在表现句子的意蕴上多下功夫，力求所写的内容新颖独特。虽不用完全注意内容上的相同，但也要注意某些隐含内容上的相关性。</a:t>
            </a:r>
          </a:p>
        </p:txBody>
      </p:sp>
    </p:spTree>
    <p:extLst>
      <p:ext uri="{BB962C8B-B14F-4D97-AF65-F5344CB8AC3E}">
        <p14:creationId xmlns:p14="http://schemas.microsoft.com/office/powerpoint/2010/main" xmlns="" val="35590323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893647"/>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2.</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[2013·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辽宁卷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仿照下面的示例，自选话题，另写三个句子，要求修辞手法、句式与示例相同。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小草伸出稚嫩的纤手，向你描绘原野的新绿；</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树叶掬起温润的阳光，向你展示森林的生机；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溪流吟唱欢快的歌曲，向你诉说春天的故事。</a:t>
            </a:r>
          </a:p>
        </p:txBody>
      </p:sp>
    </p:spTree>
    <p:extLst>
      <p:ext uri="{BB962C8B-B14F-4D97-AF65-F5344CB8AC3E}">
        <p14:creationId xmlns:p14="http://schemas.microsoft.com/office/powerpoint/2010/main" xmlns="" val="5937372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示例：鲜花绽放灿烂的笑脸，向你渲染春天的瑰丽；蝴蝶跳出轻盈的舞步，向你展示生命的旋律；丝雨敞开紧闭的心扉，向你清唱万物的欣喜。</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开放式仿写题给学生很大的思维空间，给定一个或一组例句，让学生仿照其句式及其意蕴，另选话题仿写。仿写的句子保持一定的独立性，只要形似即可。本题例句的句式结构为“名词＋动词＋形容词＋名词，‘向你’＋动词＋某物的特点”。前句运用拟人的修辞手法写自然界的事物，后一分句写这一事物向我们展现了什么；三个句子组合构成排比。仿写时可选择自然界的事物，以小见大，思考分析其蕴含的哲理，并且要运用拟人、排比的修辞手法。</a:t>
            </a:r>
          </a:p>
        </p:txBody>
      </p:sp>
    </p:spTree>
    <p:extLst>
      <p:ext uri="{BB962C8B-B14F-4D97-AF65-F5344CB8AC3E}">
        <p14:creationId xmlns:p14="http://schemas.microsoft.com/office/powerpoint/2010/main" xmlns="" val="15859049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5615896"/>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命题式仿写</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命题式仿写，是给定一个完整的语言材料，让考生品读例句，领会其句式、结构、意蕴、修辞等特点，然后给定仿写的具体材料、主题等，让考生依据示例仿写。解答这类题要注意以下几点：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仿写的句子在结构上应与原文基本保持一致；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仿写的句子在内容与逻辑关系上应与原文保持协调，既要考虑形式的统一，又要考虑内容上的连贯呼应；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考虑与上下文的衔接和照应，要符合语境；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注意情感基调和语言风格等；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注意修辞格的类型也要与示例句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画线句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一致。</a:t>
            </a:r>
          </a:p>
        </p:txBody>
      </p:sp>
    </p:spTree>
    <p:extLst>
      <p:ext uri="{BB962C8B-B14F-4D97-AF65-F5344CB8AC3E}">
        <p14:creationId xmlns:p14="http://schemas.microsoft.com/office/powerpoint/2010/main" xmlns="" val="42280330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023200" y="8613058"/>
            <a:ext cx="19719982" cy="27721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3. </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湖北卷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下面四个字是由象形字“人”</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变化组合而成的会意字。请根据给出的古文字义，仿照“比”“化”两例，用七字句描述“从”“北”的形体结构与字义。要求：①形义描述合理；②押韵。</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从：跟随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比：并列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北：相背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化：变化</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a:t>
            </a:r>
            <a:r>
              <a:rPr lang="zh-CN" altLang="en-US" sz="4000" dirty="0">
                <a:solidFill>
                  <a:schemeClr val="tx1">
                    <a:lumMod val="50000"/>
                    <a:lumOff val="50000"/>
                  </a:schemeClr>
                </a:solidFill>
                <a:latin typeface="微软雅黑" pitchFamily="34" charset="-122"/>
                <a:ea typeface="微软雅黑" pitchFamily="34" charset="-122"/>
              </a:rPr>
              <a:t>　二人排齐向右站　</a:t>
            </a:r>
            <a:r>
              <a:rPr lang="en-US" altLang="zh-CN" sz="4000" dirty="0">
                <a:solidFill>
                  <a:schemeClr val="tx1">
                    <a:lumMod val="50000"/>
                    <a:lumOff val="50000"/>
                  </a:schemeClr>
                </a:solidFill>
                <a:latin typeface="微软雅黑" pitchFamily="34" charset="-122"/>
                <a:ea typeface="微软雅黑" pitchFamily="34" charset="-122"/>
              </a:rPr>
              <a:t>______</a:t>
            </a:r>
            <a:r>
              <a:rPr lang="zh-CN" altLang="en-US" sz="4000" dirty="0">
                <a:solidFill>
                  <a:schemeClr val="tx1">
                    <a:lumMod val="50000"/>
                    <a:lumOff val="50000"/>
                  </a:schemeClr>
                </a:solidFill>
                <a:latin typeface="微软雅黑" pitchFamily="34" charset="-122"/>
                <a:ea typeface="微软雅黑" pitchFamily="34" charset="-122"/>
              </a:rPr>
              <a:t>　左人正立右倒画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a:t>
            </a:r>
            <a:r>
              <a:rPr lang="zh-CN" altLang="en-US" sz="4000" dirty="0">
                <a:solidFill>
                  <a:schemeClr val="tx1">
                    <a:lumMod val="50000"/>
                    <a:lumOff val="50000"/>
                  </a:schemeClr>
                </a:solidFill>
                <a:latin typeface="微软雅黑" pitchFamily="34" charset="-122"/>
                <a:ea typeface="微软雅黑" pitchFamily="34" charset="-122"/>
              </a:rPr>
              <a:t>　亲密并列肩比肩　</a:t>
            </a:r>
            <a:r>
              <a:rPr lang="en-US" altLang="zh-CN" sz="4000" dirty="0">
                <a:solidFill>
                  <a:schemeClr val="tx1">
                    <a:lumMod val="50000"/>
                    <a:lumOff val="50000"/>
                  </a:schemeClr>
                </a:solidFill>
                <a:latin typeface="微软雅黑" pitchFamily="34" charset="-122"/>
                <a:ea typeface="微软雅黑" pitchFamily="34" charset="-122"/>
              </a:rPr>
              <a:t>______</a:t>
            </a:r>
            <a:r>
              <a:rPr lang="zh-CN" altLang="en-US" sz="4000" dirty="0">
                <a:solidFill>
                  <a:schemeClr val="tx1">
                    <a:lumMod val="50000"/>
                    <a:lumOff val="50000"/>
                  </a:schemeClr>
                </a:solidFill>
                <a:latin typeface="微软雅黑" pitchFamily="34" charset="-122"/>
                <a:ea typeface="微软雅黑" pitchFamily="34" charset="-122"/>
              </a:rPr>
              <a:t>　人形颠倒表变化</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0" name="矩形 9"/>
          <p:cNvSpPr/>
          <p:nvPr/>
        </p:nvSpPr>
        <p:spPr>
          <a:xfrm>
            <a:off x="1891998" y="8461350"/>
            <a:ext cx="19566710"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一人前行一人后　后人跟着前人走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二人站立背靠背　字义相背可意会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本题是对语文知识与能力的综合考查，既关涉中国汉字的相关知识，如“象形”“会意”等，又关涉语言形式的押韵，还有整句的形式及精要的表达。</a:t>
            </a:r>
          </a:p>
        </p:txBody>
      </p:sp>
    </p:spTree>
    <p:extLst>
      <p:ext uri="{BB962C8B-B14F-4D97-AF65-F5344CB8AC3E}">
        <p14:creationId xmlns:p14="http://schemas.microsoft.com/office/powerpoint/2010/main" xmlns="" val="6895235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4638" y="3132758"/>
            <a:ext cx="19645450" cy="85290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4638" y="3129576"/>
            <a:ext cx="19716888"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连贯及选用句式的能力。根据所给语段的语境可知，本语段主要是说车辆使用的成品油质量要符合新标准，成品油质量需要升级。横线上的内容应主要陈述使用符合新标准的成品油，汽车尾气就可减少。综合四个选项可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项与上下文衔接较好。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项，重点是说“汽车的改造并不是必须的”；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项，是说二者的共同作用；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项，过于绝对。</a:t>
            </a:r>
          </a:p>
        </p:txBody>
      </p:sp>
    </p:spTree>
    <p:extLst>
      <p:ext uri="{BB962C8B-B14F-4D97-AF65-F5344CB8AC3E}">
        <p14:creationId xmlns:p14="http://schemas.microsoft.com/office/powerpoint/2010/main" xmlns="" val="20908992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893647"/>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4. </a:t>
            </a:r>
            <a:r>
              <a:rPr lang="en-US" altLang="zh-CN" sz="4000" dirty="0">
                <a:solidFill>
                  <a:schemeClr val="tx1">
                    <a:lumMod val="50000"/>
                    <a:lumOff val="50000"/>
                  </a:schemeClr>
                </a:solidFill>
                <a:latin typeface="微软雅黑" pitchFamily="34" charset="-122"/>
                <a:ea typeface="微软雅黑" pitchFamily="34" charset="-122"/>
              </a:rPr>
              <a:t> [2012·</a:t>
            </a:r>
            <a:r>
              <a:rPr lang="zh-CN" altLang="en-US" sz="4000" dirty="0">
                <a:solidFill>
                  <a:schemeClr val="tx1">
                    <a:lumMod val="50000"/>
                    <a:lumOff val="50000"/>
                  </a:schemeClr>
                </a:solidFill>
                <a:latin typeface="微软雅黑" pitchFamily="34" charset="-122"/>
                <a:ea typeface="微软雅黑" pitchFamily="34" charset="-122"/>
              </a:rPr>
              <a:t>四川卷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按照要求续写句子。要求：①运用比喻修辞手法；②“回忆”与“希望”的内容形成对比；③语意连贯。</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回忆和希望的关系，我们或许可以这样说：回忆毕竟是远了、暗了的暮霭，希望才是近了、亮了的晨光；回忆</a:t>
            </a:r>
            <a:r>
              <a:rPr lang="en-US" altLang="zh-CN" sz="4000" dirty="0">
                <a:solidFill>
                  <a:schemeClr val="tx1">
                    <a:lumMod val="50000"/>
                    <a:lumOff val="50000"/>
                  </a:schemeClr>
                </a:solidFill>
                <a:latin typeface="微软雅黑" pitchFamily="34" charset="-122"/>
                <a:ea typeface="微软雅黑" pitchFamily="34" charset="-122"/>
              </a:rPr>
              <a:t>____________________________</a:t>
            </a:r>
            <a:r>
              <a:rPr lang="zh-CN" altLang="en-US" sz="4000" dirty="0">
                <a:solidFill>
                  <a:schemeClr val="tx1">
                    <a:lumMod val="50000"/>
                    <a:lumOff val="50000"/>
                  </a:schemeClr>
                </a:solidFill>
                <a:latin typeface="微软雅黑" pitchFamily="34" charset="-122"/>
                <a:ea typeface="微软雅黑" pitchFamily="34" charset="-122"/>
              </a:rPr>
              <a:t>，希望</a:t>
            </a:r>
            <a:r>
              <a:rPr lang="en-US" altLang="zh-CN" sz="4000" dirty="0">
                <a:solidFill>
                  <a:schemeClr val="tx1">
                    <a:lumMod val="50000"/>
                    <a:lumOff val="50000"/>
                  </a:schemeClr>
                </a:solidFill>
                <a:latin typeface="微软雅黑" pitchFamily="34" charset="-122"/>
                <a:ea typeface="微软雅黑" pitchFamily="34" charset="-122"/>
              </a:rPr>
              <a:t>______________________________</a:t>
            </a:r>
            <a:r>
              <a:rPr lang="zh-CN" altLang="en-US" sz="4000" dirty="0">
                <a:solidFill>
                  <a:schemeClr val="tx1">
                    <a:lumMod val="50000"/>
                    <a:lumOff val="50000"/>
                  </a:schemeClr>
                </a:solidFill>
                <a:latin typeface="微软雅黑" pitchFamily="34" charset="-122"/>
                <a:ea typeface="微软雅黑" pitchFamily="34" charset="-122"/>
              </a:rPr>
              <a:t>；回忆</a:t>
            </a:r>
            <a:r>
              <a:rPr lang="en-US" altLang="zh-CN" sz="4000" dirty="0">
                <a:solidFill>
                  <a:schemeClr val="tx1">
                    <a:lumMod val="50000"/>
                    <a:lumOff val="50000"/>
                  </a:schemeClr>
                </a:solidFill>
                <a:latin typeface="微软雅黑" pitchFamily="34" charset="-122"/>
                <a:ea typeface="微软雅黑" pitchFamily="34" charset="-122"/>
              </a:rPr>
              <a:t>____________________________</a:t>
            </a:r>
            <a:r>
              <a:rPr lang="zh-CN" altLang="en-US" sz="4000" dirty="0">
                <a:solidFill>
                  <a:schemeClr val="tx1">
                    <a:lumMod val="50000"/>
                    <a:lumOff val="50000"/>
                  </a:schemeClr>
                </a:solidFill>
                <a:latin typeface="微软雅黑" pitchFamily="34" charset="-122"/>
                <a:ea typeface="微软雅黑" pitchFamily="34" charset="-122"/>
              </a:rPr>
              <a:t>，希望</a:t>
            </a:r>
            <a:r>
              <a:rPr lang="en-US" altLang="zh-CN" sz="4000" dirty="0">
                <a:solidFill>
                  <a:schemeClr val="tx1">
                    <a:lumMod val="50000"/>
                    <a:lumOff val="50000"/>
                  </a:schemeClr>
                </a:solidFill>
                <a:latin typeface="微软雅黑" pitchFamily="34" charset="-122"/>
                <a:ea typeface="微软雅黑" pitchFamily="34" charset="-122"/>
              </a:rPr>
              <a:t>____________________________</a:t>
            </a:r>
            <a:r>
              <a:rPr lang="zh-CN" altLang="en-US"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23200" y="8055187"/>
            <a:ext cx="19719982" cy="33299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8055187"/>
            <a:ext cx="19719982"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毕竟是秋日的缤纷落叶，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希望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才是枝头的盎然春意；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毕竟是扬尘远去的背影，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希望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才是迎面而来的微笑。</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对“回忆与希望”关系的思辨，有一定的思维深度。可参照横线前面的例子，另选喻体进行续写，注意两者要形成对比关系。</a:t>
            </a:r>
          </a:p>
        </p:txBody>
      </p:sp>
    </p:spTree>
    <p:extLst>
      <p:ext uri="{BB962C8B-B14F-4D97-AF65-F5344CB8AC3E}">
        <p14:creationId xmlns:p14="http://schemas.microsoft.com/office/powerpoint/2010/main" xmlns="" val="25916999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094524"/>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二、仿写的原则和要求</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“仿用句式”是指仿照一个或一组句子，再写一个或几个句式与之相一致的句子。重点是明确要求，看透所给例句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包括句式特点、修辞手法、表达角度、表述语气等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特点，搞清仿句与例句间的内在关系及衔接点；难点是弄清所给例句的隐含信息，把握例句的内涵，保持仿句与例句之间的一致性及意蕴的吻合。一般情况下仿用句式是和正确运用常见的修辞手法，语言表达的简明、连贯、准确、鲜明、生动结合在一起考查的。有些仿句题就提出了这两个方面的具体要求；即使有的题目没有明确提出，在解答时也应该特别注意这两个方面。仿写句式应遵循多个方面与例句的一致性，只要弄清例句的特点，把握一定的规律，仿写的内容就能达到理想的效果。大体来说有：</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0" name="TextBox 75"/>
          <p:cNvSpPr txBox="1"/>
          <p:nvPr/>
        </p:nvSpPr>
        <p:spPr>
          <a:xfrm>
            <a:off x="5142026" y="8113181"/>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977395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5693866"/>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话题合规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即明确题目中规定的陈述对象。</a:t>
            </a:r>
          </a:p>
          <a:p>
            <a:pPr>
              <a:lnSpc>
                <a:spcPct val="130000"/>
              </a:lnSpc>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  请从“知识”“兴趣”中任选一个为话题，仿照下面的示例写两个句子。要求：每个句子都采用比喻的修辞手法，两个句子在语意上形成对比。</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示例：时间，是海绵里的水，只要你勤奋地挤，总会有所收获；时间，是掌缝中的沙，如果你不太在意，就会全部漏光。</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7802438"/>
            <a:ext cx="19800000" cy="35827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7802438"/>
            <a:ext cx="19574012" cy="1532727"/>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知识是河沙里的金，只要你不断地淘漉，就会积少成多；知识是蓄水池中的水，如果你不及时添加，终会全部蒸发。</a:t>
            </a:r>
          </a:p>
        </p:txBody>
      </p:sp>
    </p:spTree>
    <p:extLst>
      <p:ext uri="{BB962C8B-B14F-4D97-AF65-F5344CB8AC3E}">
        <p14:creationId xmlns:p14="http://schemas.microsoft.com/office/powerpoint/2010/main" xmlns="" val="836812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5693866"/>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结构相同</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些句式仿写题的例句结构较为复杂，由一组博喻句、比喻排比句或复合比喻句构成。其外在形式表现为由多个句子组成，内容上各元素之间的彼此关联和彼此对应关系也比较复杂。这可能牵涉句式、修辞、逻辑等多个方面。解答这类仿写题时，一定要注意各本体之间的内部联系、各喻体之间的内部联系，各个本体和各个喻体之间的对应性，以及相关的逻辑协调性。</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0790521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2415020"/>
          </a:xfrm>
          <a:prstGeom prst="rect">
            <a:avLst/>
          </a:prstGeom>
          <a:noFill/>
        </p:spPr>
        <p:txBody>
          <a:bodyPr wrap="square" rtlCol="0">
            <a:spAutoFit/>
          </a:bodyPr>
          <a:lstStyle/>
          <a:p>
            <a:pPr>
              <a:lnSpc>
                <a:spcPct val="130000"/>
              </a:lnSpc>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仿照下面的比喻形式，另写一组句子。要求：选择新的本体和喻体，意思完整。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不要求与原句字数相同</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9737698"/>
            <a:ext cx="19800000" cy="1647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对象 4"/>
          <p:cNvGraphicFramePr>
            <a:graphicFrameLocks noChangeAspect="1"/>
          </p:cNvGraphicFramePr>
          <p:nvPr/>
        </p:nvGraphicFramePr>
        <p:xfrm>
          <a:off x="1143000" y="9731375"/>
          <a:ext cx="23839488" cy="3332163"/>
        </p:xfrm>
        <a:graphic>
          <a:graphicData uri="http://schemas.openxmlformats.org/presentationml/2006/ole">
            <p:oleObj spid="_x0000_s28706" name="Document" r:id="rId3" imgW="11913362" imgH="1649361" progId="Word.Document.12">
              <p:embed/>
            </p:oleObj>
          </a:graphicData>
        </a:graphic>
      </p:graphicFrame>
      <p:graphicFrame>
        <p:nvGraphicFramePr>
          <p:cNvPr id="12" name="对象 11"/>
          <p:cNvGraphicFramePr>
            <a:graphicFrameLocks noChangeAspect="1"/>
          </p:cNvGraphicFramePr>
          <p:nvPr/>
        </p:nvGraphicFramePr>
        <p:xfrm>
          <a:off x="4003956" y="4552751"/>
          <a:ext cx="15838487" cy="6008687"/>
        </p:xfrm>
        <a:graphic>
          <a:graphicData uri="http://schemas.openxmlformats.org/presentationml/2006/ole">
            <p:oleObj spid="_x0000_s28707" name="Document" r:id="rId4" imgW="7784200" imgH="2969922" progId="Word.Document.12">
              <p:embed/>
            </p:oleObj>
          </a:graphicData>
        </a:graphic>
      </p:graphicFrame>
    </p:spTree>
    <p:extLst>
      <p:ext uri="{BB962C8B-B14F-4D97-AF65-F5344CB8AC3E}">
        <p14:creationId xmlns:p14="http://schemas.microsoft.com/office/powerpoint/2010/main" xmlns="" val="9754895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8524686"/>
            <a:ext cx="19800000" cy="28604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41611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句式一致</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仿用句式通常也称“句式仿写”，它的基本要求是做到仿写出来的句子与示例句的句式一致。形式上的规定对句子的内容表达具有很强的约束性，所以人们又把“仿用句式”称为“戴着镣铐跳舞”。句式一致是仿用句式题的第一要素，也是底线要求。</a:t>
            </a:r>
          </a:p>
          <a:p>
            <a:pPr>
              <a:lnSpc>
                <a:spcPct val="130000"/>
              </a:lnSpc>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3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大纲全国卷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仿照下面的示例，自选话题，另写一句话，要求使用比喻的修辞手法，句式与示例相同。</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示例：平和犹如绿叶，春天衬万紫千红却无妒意，秋天托累累硕果而不张扬。</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01939" y="8524687"/>
            <a:ext cx="19574012" cy="1532727"/>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坚毅犹如青松，夏季迎似火骄阳而不怯懦，冬季受冰刀霜剑而不屈服。</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
        <p:nvSpPr>
          <p:cNvPr id="10" name="TextBox 75"/>
          <p:cNvSpPr txBox="1"/>
          <p:nvPr/>
        </p:nvSpPr>
        <p:spPr>
          <a:xfrm>
            <a:off x="2023200" y="9146743"/>
            <a:ext cx="2857520" cy="646331"/>
          </a:xfrm>
          <a:prstGeom prst="rect">
            <a:avLst/>
          </a:prstGeom>
          <a:noFill/>
        </p:spPr>
        <p:txBody>
          <a:bodyPr wrap="square" rtlCol="0" anchor="ctr" anchorCtr="1">
            <a:spAutoFit/>
          </a:bodyPr>
          <a:lstStyle/>
          <a:p>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
        <p:nvSpPr>
          <p:cNvPr id="11" name="TextBox 75"/>
          <p:cNvSpPr txBox="1"/>
          <p:nvPr/>
        </p:nvSpPr>
        <p:spPr>
          <a:xfrm>
            <a:off x="7561164" y="9091618"/>
            <a:ext cx="2857520" cy="646331"/>
          </a:xfrm>
          <a:prstGeom prst="rect">
            <a:avLst/>
          </a:prstGeom>
          <a:noFill/>
        </p:spPr>
        <p:txBody>
          <a:bodyPr wrap="square" rtlCol="0" anchor="ctr" anchorCtr="1">
            <a:spAutoFit/>
          </a:bodyPr>
          <a:lstStyle/>
          <a:p>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
        <p:nvSpPr>
          <p:cNvPr id="12" name="TextBox 75"/>
          <p:cNvSpPr txBox="1"/>
          <p:nvPr/>
        </p:nvSpPr>
        <p:spPr>
          <a:xfrm>
            <a:off x="13139797" y="9107213"/>
            <a:ext cx="2857520" cy="646331"/>
          </a:xfrm>
          <a:prstGeom prst="rect">
            <a:avLst/>
          </a:prstGeom>
          <a:noFill/>
        </p:spPr>
        <p:txBody>
          <a:bodyPr wrap="square" rtlCol="0" anchor="ctr" anchorCtr="1">
            <a:spAutoFit/>
          </a:bodyPr>
          <a:lstStyle/>
          <a:p>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104161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8" grpId="0"/>
      <p:bldP spid="10" grpId="0"/>
      <p:bldP spid="11" grpId="0"/>
      <p:bldP spid="1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9430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修辞相符</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仿用句式题大多数都有修辞方面的要求。如果所给出的例句本身运用了某种修辞手法，那么所仿写出来的句子也应该使用和例句相同的修辞手法。在仿写题命题中出现频率比较高的修辞手法有比喻、排比、拟人、对偶等。</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重庆卷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依照下面的示例，自选两种自然景物，另写两句话。要求：运用拟人手法，句式与例句相同。</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示例：身后的那片鲜花，可能是听了小草讲的笑话，乐得咧开了嘴，嬉闹在明媚的阳光里。</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7802438"/>
            <a:ext cx="19800000" cy="35827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7802438"/>
            <a:ext cx="19574012"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天上的那群小鸟，仿佛是得到了白云的鼓励，兴奋得谈笑风生，竞逐在广阔的天空中。</a:t>
            </a:r>
          </a:p>
        </p:txBody>
      </p:sp>
    </p:spTree>
    <p:extLst>
      <p:ext uri="{BB962C8B-B14F-4D97-AF65-F5344CB8AC3E}">
        <p14:creationId xmlns:p14="http://schemas.microsoft.com/office/powerpoint/2010/main" xmlns="" val="21769978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9369020"/>
            <a:ext cx="19800000" cy="20161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49408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逻辑合理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仿写句式时，句式一致和修辞相符的要求往往都比较容易从例句中看出来，仿写时也比较容易把握。但逻辑的问题却隐蔽得比较深，也往往容易被忽略，这种错误在历年的高考中出现的频率较高。</a:t>
            </a:r>
          </a:p>
          <a:p>
            <a:pPr>
              <a:lnSpc>
                <a:spcPct val="130000"/>
              </a:lnSpc>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围绕“勇气”在横线上续写两句话，要求与例句句式相同，使用比喻的修辞手法。</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示例：勇气，是屹立广漠的高大胡杨，鼓舞我们穿越千里黄沙，寻找希望的绿洲；</a:t>
            </a:r>
            <a:r>
              <a:rPr lang="en-US" altLang="zh-CN" sz="4000" dirty="0">
                <a:solidFill>
                  <a:schemeClr val="tx1">
                    <a:lumMod val="50000"/>
                    <a:lumOff val="50000"/>
                  </a:schemeClr>
                </a:solidFill>
                <a:latin typeface="微软雅黑" pitchFamily="34" charset="-122"/>
                <a:ea typeface="微软雅黑" pitchFamily="34" charset="-122"/>
              </a:rPr>
              <a:t>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a:t>
            </a:r>
            <a:r>
              <a:rPr lang="zh-CN" altLang="en-US"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136194" y="9369021"/>
            <a:ext cx="19574012" cy="1532727"/>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勇气，是鼓起云帆的浩荡长风，帮助我们踏过万里波浪，接近理想的彼岸；勇气，是挂在悬崖的结实绳索，引领我们攀登百丈悬崖，到达梦想的巅峰。</a:t>
            </a:r>
          </a:p>
        </p:txBody>
      </p:sp>
      <p:sp>
        <p:nvSpPr>
          <p:cNvPr id="10" name="TextBox 75"/>
          <p:cNvSpPr txBox="1"/>
          <p:nvPr/>
        </p:nvSpPr>
        <p:spPr>
          <a:xfrm>
            <a:off x="10441484" y="9794454"/>
            <a:ext cx="3660438" cy="1200329"/>
          </a:xfrm>
          <a:prstGeom prst="rect">
            <a:avLst/>
          </a:prstGeom>
          <a:noFill/>
        </p:spPr>
        <p:txBody>
          <a:bodyPr wrap="square" rtlCol="0" anchor="ctr" anchorCtr="1">
            <a:spAutoFit/>
          </a:bodyPr>
          <a:lstStyle/>
          <a:p>
            <a:r>
              <a:rPr lang="en-US" altLang="zh-CN" sz="3600" dirty="0">
                <a:solidFill>
                  <a:schemeClr val="accent2"/>
                </a:solidFill>
                <a:latin typeface="微软雅黑" pitchFamily="34" charset="-122"/>
                <a:ea typeface="微软雅黑" pitchFamily="34" charset="-122"/>
                <a:cs typeface="Times New Roman" panose="02020603050405020304" pitchFamily="18" charset="0"/>
              </a:rPr>
              <a:t>·  ·  ·  ·</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a:p>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
        <p:nvSpPr>
          <p:cNvPr id="11" name="TextBox 75"/>
          <p:cNvSpPr txBox="1"/>
          <p:nvPr/>
        </p:nvSpPr>
        <p:spPr>
          <a:xfrm>
            <a:off x="18287698" y="9827923"/>
            <a:ext cx="3660438" cy="1200329"/>
          </a:xfrm>
          <a:prstGeom prst="rect">
            <a:avLst/>
          </a:prstGeom>
          <a:noFill/>
        </p:spPr>
        <p:txBody>
          <a:bodyPr wrap="square" rtlCol="0" anchor="ctr" anchorCtr="1">
            <a:spAutoFit/>
          </a:bodyPr>
          <a:lstStyle/>
          <a:p>
            <a:r>
              <a:rPr lang="en-US" altLang="zh-CN" sz="3600" dirty="0">
                <a:solidFill>
                  <a:schemeClr val="accent2"/>
                </a:solidFill>
                <a:latin typeface="微软雅黑" pitchFamily="34" charset="-122"/>
                <a:ea typeface="微软雅黑" pitchFamily="34" charset="-122"/>
                <a:cs typeface="Times New Roman" panose="02020603050405020304" pitchFamily="18" charset="0"/>
              </a:rPr>
              <a:t>·   ·   ·   ·  </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a:p>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
        <p:nvSpPr>
          <p:cNvPr id="12" name="TextBox 75"/>
          <p:cNvSpPr txBox="1"/>
          <p:nvPr/>
        </p:nvSpPr>
        <p:spPr>
          <a:xfrm>
            <a:off x="1224460" y="10543298"/>
            <a:ext cx="3660438" cy="1200329"/>
          </a:xfrm>
          <a:prstGeom prst="rect">
            <a:avLst/>
          </a:prstGeom>
          <a:noFill/>
        </p:spPr>
        <p:txBody>
          <a:bodyPr wrap="square" rtlCol="0" anchor="ctr" anchorCtr="1">
            <a:spAutoFit/>
          </a:bodyPr>
          <a:lstStyle/>
          <a:p>
            <a:r>
              <a:rPr lang="en-US" altLang="zh-CN" sz="3600" dirty="0">
                <a:solidFill>
                  <a:schemeClr val="accent2"/>
                </a:solidFill>
                <a:latin typeface="微软雅黑" pitchFamily="34" charset="-122"/>
                <a:ea typeface="微软雅黑" pitchFamily="34" charset="-122"/>
                <a:cs typeface="Times New Roman" panose="02020603050405020304" pitchFamily="18" charset="0"/>
              </a:rPr>
              <a:t>·   ·   ·   ·  </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a:p>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6296678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8" grpId="0"/>
      <p:bldP spid="10" grpId="0"/>
      <p:bldP spid="11" grpId="0"/>
      <p:bldP spid="1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09452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意旨相近</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意旨相近，即理解原句含意，特别是隐含的意思，从而保证仿写的句子意旨与原句相近或相同。</a:t>
            </a:r>
          </a:p>
          <a:p>
            <a:pPr>
              <a:lnSpc>
                <a:spcPct val="130000"/>
              </a:lnSpc>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以下是某中学庆祝教师节文艺演出的一段主持词。仿照画线部分的句式，在空缺处补写相应的语句。要求：句式一致，字数相等，语意相关。</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学生甲：老师，您坚守一方净土，用粉笔书写忠诚，默默无闻；</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学生乙：老师，您勤耕三尺讲台，</a:t>
            </a:r>
            <a:r>
              <a:rPr lang="en-US" altLang="zh-CN" sz="4000" dirty="0">
                <a:solidFill>
                  <a:schemeClr val="tx1">
                    <a:lumMod val="50000"/>
                    <a:lumOff val="50000"/>
                  </a:schemeClr>
                </a:solidFill>
                <a:latin typeface="微软雅黑" pitchFamily="34" charset="-122"/>
                <a:ea typeface="微软雅黑" pitchFamily="34" charset="-122"/>
              </a:rPr>
              <a:t>____①____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学生甲：加减乘除，算不尽您付出的辛劳；</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学生乙：</a:t>
            </a:r>
            <a:r>
              <a:rPr lang="en-US" altLang="zh-CN" sz="4000" dirty="0">
                <a:solidFill>
                  <a:schemeClr val="tx1">
                    <a:lumMod val="50000"/>
                    <a:lumOff val="50000"/>
                  </a:schemeClr>
                </a:solidFill>
                <a:latin typeface="微软雅黑" pitchFamily="34" charset="-122"/>
                <a:ea typeface="微软雅黑" pitchFamily="34" charset="-122"/>
              </a:rPr>
              <a:t>____②____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7802438"/>
            <a:ext cx="19800000" cy="35827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7802438"/>
            <a:ext cx="19574012"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①用双手托起未来，无怨无悔　②赤橙黄绿，画不完您多彩的人生</a:t>
            </a:r>
          </a:p>
        </p:txBody>
      </p:sp>
    </p:spTree>
    <p:extLst>
      <p:ext uri="{BB962C8B-B14F-4D97-AF65-F5344CB8AC3E}">
        <p14:creationId xmlns:p14="http://schemas.microsoft.com/office/powerpoint/2010/main" xmlns="" val="6077938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01545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7. </a:t>
            </a:r>
            <a:r>
              <a:rPr lang="zh-CN" altLang="en-US" sz="4000" dirty="0">
                <a:solidFill>
                  <a:schemeClr val="tx1">
                    <a:lumMod val="50000"/>
                    <a:lumOff val="50000"/>
                  </a:schemeClr>
                </a:solidFill>
                <a:latin typeface="微软雅黑" pitchFamily="34" charset="-122"/>
                <a:ea typeface="微软雅黑" pitchFamily="34" charset="-122"/>
              </a:rPr>
              <a:t>情调相通</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感情基调、情趣色彩等方面，所仿写的句子也应与例句相协调。如果例句的情感表达很含蓄，仿句也就不能太直白；如果例句中包含了讽刺的语气，那么仿句也应该带有讽刺意味。仿写的句子同例句在感情色彩方面也要和谐，包括语境色彩和感情色彩。这就要求考生在仿写的时候，注意话题和内容的选择。</a:t>
            </a:r>
          </a:p>
        </p:txBody>
      </p:sp>
    </p:spTree>
    <p:extLst>
      <p:ext uri="{BB962C8B-B14F-4D97-AF65-F5344CB8AC3E}">
        <p14:creationId xmlns:p14="http://schemas.microsoft.com/office/powerpoint/2010/main" xmlns="" val="6564608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3721</TotalTime>
  <Words>16557</Words>
  <Application>Microsoft Office PowerPoint</Application>
  <PresentationFormat>自定义</PresentationFormat>
  <Paragraphs>868</Paragraphs>
  <Slides>152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152</vt:i4>
      </vt:variant>
    </vt:vector>
  </HeadingPairs>
  <TitlesOfParts>
    <vt:vector size="154" baseType="lpstr">
      <vt:lpstr>Office 主题</vt:lpstr>
      <vt:lpstr>Document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557</cp:revision>
  <dcterms:created xsi:type="dcterms:W3CDTF">2016-01-31T01:38:40Z</dcterms:created>
  <dcterms:modified xsi:type="dcterms:W3CDTF">2017-03-17T05:28:07Z</dcterms:modified>
</cp:coreProperties>
</file>