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303" r:id="rId7"/>
    <p:sldId id="263" r:id="rId8"/>
    <p:sldId id="293" r:id="rId9"/>
    <p:sldId id="287" r:id="rId10"/>
    <p:sldId id="273" r:id="rId11"/>
    <p:sldId id="294" r:id="rId12"/>
    <p:sldId id="258" r:id="rId13"/>
    <p:sldId id="275" r:id="rId14"/>
    <p:sldId id="295" r:id="rId15"/>
    <p:sldId id="276" r:id="rId16"/>
    <p:sldId id="300" r:id="rId17"/>
    <p:sldId id="281" r:id="rId18"/>
    <p:sldId id="296" r:id="rId19"/>
    <p:sldId id="301" r:id="rId20"/>
    <p:sldId id="302" r:id="rId21"/>
    <p:sldId id="269" r:id="rId22"/>
    <p:sldId id="259" r:id="rId23"/>
    <p:sldId id="260" r:id="rId24"/>
    <p:sldId id="261" r:id="rId25"/>
    <p:sldId id="306" r:id="rId26"/>
    <p:sldId id="304" r:id="rId27"/>
    <p:sldId id="266" r:id="rId28"/>
    <p:sldId id="267" r:id="rId29"/>
    <p:sldId id="307" r:id="rId30"/>
    <p:sldId id="288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160"/>
        <p:guide pos="2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28601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教科版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44586" y="9387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44586" y="1596683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60375" y="1908487"/>
            <a:ext cx="8365490" cy="1569660"/>
          </a:xfrm>
          <a:prstGeom prst="rect">
            <a:avLst/>
          </a:prstGeom>
          <a:effectLst>
            <a:softEdge rad="317500"/>
          </a:effec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</a:rPr>
              <a:t>    春天</a:t>
            </a:r>
            <a:r>
              <a:rPr lang="zh-CN" altLang="en-US" sz="3200" dirty="0">
                <a:latin typeface="+mn-ea"/>
              </a:rPr>
              <a:t>来</a:t>
            </a:r>
            <a:r>
              <a:rPr lang="zh-CN" altLang="en-US" sz="3200" dirty="0" smtClean="0">
                <a:latin typeface="+mn-ea"/>
              </a:rPr>
              <a:t>了，冰雪消融，桃花盛开。让</a:t>
            </a:r>
            <a:r>
              <a:rPr lang="zh-CN" altLang="en-US" sz="3200" dirty="0">
                <a:latin typeface="+mn-ea"/>
              </a:rPr>
              <a:t>我们跟随美丽欢快的三月</a:t>
            </a:r>
            <a:r>
              <a:rPr lang="zh-CN" altLang="en-US" sz="3200" dirty="0" smtClean="0">
                <a:latin typeface="+mn-ea"/>
              </a:rPr>
              <a:t>桃花水，去</a:t>
            </a:r>
            <a:r>
              <a:rPr lang="zh-CN" altLang="en-US" sz="3200" dirty="0">
                <a:latin typeface="+mn-ea"/>
              </a:rPr>
              <a:t>倾听春天的</a:t>
            </a:r>
            <a:r>
              <a:rPr lang="zh-CN" altLang="en-US" sz="3200" dirty="0" smtClean="0">
                <a:latin typeface="+mn-ea"/>
              </a:rPr>
              <a:t>竖琴，饱览</a:t>
            </a:r>
            <a:r>
              <a:rPr lang="zh-CN" altLang="en-US" sz="3200" dirty="0">
                <a:latin typeface="+mn-ea"/>
              </a:rPr>
              <a:t>春天的</a:t>
            </a:r>
            <a:r>
              <a:rPr lang="zh-CN" altLang="en-US" sz="3200" dirty="0" smtClean="0">
                <a:latin typeface="+mn-ea"/>
              </a:rPr>
              <a:t>美景。</a:t>
            </a:r>
            <a:endParaRPr lang="zh-CN" altLang="en-US" sz="32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5908" y="105468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一、导入新课</a:t>
            </a:r>
            <a:endParaRPr lang="zh-CN" altLang="en-US" sz="3600" dirty="0"/>
          </a:p>
        </p:txBody>
      </p:sp>
      <p:sp>
        <p:nvSpPr>
          <p:cNvPr id="2" name="AutoShape 2" descr="http://img0.imgtn.bdimg.com/it/u=3464244935,22345917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http://xxfile.xuekeedu.com/UpImages/2015-5/XiaoXue2015051407261777440.jpg?size=642x48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88" y="3501009"/>
            <a:ext cx="3883904" cy="269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18946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76552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7824" y="111919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2575" y="1989138"/>
            <a:ext cx="803433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>
                <a:latin typeface="+mj-ea"/>
                <a:ea typeface="+mj-ea"/>
              </a:rPr>
              <a:t>1</a:t>
            </a:r>
            <a:r>
              <a:rPr lang="en-US" altLang="zh-CN" sz="3600" dirty="0" smtClean="0">
                <a:latin typeface="+mj-ea"/>
                <a:ea typeface="+mj-ea"/>
              </a:rPr>
              <a:t>.</a:t>
            </a:r>
            <a:r>
              <a:rPr lang="zh-CN" altLang="en-US" sz="3600" dirty="0" smtClean="0">
                <a:latin typeface="+mj-ea"/>
                <a:ea typeface="+mj-ea"/>
              </a:rPr>
              <a:t>默读课文。这</a:t>
            </a:r>
            <a:r>
              <a:rPr lang="zh-CN" altLang="en-US" sz="3600" dirty="0">
                <a:latin typeface="+mj-ea"/>
                <a:ea typeface="+mj-ea"/>
              </a:rPr>
              <a:t>篇课文描写的三月桃花水，给你们</a:t>
            </a:r>
            <a:r>
              <a:rPr lang="zh-CN" altLang="en-US" sz="3600" dirty="0" smtClean="0">
                <a:latin typeface="+mj-ea"/>
                <a:ea typeface="+mj-ea"/>
              </a:rPr>
              <a:t>留下什么样</a:t>
            </a:r>
            <a:r>
              <a:rPr lang="zh-CN" altLang="en-US" sz="3600" dirty="0">
                <a:latin typeface="+mj-ea"/>
                <a:ea typeface="+mj-ea"/>
              </a:rPr>
              <a:t>的印象</a:t>
            </a:r>
            <a:r>
              <a:rPr lang="en-US" altLang="zh-CN" sz="3600" dirty="0">
                <a:latin typeface="+mj-ea"/>
                <a:ea typeface="+mj-ea"/>
              </a:rPr>
              <a:t>?</a:t>
            </a:r>
            <a:endParaRPr lang="en-US" altLang="zh-CN" sz="3600" dirty="0"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55576" y="3241549"/>
            <a:ext cx="86423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三月桃花水是美丽、迷人、令人陶醉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的。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8194" name="Picture 2" descr="http://static.dcfever.com/media/sharing/10/08/04/194145128093066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08"/>
          <a:stretch>
            <a:fillRect/>
          </a:stretch>
        </p:blipFill>
        <p:spPr bwMode="auto">
          <a:xfrm>
            <a:off x="2116690" y="4005064"/>
            <a:ext cx="3905967" cy="2179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7824" y="113884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753225" y="2063001"/>
            <a:ext cx="7419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</a:t>
            </a:r>
            <a:r>
              <a:rPr lang="zh-CN" altLang="en-US" sz="3600" dirty="0">
                <a:latin typeface="+mn-ea"/>
              </a:rPr>
              <a:t>课文</a:t>
            </a:r>
            <a:r>
              <a:rPr lang="zh-CN" altLang="en-US" sz="3600" dirty="0" smtClean="0">
                <a:latin typeface="+mn-ea"/>
              </a:rPr>
              <a:t>是</a:t>
            </a:r>
            <a:r>
              <a:rPr lang="zh-CN" altLang="en-US" sz="3600" dirty="0">
                <a:latin typeface="+mn-ea"/>
              </a:rPr>
              <a:t>从哪两个方面来写三月桃花水的</a:t>
            </a:r>
            <a:r>
              <a:rPr lang="en-US" altLang="zh-CN" sz="3600" dirty="0">
                <a:latin typeface="+mn-ea"/>
              </a:rPr>
              <a:t>?</a:t>
            </a:r>
            <a:endParaRPr lang="en-US" altLang="zh-CN" sz="3600" dirty="0">
              <a:latin typeface="+mn-ea"/>
            </a:endParaRPr>
          </a:p>
          <a:p>
            <a:r>
              <a:rPr lang="en-US" altLang="zh-CN" sz="3600" dirty="0">
                <a:latin typeface="+mn-ea"/>
              </a:rPr>
              <a:t> 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38417" y="3573016"/>
            <a:ext cx="635382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   课文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从桃花水到来时动听的声音、明洁的颜色和流动的形态写出了三月桃花水的特征。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67994" y="2160617"/>
            <a:ext cx="81243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　</a:t>
            </a:r>
            <a:r>
              <a:rPr lang="en-US" altLang="zh-CN" sz="3600" dirty="0">
                <a:latin typeface="+mn-ea"/>
              </a:rPr>
              <a:t>3</a:t>
            </a:r>
            <a:r>
              <a:rPr lang="en-US" altLang="zh-CN" sz="3600" dirty="0" smtClean="0">
                <a:latin typeface="+mn-ea"/>
              </a:rPr>
              <a:t>.</a:t>
            </a:r>
            <a:r>
              <a:rPr lang="zh-CN" altLang="en-US" sz="3600" dirty="0">
                <a:latin typeface="+mn-ea"/>
              </a:rPr>
              <a:t> </a:t>
            </a:r>
            <a:r>
              <a:rPr lang="zh-CN" altLang="en-US" sz="3600" dirty="0" smtClean="0">
                <a:latin typeface="+mn-ea"/>
              </a:rPr>
              <a:t>为什么</a:t>
            </a:r>
            <a:r>
              <a:rPr lang="zh-CN" altLang="en-US" sz="3600" dirty="0">
                <a:latin typeface="+mn-ea"/>
              </a:rPr>
              <a:t>说三月的桃花水像竖琴、镜子</a:t>
            </a:r>
            <a:r>
              <a:rPr lang="en-US" altLang="zh-CN" sz="3600" dirty="0">
                <a:latin typeface="+mn-ea"/>
              </a:rPr>
              <a:t>?</a:t>
            </a:r>
            <a:endParaRPr lang="en-US" altLang="zh-CN" sz="3600" dirty="0" smtClean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393" y="3370948"/>
            <a:ext cx="7848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写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桃花水像竖琴，主要采用比喻和象征的手法，说它像竖琴一样弹奏出动听的“春”的交响曲。写桃花水的颜色明洁，用四个排比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句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说明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它像一面镜子，映照出美丽的“春”的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身影。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s://wkretype.bdimg.com/retype/zoom/f66bb413eff9aef8941e0674?pn=13&amp;o=jpg_6&amp;md5sum=dd3ed241f33a71690089da75878cf99c&amp;sign=3f1fe2cfe4&amp;png=1893093-1914396&amp;jpg=2688697-2774046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0" b="11594"/>
          <a:stretch>
            <a:fillRect/>
          </a:stretch>
        </p:blipFill>
        <p:spPr bwMode="auto">
          <a:xfrm>
            <a:off x="971600" y="1988840"/>
            <a:ext cx="6760987" cy="407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9617" y="2276871"/>
            <a:ext cx="70977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 smtClean="0">
                <a:latin typeface="+mj-ea"/>
                <a:ea typeface="+mj-ea"/>
              </a:rPr>
              <a:t>4.</a:t>
            </a:r>
            <a:r>
              <a:rPr lang="zh-CN" altLang="en-US" sz="3600" dirty="0">
                <a:latin typeface="+mj-ea"/>
                <a:ea typeface="+mj-ea"/>
              </a:rPr>
              <a:t> “啊</a:t>
            </a:r>
            <a:r>
              <a:rPr lang="zh-CN" altLang="en-US" sz="3600" dirty="0" smtClean="0">
                <a:latin typeface="+mj-ea"/>
                <a:ea typeface="+mj-ea"/>
              </a:rPr>
              <a:t>，河流</a:t>
            </a:r>
            <a:r>
              <a:rPr lang="zh-CN" altLang="en-US" sz="3600" dirty="0">
                <a:latin typeface="+mj-ea"/>
                <a:ea typeface="+mj-ea"/>
              </a:rPr>
              <a:t>醒来了</a:t>
            </a:r>
            <a:r>
              <a:rPr lang="en-US" altLang="zh-CN" sz="3600" dirty="0" smtClean="0">
                <a:latin typeface="+mj-ea"/>
                <a:ea typeface="+mj-ea"/>
              </a:rPr>
              <a:t>!”</a:t>
            </a:r>
            <a:r>
              <a:rPr lang="zh-CN" altLang="en-US" sz="3600" dirty="0" smtClean="0">
                <a:latin typeface="+mj-ea"/>
                <a:ea typeface="+mj-ea"/>
              </a:rPr>
              <a:t>这个</a:t>
            </a:r>
            <a:r>
              <a:rPr lang="zh-CN" altLang="en-US" sz="3600" dirty="0">
                <a:latin typeface="+mj-ea"/>
                <a:ea typeface="+mj-ea"/>
              </a:rPr>
              <a:t>句子中的“醒”字</a:t>
            </a:r>
            <a:r>
              <a:rPr lang="zh-CN" altLang="en-US" sz="3600" dirty="0" smtClean="0">
                <a:latin typeface="+mj-ea"/>
                <a:ea typeface="+mj-ea"/>
              </a:rPr>
              <a:t>用得</a:t>
            </a:r>
            <a:r>
              <a:rPr lang="zh-CN" altLang="en-US" sz="3600" dirty="0">
                <a:latin typeface="+mj-ea"/>
                <a:ea typeface="+mj-ea"/>
              </a:rPr>
              <a:t>好在哪里呢</a:t>
            </a:r>
            <a:r>
              <a:rPr lang="en-US" altLang="zh-CN" sz="3600" dirty="0">
                <a:latin typeface="+mj-ea"/>
                <a:ea typeface="+mj-ea"/>
              </a:rPr>
              <a:t>?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9617" y="4063398"/>
            <a:ext cx="431859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“醒”字写出了作者看到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河流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哗哗流淌时惊喜的心情。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63398"/>
            <a:ext cx="3334891" cy="19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83532" y="10514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83532" y="162751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843808" y="105145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4097" y="1806426"/>
            <a:ext cx="70977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>
                <a:latin typeface="+mj-ea"/>
                <a:ea typeface="+mj-ea"/>
              </a:rPr>
              <a:t>5</a:t>
            </a:r>
            <a:r>
              <a:rPr lang="en-US" altLang="zh-CN" sz="3600" dirty="0" smtClean="0">
                <a:latin typeface="+mj-ea"/>
                <a:ea typeface="+mj-ea"/>
              </a:rPr>
              <a:t>.</a:t>
            </a:r>
            <a:r>
              <a:rPr lang="zh-CN" altLang="en-US" sz="3600" dirty="0" smtClean="0">
                <a:latin typeface="+mj-ea"/>
                <a:ea typeface="+mj-ea"/>
              </a:rPr>
              <a:t>课文运用了哪些修辞手法？找出相关句子加以品味。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3284984"/>
            <a:ext cx="20882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比喻、</a:t>
            </a:r>
            <a:endParaRPr lang="en-US" altLang="zh-CN" sz="3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拟人、</a:t>
            </a:r>
            <a:endParaRPr lang="en-US" altLang="zh-CN" sz="3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排比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9218" name="Picture 2" descr="http://glhuohua.com/uploads/allimg/150831/1-150S115043429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141" y="3140968"/>
            <a:ext cx="5248583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27584" y="2155408"/>
            <a:ext cx="709771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 smtClean="0">
                <a:latin typeface="+mj-ea"/>
                <a:ea typeface="+mj-ea"/>
              </a:rPr>
              <a:t>6.</a:t>
            </a:r>
            <a:r>
              <a:rPr lang="zh-CN" altLang="en-US" sz="3600" dirty="0" smtClean="0">
                <a:latin typeface="+mj-ea"/>
                <a:ea typeface="+mj-ea"/>
              </a:rPr>
              <a:t>自由朗读最后三个自然段。</a:t>
            </a:r>
            <a:endParaRPr lang="zh-CN" altLang="en-US" sz="3600" dirty="0"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rgbClr val="0070C0"/>
                </a:solidFill>
                <a:latin typeface="+mj-ea"/>
                <a:ea typeface="+mj-ea"/>
              </a:rPr>
              <a:t>思考</a:t>
            </a:r>
            <a:r>
              <a:rPr lang="en-US" altLang="zh-CN" sz="3600" dirty="0">
                <a:solidFill>
                  <a:srgbClr val="0070C0"/>
                </a:solidFill>
                <a:latin typeface="+mj-ea"/>
                <a:ea typeface="+mj-ea"/>
              </a:rPr>
              <a:t>:</a:t>
            </a:r>
            <a:r>
              <a:rPr lang="zh-CN" altLang="en-US" sz="3600" dirty="0" smtClean="0">
                <a:solidFill>
                  <a:srgbClr val="0070C0"/>
                </a:solidFill>
                <a:latin typeface="+mj-ea"/>
                <a:ea typeface="+mj-ea"/>
              </a:rPr>
              <a:t>为什么说</a:t>
            </a:r>
            <a:r>
              <a:rPr lang="zh-CN" altLang="en-US" sz="3600" dirty="0">
                <a:solidFill>
                  <a:srgbClr val="0070C0"/>
                </a:solidFill>
                <a:latin typeface="+mj-ea"/>
                <a:ea typeface="+mj-ea"/>
              </a:rPr>
              <a:t>三月桃花水比金子还贵，</a:t>
            </a:r>
            <a:r>
              <a:rPr lang="zh-CN" altLang="en-US" sz="3600" dirty="0" smtClean="0">
                <a:solidFill>
                  <a:srgbClr val="0070C0"/>
                </a:solidFill>
                <a:latin typeface="+mj-ea"/>
                <a:ea typeface="+mj-ea"/>
              </a:rPr>
              <a:t>比银子</a:t>
            </a:r>
            <a:r>
              <a:rPr lang="zh-CN" altLang="en-US" sz="3600" dirty="0">
                <a:solidFill>
                  <a:srgbClr val="0070C0"/>
                </a:solidFill>
                <a:latin typeface="+mj-ea"/>
                <a:ea typeface="+mj-ea"/>
              </a:rPr>
              <a:t>还亮</a:t>
            </a:r>
            <a:r>
              <a:rPr lang="en-US" altLang="zh-CN" sz="3600" dirty="0" smtClean="0">
                <a:solidFill>
                  <a:srgbClr val="0070C0"/>
                </a:solidFill>
                <a:latin typeface="+mj-ea"/>
                <a:ea typeface="+mj-ea"/>
              </a:rPr>
              <a:t>?</a:t>
            </a:r>
            <a:endParaRPr lang="en-US" altLang="zh-CN" sz="36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24406" y="3933056"/>
            <a:ext cx="778236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   因为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桃花水与农业生产息息相关，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所以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比金子还贵</a:t>
            </a:r>
            <a:r>
              <a:rPr lang="en-US" altLang="zh-CN" sz="3600" dirty="0">
                <a:solidFill>
                  <a:srgbClr val="FF0000"/>
                </a:solidFill>
                <a:latin typeface="+mj-ea"/>
                <a:ea typeface="+mj-ea"/>
              </a:rPr>
              <a:t>;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因为它纯净美丽，所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以比银子还亮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7433" y="1990933"/>
            <a:ext cx="70977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    </a:t>
            </a:r>
            <a:r>
              <a:rPr lang="en-US" altLang="zh-CN" sz="3600" dirty="0">
                <a:latin typeface="+mj-ea"/>
                <a:ea typeface="+mj-ea"/>
              </a:rPr>
              <a:t>7</a:t>
            </a:r>
            <a:r>
              <a:rPr lang="en-US" altLang="zh-CN" sz="3600" dirty="0" smtClean="0">
                <a:latin typeface="+mj-ea"/>
                <a:ea typeface="+mj-ea"/>
              </a:rPr>
              <a:t>.</a:t>
            </a:r>
            <a:r>
              <a:rPr lang="zh-CN" altLang="en-US" sz="3600" dirty="0" smtClean="0">
                <a:latin typeface="+mj-ea"/>
                <a:ea typeface="+mj-ea"/>
              </a:rPr>
              <a:t> 课文</a:t>
            </a:r>
            <a:r>
              <a:rPr lang="zh-CN" altLang="en-US" sz="3600" dirty="0">
                <a:latin typeface="+mj-ea"/>
                <a:ea typeface="+mj-ea"/>
              </a:rPr>
              <a:t>结尾表达了</a:t>
            </a:r>
            <a:r>
              <a:rPr lang="zh-CN" altLang="en-US" sz="3600" dirty="0" smtClean="0">
                <a:latin typeface="+mj-ea"/>
                <a:ea typeface="+mj-ea"/>
              </a:rPr>
              <a:t>作者</a:t>
            </a:r>
            <a:r>
              <a:rPr lang="zh-CN" altLang="en-US" sz="3600" dirty="0">
                <a:latin typeface="+mj-ea"/>
                <a:ea typeface="+mj-ea"/>
              </a:rPr>
              <a:t>怎样的感受</a:t>
            </a:r>
            <a:r>
              <a:rPr lang="en-US" altLang="zh-CN" sz="3600" dirty="0">
                <a:latin typeface="+mj-ea"/>
                <a:ea typeface="+mj-ea"/>
              </a:rPr>
              <a:t>?</a:t>
            </a:r>
            <a:endParaRPr lang="en-US" altLang="zh-CN" sz="3600" dirty="0"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1416" y="3225294"/>
            <a:ext cx="7782362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   三月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桃花水让所有见过它的人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深深地陶醉。品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一口，就好像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美妙无比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的桃花水流进我们的心里，让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我们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永远铭记。结尾表达了作者对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三月桃花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水的深情赞美和无比热爱。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17610" y="10105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17610" y="158661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059832" y="1697233"/>
            <a:ext cx="41367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三月桃花水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816418" y="2578245"/>
            <a:ext cx="73229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听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50241" y="3858465"/>
            <a:ext cx="72008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看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889125" y="2568537"/>
            <a:ext cx="278916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春天的竖琴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576574" y="2578245"/>
            <a:ext cx="2015977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声音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5674401" y="2568537"/>
            <a:ext cx="27088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</a:rPr>
              <a:t>柔和、多变、动听、轻缓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1569656" y="3858465"/>
            <a:ext cx="116655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光芒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2770567" y="3923387"/>
            <a:ext cx="2925001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春天的明镜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5560779" y="3902172"/>
            <a:ext cx="27088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闪亮</a:t>
            </a:r>
            <a:r>
              <a:rPr lang="zh-CN" altLang="en-US" sz="3600" dirty="0" smtClean="0">
                <a:latin typeface="+mj-ea"/>
                <a:ea typeface="+mj-ea"/>
              </a:rPr>
              <a:t>、平静、清澈、纯洁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7912" y="5125002"/>
            <a:ext cx="523326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闻、尝、摸、玩</a:t>
            </a:r>
            <a:r>
              <a:rPr lang="en-US" altLang="zh-CN" sz="3600" dirty="0">
                <a:latin typeface="+mj-ea"/>
                <a:ea typeface="+mj-ea"/>
              </a:rPr>
              <a:t>……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1" grpId="0"/>
      <p:bldP spid="23" grpId="0"/>
      <p:bldP spid="24" grpId="0"/>
      <p:bldP spid="25" grpId="0"/>
      <p:bldP spid="27" grpId="0"/>
      <p:bldP spid="31" grpId="0"/>
      <p:bldP spid="33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kretype.bdimg.com/retype/zoom/f66bb413eff9aef8941e0674?pn=1&amp;o=jpg_6&amp;md5sum=dd3ed241f33a71690089da75878cf99c&amp;sign=3f1fe2cfe4&amp;png=0-165151&amp;jpg=0-24866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064896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52141" y="96678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52141" y="15428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7807" y="1771801"/>
            <a:ext cx="81741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</a:t>
            </a:r>
            <a:r>
              <a:rPr lang="zh-CN" altLang="en-US" sz="3600" dirty="0">
                <a:latin typeface="+mn-ea"/>
              </a:rPr>
              <a:t> 这是一篇优美的抒情散文，用清晰的结构描述了三月桃花水声音动听、光芒耀眼的特点，表达了作者对三月桃花水的喜爱和赞美之情。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10242" name="Picture 2" descr="http://dimg07.c-ctrip.com/images/fd/tg/g6/M0B/2B/CA/CggYslbV3GCADYVDAAYhUx8PutQ03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29636"/>
            <a:ext cx="2880319" cy="2160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10231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67838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7543" y="1842324"/>
            <a:ext cx="7705725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  课文</a:t>
            </a:r>
            <a:r>
              <a:rPr lang="zh-CN" altLang="en-US" sz="3200" dirty="0">
                <a:latin typeface="+mj-ea"/>
                <a:ea typeface="+mj-ea"/>
              </a:rPr>
              <a:t>结构清晰，线索明朗，前后文之间，有问有答，各个段落在错落中，又有</a:t>
            </a:r>
            <a:r>
              <a:rPr lang="zh-CN" altLang="en-US" sz="3200" dirty="0" smtClean="0">
                <a:latin typeface="+mj-ea"/>
                <a:ea typeface="+mj-ea"/>
              </a:rPr>
              <a:t>句式</a:t>
            </a:r>
            <a:r>
              <a:rPr lang="zh-CN" altLang="en-US" sz="3200" dirty="0">
                <a:latin typeface="+mj-ea"/>
                <a:ea typeface="+mj-ea"/>
              </a:rPr>
              <a:t>的重复和押韵，读起来琅琅上口，听起来令人身心愉悦</a:t>
            </a:r>
            <a:r>
              <a:rPr lang="zh-CN" altLang="en-US" sz="3200" dirty="0" smtClean="0">
                <a:latin typeface="+mj-ea"/>
                <a:ea typeface="+mj-ea"/>
              </a:rPr>
              <a:t>。全篇</a:t>
            </a:r>
            <a:r>
              <a:rPr lang="zh-CN" altLang="en-US" sz="3200" dirty="0">
                <a:latin typeface="+mj-ea"/>
                <a:ea typeface="+mj-ea"/>
              </a:rPr>
              <a:t>皆是</a:t>
            </a:r>
            <a:r>
              <a:rPr lang="zh-CN" altLang="en-US" sz="3200" dirty="0" smtClean="0">
                <a:latin typeface="+mj-ea"/>
                <a:ea typeface="+mj-ea"/>
              </a:rPr>
              <a:t>清新</a:t>
            </a:r>
            <a:r>
              <a:rPr lang="zh-CN" altLang="en-US" sz="3200" dirty="0">
                <a:latin typeface="+mj-ea"/>
                <a:ea typeface="+mj-ea"/>
              </a:rPr>
              <a:t>淡雅的词句，并巧妙运用了比喻、拟人、排比等修辞方法，再融合了作者浓郁的喜悦、喜爱之情，表达了作者热爱祖国山水</a:t>
            </a:r>
            <a:r>
              <a:rPr lang="zh-CN" altLang="en-US" sz="3200" dirty="0" smtClean="0">
                <a:latin typeface="+mj-ea"/>
                <a:ea typeface="+mj-ea"/>
              </a:rPr>
              <a:t>的真挚</a:t>
            </a:r>
            <a:r>
              <a:rPr lang="zh-CN" altLang="en-US" sz="3200" dirty="0">
                <a:latin typeface="+mj-ea"/>
                <a:ea typeface="+mj-ea"/>
              </a:rPr>
              <a:t>情怀。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03090" y="103689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3090" y="161296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23528" y="1581061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2400" dirty="0" smtClean="0"/>
              <a:t>                                    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春潮</a:t>
            </a:r>
            <a:r>
              <a:rPr lang="en-US" altLang="zh-CN" sz="2400" dirty="0" smtClean="0"/>
              <a:t>》</a:t>
            </a:r>
            <a:endParaRPr lang="en-US" altLang="zh-CN" sz="2400" dirty="0"/>
          </a:p>
          <a:p>
            <a:r>
              <a:rPr lang="en-US" altLang="zh-CN" sz="2400" dirty="0"/>
              <a:t>  </a:t>
            </a:r>
            <a:r>
              <a:rPr lang="en-US" altLang="zh-CN" sz="2400" dirty="0" smtClean="0"/>
              <a:t>      </a:t>
            </a:r>
            <a:r>
              <a:rPr lang="zh-CN" altLang="en-US" sz="2400" dirty="0" smtClean="0"/>
              <a:t>北方</a:t>
            </a:r>
            <a:r>
              <a:rPr lang="zh-CN" altLang="en-US" sz="2400" dirty="0"/>
              <a:t>的二月</a:t>
            </a:r>
            <a:r>
              <a:rPr lang="zh-CN" altLang="en-US" sz="2400" dirty="0" smtClean="0"/>
              <a:t>，春天</a:t>
            </a:r>
            <a:r>
              <a:rPr lang="zh-CN" altLang="en-US" sz="2400" dirty="0"/>
              <a:t>在进攻，冬天</a:t>
            </a:r>
            <a:r>
              <a:rPr lang="zh-CN" altLang="en-US" sz="2400" dirty="0" smtClean="0"/>
              <a:t>在撤退。</a:t>
            </a:r>
            <a:endParaRPr lang="zh-CN" altLang="en-US" sz="2400" dirty="0"/>
          </a:p>
          <a:p>
            <a:r>
              <a:rPr lang="zh-CN" altLang="en-US" sz="2400" dirty="0"/>
              <a:t>  </a:t>
            </a:r>
            <a:r>
              <a:rPr lang="zh-CN" altLang="en-US" sz="2400" dirty="0" smtClean="0"/>
              <a:t>      山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背处</a:t>
            </a:r>
            <a:r>
              <a:rPr lang="zh-CN" altLang="en-US" sz="2400" dirty="0"/>
              <a:t>虽然</a:t>
            </a:r>
            <a:r>
              <a:rPr lang="zh-CN" altLang="en-US" sz="2400" dirty="0" smtClean="0"/>
              <a:t>还寒气凛凛，可是寒冷的威力已衰竭。朝阳处雪已融化</a:t>
            </a:r>
            <a:r>
              <a:rPr lang="zh-CN" altLang="en-US" sz="2400" dirty="0"/>
              <a:t>，雪水</a:t>
            </a:r>
            <a:r>
              <a:rPr lang="zh-CN" altLang="en-US" sz="2400" dirty="0" smtClean="0"/>
              <a:t>顺着斜谷</a:t>
            </a:r>
            <a:r>
              <a:rPr lang="zh-CN" altLang="en-US" sz="2400" dirty="0"/>
              <a:t>流过来，冲开</a:t>
            </a:r>
            <a:r>
              <a:rPr lang="zh-CN" altLang="en-US" sz="2400" dirty="0" smtClean="0"/>
              <a:t>了山涧溪水</a:t>
            </a:r>
            <a:r>
              <a:rPr lang="zh-CN" altLang="en-US" sz="2400" dirty="0"/>
              <a:t>的冰面</a:t>
            </a:r>
            <a:r>
              <a:rPr lang="zh-CN" altLang="en-US" sz="2400" dirty="0" smtClean="0"/>
              <a:t>。那巨大</a:t>
            </a:r>
            <a:r>
              <a:rPr lang="zh-CN" altLang="en-US" sz="2400" dirty="0"/>
              <a:t>的冻结在岩层上</a:t>
            </a:r>
            <a:r>
              <a:rPr lang="zh-CN" altLang="en-US" sz="2400" dirty="0" smtClean="0"/>
              <a:t>的瀑布</a:t>
            </a:r>
            <a:r>
              <a:rPr lang="zh-CN" altLang="en-US" sz="2400" dirty="0"/>
              <a:t>也开始活动了，流水声一天天越来越大地响起来，最后成为一</a:t>
            </a:r>
            <a:r>
              <a:rPr lang="zh-CN" altLang="en-US" sz="2400" dirty="0" smtClean="0"/>
              <a:t>股汹涌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奔流，</a:t>
            </a:r>
            <a:r>
              <a:rPr lang="zh-CN" altLang="en-US" sz="2400" dirty="0"/>
              <a:t>冲到山下，流进</a:t>
            </a:r>
            <a:r>
              <a:rPr lang="zh-CN" altLang="en-US" sz="2400" dirty="0" smtClean="0"/>
              <a:t>大江。那冰封</a:t>
            </a:r>
            <a:r>
              <a:rPr lang="zh-CN" altLang="en-US" sz="2400" dirty="0"/>
              <a:t>的大江在春天太阳的</a:t>
            </a:r>
            <a:r>
              <a:rPr lang="zh-CN" altLang="en-US" sz="2400" dirty="0" smtClean="0"/>
              <a:t>照射下</a:t>
            </a:r>
            <a:r>
              <a:rPr lang="zh-CN" altLang="en-US" sz="2400" dirty="0"/>
              <a:t>，在山中雪水的冲击下，逐渐受酥了，</a:t>
            </a:r>
            <a:r>
              <a:rPr lang="zh-CN" altLang="en-US" sz="2400" dirty="0" smtClean="0"/>
              <a:t>更软了，颜色</a:t>
            </a:r>
            <a:r>
              <a:rPr lang="zh-CN" altLang="en-US" sz="2400" dirty="0"/>
              <a:t>也</a:t>
            </a:r>
            <a:r>
              <a:rPr lang="zh-CN" altLang="en-US" sz="2400" dirty="0" smtClean="0"/>
              <a:t>变暗了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r>
              <a:rPr lang="zh-CN" altLang="en-US" sz="2400" dirty="0"/>
              <a:t>  </a:t>
            </a:r>
            <a:r>
              <a:rPr lang="zh-CN" altLang="en-US" sz="2400" dirty="0" smtClean="0"/>
              <a:t>       终于</a:t>
            </a:r>
            <a:r>
              <a:rPr lang="zh-CN" altLang="en-US" sz="2400" dirty="0"/>
              <a:t>有一天，在黎明的寂静中，突然传来了山崩地裂的声响一开江了</a:t>
            </a:r>
            <a:r>
              <a:rPr lang="en-US" altLang="zh-CN" sz="2400" dirty="0"/>
              <a:t>!</a:t>
            </a:r>
            <a:r>
              <a:rPr lang="zh-CN" altLang="en-US" sz="2400" dirty="0"/>
              <a:t>风</a:t>
            </a:r>
            <a:r>
              <a:rPr lang="zh-CN" altLang="en-US" sz="2400" dirty="0" smtClean="0"/>
              <a:t>从窗缝里</a:t>
            </a:r>
            <a:r>
              <a:rPr lang="zh-CN" altLang="en-US" sz="2400" dirty="0"/>
              <a:t>挤了进来</a:t>
            </a:r>
            <a:r>
              <a:rPr lang="zh-CN" altLang="en-US" sz="2400" dirty="0" smtClean="0"/>
              <a:t>，激动</a:t>
            </a:r>
            <a:r>
              <a:rPr lang="zh-CN" altLang="en-US" sz="2400" dirty="0"/>
              <a:t>地向我</a:t>
            </a:r>
            <a:r>
              <a:rPr lang="zh-CN" altLang="en-US" sz="2400" dirty="0" smtClean="0"/>
              <a:t>耳语着</a:t>
            </a:r>
            <a:r>
              <a:rPr lang="en-US" altLang="zh-CN" sz="2400" dirty="0" smtClean="0"/>
              <a:t>:</a:t>
            </a:r>
            <a:r>
              <a:rPr lang="zh-CN" altLang="en-US" sz="2400" dirty="0"/>
              <a:t>快</a:t>
            </a:r>
            <a:r>
              <a:rPr lang="zh-CN" altLang="en-US" sz="2400" dirty="0" smtClean="0"/>
              <a:t>去看啊</a:t>
            </a:r>
            <a:r>
              <a:rPr lang="zh-CN" altLang="en-US" sz="2400" dirty="0"/>
              <a:t>，大江复活了</a:t>
            </a:r>
            <a:r>
              <a:rPr lang="en-US" altLang="zh-CN" sz="2400" dirty="0"/>
              <a:t>!</a:t>
            </a:r>
            <a:r>
              <a:rPr lang="zh-CN" altLang="en-US" sz="2400" dirty="0"/>
              <a:t>它</a:t>
            </a:r>
            <a:r>
              <a:rPr lang="zh-CN" altLang="en-US" sz="2400" dirty="0" smtClean="0"/>
              <a:t>扯着我</a:t>
            </a:r>
            <a:r>
              <a:rPr lang="zh-CN" altLang="en-US" sz="2400" dirty="0"/>
              <a:t>的衣襟向江岸奔去。我</a:t>
            </a:r>
            <a:r>
              <a:rPr lang="zh-CN" altLang="en-US" sz="2400" dirty="0" smtClean="0"/>
              <a:t>和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03090" y="103689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3090" y="161296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76662" y="2060848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人们</a:t>
            </a:r>
            <a:r>
              <a:rPr lang="zh-CN" altLang="en-US" sz="2400" dirty="0"/>
              <a:t>一起站在江岸上，我被眼前的景象惊呆了，只见整个大江</a:t>
            </a:r>
            <a:r>
              <a:rPr lang="zh-CN" altLang="en-US" sz="2400" dirty="0" smtClean="0"/>
              <a:t>的坚冰崩溃了</a:t>
            </a:r>
            <a:r>
              <a:rPr lang="zh-CN" altLang="en-US" sz="2400" dirty="0"/>
              <a:t>。</a:t>
            </a:r>
            <a:r>
              <a:rPr lang="zh-CN" altLang="en-US" sz="2400" dirty="0" smtClean="0"/>
              <a:t>被禁锢了</a:t>
            </a:r>
            <a:r>
              <a:rPr lang="zh-CN" altLang="en-US" sz="2400" dirty="0"/>
              <a:t>一条的大江奔腾着，</a:t>
            </a:r>
            <a:r>
              <a:rPr lang="zh-CN" altLang="en-US" sz="2400" dirty="0" smtClean="0"/>
              <a:t>汹涌着</a:t>
            </a:r>
            <a:r>
              <a:rPr lang="zh-CN" altLang="en-US" sz="2400" dirty="0"/>
              <a:t>，以它那</a:t>
            </a:r>
            <a:r>
              <a:rPr lang="zh-CN" altLang="en-US" sz="2400" dirty="0" smtClean="0"/>
              <a:t>不可抗拒的</a:t>
            </a:r>
            <a:r>
              <a:rPr lang="zh-CN" altLang="en-US" sz="2400" dirty="0"/>
              <a:t>力量推开了坚冰，</a:t>
            </a:r>
            <a:r>
              <a:rPr lang="zh-CN" altLang="en-US" sz="2400" dirty="0" smtClean="0"/>
              <a:t>呼叫着，</a:t>
            </a:r>
            <a:r>
              <a:rPr lang="zh-CN" altLang="en-US" sz="2400" dirty="0"/>
              <a:t>撞击着。一块块巨大的</a:t>
            </a:r>
            <a:r>
              <a:rPr lang="zh-CN" altLang="en-US" sz="2400" dirty="0" smtClean="0"/>
              <a:t>冰排，</a:t>
            </a:r>
            <a:r>
              <a:rPr lang="zh-CN" altLang="en-US" sz="2400" dirty="0"/>
              <a:t>被江水推动着，山一样</a:t>
            </a:r>
            <a:r>
              <a:rPr lang="zh-CN" altLang="en-US" sz="2400" dirty="0" smtClean="0"/>
              <a:t>地竖了</a:t>
            </a:r>
            <a:r>
              <a:rPr lang="zh-CN" altLang="en-US" sz="2400" dirty="0"/>
              <a:t>起来，又摔倒下去，发出</a:t>
            </a:r>
            <a:r>
              <a:rPr lang="zh-CN" altLang="en-US" sz="2400" dirty="0" smtClean="0"/>
              <a:t>咔嚓</a:t>
            </a:r>
            <a:r>
              <a:rPr lang="zh-CN" altLang="en-US" sz="2400" dirty="0"/>
              <a:t>咔嚓</a:t>
            </a:r>
            <a:r>
              <a:rPr lang="zh-CN" altLang="en-US" sz="2400" dirty="0" smtClean="0"/>
              <a:t>的</a:t>
            </a:r>
            <a:r>
              <a:rPr lang="zh-CN" altLang="en-US" sz="2400" dirty="0"/>
              <a:t>声响</a:t>
            </a:r>
            <a:r>
              <a:rPr lang="zh-CN" altLang="en-US" sz="2400" dirty="0" smtClean="0"/>
              <a:t>，溅起</a:t>
            </a:r>
            <a:r>
              <a:rPr lang="zh-CN" altLang="en-US" sz="2400" dirty="0"/>
              <a:t>一片片雪白</a:t>
            </a:r>
            <a:r>
              <a:rPr lang="zh-CN" altLang="en-US" sz="2400" dirty="0" smtClean="0"/>
              <a:t>的浪花</a:t>
            </a:r>
            <a:r>
              <a:rPr lang="zh-CN" altLang="en-US" sz="2400" dirty="0"/>
              <a:t>。滚滚</a:t>
            </a:r>
            <a:r>
              <a:rPr lang="zh-CN" altLang="en-US" sz="2400" dirty="0" smtClean="0"/>
              <a:t>的春潮把</a:t>
            </a:r>
            <a:r>
              <a:rPr lang="zh-CN" altLang="en-US" sz="2400" dirty="0"/>
              <a:t>坚冰</a:t>
            </a:r>
            <a:r>
              <a:rPr lang="zh-CN" altLang="en-US" sz="2400" dirty="0" smtClean="0"/>
              <a:t>击溃了</a:t>
            </a:r>
            <a:r>
              <a:rPr lang="zh-CN" altLang="en-US" sz="2400" dirty="0"/>
              <a:t>，淹没了，迫使</a:t>
            </a:r>
            <a:r>
              <a:rPr lang="zh-CN" altLang="en-US" sz="2400" dirty="0" smtClean="0"/>
              <a:t>它驯服</a:t>
            </a:r>
            <a:r>
              <a:rPr lang="zh-CN" altLang="en-US" sz="2400" dirty="0"/>
              <a:t>地和</a:t>
            </a:r>
            <a:r>
              <a:rPr lang="zh-CN" altLang="en-US" sz="2400" dirty="0" smtClean="0"/>
              <a:t>残冬一起</a:t>
            </a:r>
            <a:r>
              <a:rPr lang="zh-CN" altLang="en-US" sz="2400" dirty="0"/>
              <a:t>向远方流去。</a:t>
            </a:r>
            <a:endParaRPr lang="zh-CN" altLang="en-US" sz="2400" dirty="0"/>
          </a:p>
          <a:p>
            <a:r>
              <a:rPr lang="zh-CN" altLang="en-US" sz="2400" dirty="0"/>
              <a:t>  </a:t>
            </a:r>
            <a:r>
              <a:rPr lang="zh-CN" altLang="en-US" sz="2400" dirty="0" smtClean="0"/>
              <a:t>       春水</a:t>
            </a:r>
            <a:r>
              <a:rPr lang="zh-CN" altLang="en-US" sz="2400" dirty="0"/>
              <a:t>在阳光下</a:t>
            </a:r>
            <a:r>
              <a:rPr lang="zh-CN" altLang="en-US" sz="2400" dirty="0" smtClean="0"/>
              <a:t>欢笑着，</a:t>
            </a:r>
            <a:r>
              <a:rPr lang="zh-CN" altLang="en-US" sz="2400" dirty="0"/>
              <a:t>在清风</a:t>
            </a:r>
            <a:r>
              <a:rPr lang="zh-CN" altLang="en-US" sz="2400" dirty="0" smtClean="0"/>
              <a:t>中舞蹈</a:t>
            </a:r>
            <a:r>
              <a:rPr lang="zh-CN" altLang="en-US" sz="2400" dirty="0"/>
              <a:t>着，仿佛在告诉</a:t>
            </a:r>
            <a:r>
              <a:rPr lang="zh-CN" altLang="en-US" sz="2400" dirty="0" smtClean="0"/>
              <a:t>沿途碰到</a:t>
            </a:r>
            <a:r>
              <a:rPr lang="zh-CN" altLang="en-US" sz="2400" dirty="0"/>
              <a:t>的每一个人，每一棵树，每一株刚刚昆出地面的小草</a:t>
            </a:r>
            <a:r>
              <a:rPr lang="en-US" altLang="zh-CN" sz="2400" dirty="0"/>
              <a:t>:</a:t>
            </a:r>
            <a:r>
              <a:rPr lang="zh-CN" altLang="en-US" sz="2400" dirty="0"/>
              <a:t>春天来了</a:t>
            </a:r>
            <a:r>
              <a:rPr lang="en-US" altLang="zh-CN" sz="2400" dirty="0"/>
              <a:t>!</a:t>
            </a:r>
            <a:r>
              <a:rPr lang="zh-CN" altLang="en-US" sz="2400" dirty="0"/>
              <a:t>春天来</a:t>
            </a:r>
            <a:r>
              <a:rPr lang="zh-CN" altLang="en-US" sz="2400" dirty="0" smtClean="0"/>
              <a:t>了</a:t>
            </a:r>
            <a:r>
              <a:rPr lang="en-US" altLang="zh-CN" sz="2400" dirty="0"/>
              <a:t>!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03090" y="103689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3090" y="161296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88282" y="187380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        思考</a:t>
            </a:r>
            <a:r>
              <a:rPr lang="en-US" altLang="zh-CN" sz="3200" dirty="0">
                <a:solidFill>
                  <a:srgbClr val="0070C0"/>
                </a:solidFill>
              </a:rPr>
              <a:t>:</a:t>
            </a:r>
            <a:r>
              <a:rPr lang="zh-CN" altLang="en-US" sz="3200" dirty="0">
                <a:solidFill>
                  <a:srgbClr val="0070C0"/>
                </a:solidFill>
              </a:rPr>
              <a:t>读</a:t>
            </a:r>
            <a:r>
              <a:rPr lang="en-US" altLang="zh-CN" sz="3200" dirty="0">
                <a:solidFill>
                  <a:srgbClr val="0070C0"/>
                </a:solidFill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</a:rPr>
              <a:t>三月桃花水</a:t>
            </a:r>
            <a:r>
              <a:rPr lang="en-US" altLang="zh-CN" sz="3200" dirty="0" smtClean="0">
                <a:solidFill>
                  <a:srgbClr val="0070C0"/>
                </a:solidFill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</a:rPr>
              <a:t>和</a:t>
            </a:r>
            <a:r>
              <a:rPr lang="zh-CN" altLang="en-US" sz="3200" dirty="0">
                <a:solidFill>
                  <a:srgbClr val="0070C0"/>
                </a:solidFill>
              </a:rPr>
              <a:t>读</a:t>
            </a:r>
            <a:r>
              <a:rPr lang="en-US" altLang="zh-CN" sz="3200" dirty="0">
                <a:solidFill>
                  <a:srgbClr val="0070C0"/>
                </a:solidFill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</a:rPr>
              <a:t>春潮</a:t>
            </a:r>
            <a:r>
              <a:rPr lang="en-US" altLang="zh-CN" sz="3200" dirty="0">
                <a:solidFill>
                  <a:srgbClr val="0070C0"/>
                </a:solidFill>
              </a:rPr>
              <a:t>》</a:t>
            </a:r>
            <a:r>
              <a:rPr lang="zh-CN" altLang="en-US" sz="3200" dirty="0">
                <a:solidFill>
                  <a:srgbClr val="0070C0"/>
                </a:solidFill>
              </a:rPr>
              <a:t>时，你</a:t>
            </a:r>
            <a:r>
              <a:rPr lang="zh-CN" altLang="en-US" sz="3200" dirty="0" smtClean="0">
                <a:solidFill>
                  <a:srgbClr val="0070C0"/>
                </a:solidFill>
              </a:rPr>
              <a:t>的感受</a:t>
            </a:r>
            <a:r>
              <a:rPr lang="zh-CN" altLang="en-US" sz="3200" dirty="0">
                <a:solidFill>
                  <a:srgbClr val="0070C0"/>
                </a:solidFill>
              </a:rPr>
              <a:t>有什么不同</a:t>
            </a:r>
            <a:r>
              <a:rPr lang="en-US" altLang="zh-CN" sz="3200" dirty="0">
                <a:solidFill>
                  <a:srgbClr val="0070C0"/>
                </a:solidFill>
              </a:rPr>
              <a:t>?</a:t>
            </a:r>
            <a:br>
              <a:rPr lang="en-US" altLang="zh-CN" sz="3200" dirty="0">
                <a:solidFill>
                  <a:srgbClr val="0070C0"/>
                </a:solidFill>
              </a:rPr>
            </a:br>
            <a:endParaRPr lang="en-US" altLang="zh-CN" sz="3200" dirty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482" y="3573016"/>
            <a:ext cx="81303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       《</a:t>
            </a:r>
            <a:r>
              <a:rPr lang="zh-CN" altLang="en-US" sz="3200" dirty="0">
                <a:solidFill>
                  <a:srgbClr val="FF0000"/>
                </a:solidFill>
              </a:rPr>
              <a:t>三月桃花水</a:t>
            </a:r>
            <a:r>
              <a:rPr lang="en-US" altLang="zh-CN" sz="3200" dirty="0" smtClean="0">
                <a:solidFill>
                  <a:srgbClr val="FF0000"/>
                </a:solidFill>
              </a:rPr>
              <a:t>》:</a:t>
            </a:r>
            <a:r>
              <a:rPr lang="zh-CN" altLang="en-US" sz="3200" dirty="0" smtClean="0">
                <a:solidFill>
                  <a:srgbClr val="FF0000"/>
                </a:solidFill>
              </a:rPr>
              <a:t>语调</a:t>
            </a:r>
            <a:r>
              <a:rPr lang="zh-CN" altLang="en-US" sz="3200" dirty="0">
                <a:solidFill>
                  <a:srgbClr val="FF0000"/>
                </a:solidFill>
              </a:rPr>
              <a:t>舒缓，如轻柔的小夜曲，</a:t>
            </a:r>
            <a:r>
              <a:rPr lang="zh-CN" altLang="en-US" sz="3200" dirty="0" smtClean="0">
                <a:solidFill>
                  <a:srgbClr val="FF0000"/>
                </a:solidFill>
              </a:rPr>
              <a:t>表现</a:t>
            </a:r>
            <a:r>
              <a:rPr lang="zh-CN" altLang="en-US" sz="3200" dirty="0">
                <a:solidFill>
                  <a:srgbClr val="FF0000"/>
                </a:solidFill>
              </a:rPr>
              <a:t>出秀丽阴柔之美。</a:t>
            </a:r>
            <a:br>
              <a:rPr lang="zh-CN" altLang="en-US" sz="3200" dirty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</a:rPr>
              <a:t>春潮</a:t>
            </a:r>
            <a:r>
              <a:rPr lang="en-US" altLang="zh-CN" sz="3200" dirty="0" smtClean="0">
                <a:solidFill>
                  <a:srgbClr val="FF0000"/>
                </a:solidFill>
              </a:rPr>
              <a:t>》:</a:t>
            </a:r>
            <a:r>
              <a:rPr lang="zh-CN" altLang="en-US" sz="3200" dirty="0" smtClean="0">
                <a:solidFill>
                  <a:srgbClr val="FF0000"/>
                </a:solidFill>
              </a:rPr>
              <a:t>语调</a:t>
            </a:r>
            <a:r>
              <a:rPr lang="zh-CN" altLang="en-US" sz="3200" dirty="0">
                <a:solidFill>
                  <a:srgbClr val="FF0000"/>
                </a:solidFill>
              </a:rPr>
              <a:t>急促</a:t>
            </a:r>
            <a:r>
              <a:rPr lang="zh-CN" altLang="en-US" sz="3200" dirty="0" smtClean="0">
                <a:solidFill>
                  <a:srgbClr val="FF0000"/>
                </a:solidFill>
              </a:rPr>
              <a:t>，如</a:t>
            </a:r>
            <a:r>
              <a:rPr lang="zh-CN" altLang="en-US" sz="3200" dirty="0">
                <a:solidFill>
                  <a:srgbClr val="FF0000"/>
                </a:solidFill>
              </a:rPr>
              <a:t>大江东去，</a:t>
            </a:r>
            <a:r>
              <a:rPr lang="zh-CN" altLang="en-US" sz="3200" dirty="0" smtClean="0">
                <a:solidFill>
                  <a:srgbClr val="FF0000"/>
                </a:solidFill>
              </a:rPr>
              <a:t>势不可挡</a:t>
            </a:r>
            <a:r>
              <a:rPr lang="zh-CN" altLang="en-US" sz="3200" dirty="0">
                <a:solidFill>
                  <a:srgbClr val="FF0000"/>
                </a:solidFill>
              </a:rPr>
              <a:t>，表现出雄健的阳刚之气。</a:t>
            </a:r>
            <a:br>
              <a:rPr lang="zh-CN" altLang="en-US" sz="3200" dirty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0375" y="1988840"/>
            <a:ext cx="7880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 </a:t>
            </a:r>
            <a:r>
              <a:rPr lang="zh-CN" altLang="en-US" sz="3600" dirty="0" smtClean="0"/>
              <a:t>       桃花</a:t>
            </a:r>
            <a:r>
              <a:rPr lang="zh-CN" altLang="en-US" sz="3600" dirty="0"/>
              <a:t>是一种美丽的象征</a:t>
            </a:r>
            <a:r>
              <a:rPr lang="zh-CN" altLang="en-US" sz="3600" dirty="0" smtClean="0"/>
              <a:t>，在</a:t>
            </a:r>
            <a:r>
              <a:rPr lang="zh-CN" altLang="en-US" sz="3600" dirty="0"/>
              <a:t>作者的心中，春天是美丽的。</a:t>
            </a:r>
            <a:r>
              <a:rPr lang="zh-CN" altLang="en-US" sz="3600" dirty="0" smtClean="0"/>
              <a:t>作者独特的语言魅力</a:t>
            </a:r>
            <a:r>
              <a:rPr lang="zh-CN" altLang="en-US" sz="3600" dirty="0"/>
              <a:t>把我们带到了一个人间的天堂</a:t>
            </a:r>
            <a:r>
              <a:rPr lang="zh-CN" altLang="en-US" sz="3600" dirty="0" smtClean="0"/>
              <a:t>。让</a:t>
            </a:r>
            <a:r>
              <a:rPr lang="zh-CN" altLang="en-US" sz="3600" dirty="0"/>
              <a:t>这醉人的三月桃花</a:t>
            </a:r>
            <a:r>
              <a:rPr lang="zh-CN" altLang="en-US" sz="3600" dirty="0" smtClean="0"/>
              <a:t>水盛</a:t>
            </a:r>
            <a:r>
              <a:rPr lang="zh-CN" altLang="en-US" sz="3600" dirty="0"/>
              <a:t>满我们心灵的酒杯！</a:t>
            </a:r>
            <a:endParaRPr lang="zh-CN" altLang="en-US" sz="3600" dirty="0"/>
          </a:p>
        </p:txBody>
      </p:sp>
      <p:sp>
        <p:nvSpPr>
          <p:cNvPr id="2" name="AutoShape 2" descr="http://img4.imgtn.bdimg.com/it/u=2582942874,5956785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Picture 2" descr="http://www.studentart.com.cn/attachment/201611/30/a951fb93d591b157aa8d11caacb4f7b6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" r="1324" b="5242"/>
          <a:stretch>
            <a:fillRect/>
          </a:stretch>
        </p:blipFill>
        <p:spPr bwMode="auto">
          <a:xfrm>
            <a:off x="2987824" y="4437112"/>
            <a:ext cx="2581350" cy="1876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540130" y="1996578"/>
            <a:ext cx="8280400" cy="41687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 smtClean="0"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latin typeface="+mj-ea"/>
                <a:ea typeface="+mj-ea"/>
              </a:rPr>
              <a:t>理解课文填空。</a:t>
            </a:r>
            <a:endParaRPr lang="en-US" altLang="zh-CN" sz="3200" dirty="0" smtClean="0">
              <a:latin typeface="+mj-ea"/>
              <a:ea typeface="+mj-ea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（</a:t>
            </a:r>
            <a:r>
              <a:rPr lang="en-US" altLang="zh-CN" sz="3200" dirty="0">
                <a:latin typeface="+mj-ea"/>
                <a:ea typeface="+mj-ea"/>
              </a:rPr>
              <a:t>1</a:t>
            </a:r>
            <a:r>
              <a:rPr lang="zh-CN" altLang="en-US" sz="3200" dirty="0">
                <a:latin typeface="+mj-ea"/>
                <a:ea typeface="+mj-ea"/>
              </a:rPr>
              <a:t>）第</a:t>
            </a:r>
            <a:r>
              <a:rPr lang="en-US" altLang="zh-CN" sz="3200" dirty="0">
                <a:latin typeface="+mj-ea"/>
                <a:ea typeface="+mj-ea"/>
              </a:rPr>
              <a:t>1</a:t>
            </a:r>
            <a:r>
              <a:rPr lang="zh-CN" altLang="en-US" sz="3200" dirty="0">
                <a:latin typeface="+mj-ea"/>
                <a:ea typeface="+mj-ea"/>
              </a:rPr>
              <a:t>自然段作者</a:t>
            </a:r>
            <a:r>
              <a:rPr lang="zh-CN" altLang="en-US" sz="3200" dirty="0" smtClean="0">
                <a:latin typeface="+mj-ea"/>
                <a:ea typeface="+mj-ea"/>
              </a:rPr>
              <a:t>把</a:t>
            </a:r>
            <a:r>
              <a:rPr lang="en-US" altLang="zh-CN" sz="3200" dirty="0" smtClean="0">
                <a:latin typeface="+mj-ea"/>
                <a:ea typeface="+mj-ea"/>
              </a:rPr>
              <a:t>_____</a:t>
            </a:r>
            <a:r>
              <a:rPr lang="zh-CN" altLang="en-US" sz="3200" dirty="0" smtClean="0">
                <a:latin typeface="+mj-ea"/>
                <a:ea typeface="+mj-ea"/>
              </a:rPr>
              <a:t>比作</a:t>
            </a:r>
            <a:r>
              <a:rPr lang="zh-CN" altLang="en-US" sz="3200" dirty="0">
                <a:latin typeface="+mj-ea"/>
                <a:ea typeface="+mj-ea"/>
              </a:rPr>
              <a:t>了铃铛、丝绸，写出了</a:t>
            </a:r>
            <a:r>
              <a:rPr lang="zh-CN" altLang="en-US" sz="3200" dirty="0" smtClean="0">
                <a:latin typeface="+mj-ea"/>
                <a:ea typeface="+mj-ea"/>
              </a:rPr>
              <a:t>河水</a:t>
            </a:r>
            <a:r>
              <a:rPr lang="en-US" altLang="zh-CN" sz="3200" dirty="0" smtClean="0">
                <a:latin typeface="+mj-ea"/>
                <a:ea typeface="+mj-ea"/>
              </a:rPr>
              <a:t>_____________________  ___________________________</a:t>
            </a:r>
            <a:r>
              <a:rPr lang="zh-CN" altLang="en-US" sz="3200" dirty="0" smtClean="0">
                <a:latin typeface="+mj-ea"/>
                <a:ea typeface="+mj-ea"/>
              </a:rPr>
              <a:t>的</a:t>
            </a:r>
            <a:r>
              <a:rPr lang="zh-CN" altLang="en-US" sz="3200" dirty="0">
                <a:latin typeface="+mj-ea"/>
                <a:ea typeface="+mj-ea"/>
              </a:rPr>
              <a:t>情景。</a:t>
            </a:r>
            <a:endParaRPr lang="zh-CN" altLang="en-US" sz="3200" dirty="0">
              <a:latin typeface="+mj-ea"/>
              <a:ea typeface="+mj-ea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（</a:t>
            </a:r>
            <a:r>
              <a:rPr lang="en-US" altLang="zh-CN" sz="3200" dirty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）“三月的桃花水，舞动着绮丽的朝霞，向前</a:t>
            </a:r>
            <a:r>
              <a:rPr lang="zh-CN" altLang="en-US" sz="3200" dirty="0" smtClean="0">
                <a:latin typeface="+mj-ea"/>
                <a:ea typeface="+mj-ea"/>
              </a:rPr>
              <a:t>流</a:t>
            </a:r>
            <a:r>
              <a:rPr lang="zh-CN" altLang="en-US" sz="3200" dirty="0">
                <a:latin typeface="+mj-ea"/>
                <a:ea typeface="+mj-ea"/>
              </a:rPr>
              <a:t>啊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r>
              <a:rPr lang="zh-CN" altLang="en-US" sz="3200" dirty="0">
                <a:latin typeface="+mj-ea"/>
                <a:ea typeface="+mj-ea"/>
              </a:rPr>
              <a:t>”这是一</a:t>
            </a:r>
            <a:r>
              <a:rPr lang="zh-CN" altLang="en-US" sz="3200" dirty="0" smtClean="0">
                <a:latin typeface="+mj-ea"/>
                <a:ea typeface="+mj-ea"/>
              </a:rPr>
              <a:t>种</a:t>
            </a:r>
            <a:r>
              <a:rPr lang="en-US" altLang="zh-CN" sz="3200" dirty="0" smtClean="0">
                <a:latin typeface="+mj-ea"/>
                <a:ea typeface="+mj-ea"/>
              </a:rPr>
              <a:t>______</a:t>
            </a:r>
            <a:r>
              <a:rPr lang="zh-CN" altLang="en-US" sz="3200" dirty="0" smtClean="0">
                <a:latin typeface="+mj-ea"/>
                <a:ea typeface="+mj-ea"/>
              </a:rPr>
              <a:t>的</a:t>
            </a:r>
            <a:r>
              <a:rPr lang="zh-CN" altLang="en-US" sz="3200" dirty="0">
                <a:latin typeface="+mj-ea"/>
                <a:ea typeface="+mj-ea"/>
              </a:rPr>
              <a:t>写法，写出</a:t>
            </a:r>
            <a:r>
              <a:rPr lang="zh-CN" altLang="en-US" sz="3200" dirty="0" smtClean="0">
                <a:latin typeface="+mj-ea"/>
                <a:ea typeface="+mj-ea"/>
              </a:rPr>
              <a:t>了</a:t>
            </a:r>
            <a:r>
              <a:rPr lang="en-US" altLang="zh-CN" sz="3200" dirty="0" smtClean="0">
                <a:latin typeface="+mj-ea"/>
                <a:ea typeface="+mj-ea"/>
              </a:rPr>
              <a:t>_______________________________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04579" y="2395675"/>
            <a:ext cx="10247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河水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77198" y="4365104"/>
            <a:ext cx="1079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拟人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44940" y="2894163"/>
            <a:ext cx="846043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             在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湛蓝的天空下如清脆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铃声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般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叮咚的缓缓的流过村边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503090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187624" y="4787619"/>
            <a:ext cx="6135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河水映照着朝霞向前流动的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情景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538393" y="2036810"/>
            <a:ext cx="8280400" cy="3524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dirty="0" smtClean="0">
                <a:latin typeface="+mj-ea"/>
                <a:ea typeface="+mj-ea"/>
              </a:rPr>
              <a:t>    2.</a:t>
            </a:r>
            <a:r>
              <a:rPr lang="zh-CN" altLang="en-US" sz="3200" dirty="0" smtClean="0">
                <a:latin typeface="+mj-ea"/>
                <a:ea typeface="+mj-ea"/>
              </a:rPr>
              <a:t>感悟全文，请你从三个方面说说桃花水的美。</a:t>
            </a:r>
            <a:endParaRPr lang="zh-CN" altLang="en-US" sz="32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）</a:t>
            </a:r>
            <a:r>
              <a:rPr lang="en-US" altLang="zh-CN" sz="3200" dirty="0" smtClean="0">
                <a:latin typeface="+mj-ea"/>
                <a:ea typeface="+mj-ea"/>
              </a:rPr>
              <a:t>___________</a:t>
            </a:r>
            <a:r>
              <a:rPr lang="zh-CN" altLang="en-US" sz="3200" dirty="0" smtClean="0">
                <a:latin typeface="+mj-ea"/>
                <a:ea typeface="+mj-ea"/>
              </a:rPr>
              <a:t>；（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 smtClean="0">
                <a:latin typeface="+mj-ea"/>
                <a:ea typeface="+mj-ea"/>
              </a:rPr>
              <a:t>）</a:t>
            </a:r>
            <a:r>
              <a:rPr lang="en-US" altLang="zh-CN" sz="3200" dirty="0" smtClean="0">
                <a:latin typeface="+mj-ea"/>
                <a:ea typeface="+mj-ea"/>
              </a:rPr>
              <a:t>__________</a:t>
            </a:r>
            <a:r>
              <a:rPr lang="zh-CN" altLang="en-US" sz="3200" dirty="0" smtClean="0">
                <a:latin typeface="+mj-ea"/>
                <a:ea typeface="+mj-ea"/>
              </a:rPr>
              <a:t>；</a:t>
            </a:r>
            <a:endParaRPr lang="en-US" altLang="zh-CN" sz="32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）</a:t>
            </a:r>
            <a:r>
              <a:rPr lang="en-US" altLang="zh-CN" sz="3200" dirty="0" smtClean="0">
                <a:latin typeface="+mj-ea"/>
                <a:ea typeface="+mj-ea"/>
              </a:rPr>
              <a:t>____________ 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97439" y="4433628"/>
            <a:ext cx="25859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流动的形态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503090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92080" y="3645022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明洁的色彩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91680" y="3645021"/>
            <a:ext cx="23198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动听的声音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2348880"/>
            <a:ext cx="5328592" cy="3996444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38" y="24288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．熟读课文。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．认读生字和词语。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64088" y="2445566"/>
            <a:ext cx="3366261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   三月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桃花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水：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农历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三月江河水涨，此时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正是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桃花盛开的时节，所以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被人们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称桃花水或桃花汛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。</a:t>
            </a:r>
            <a:endParaRPr lang="zh-CN" altLang="en-US" sz="3200" dirty="0">
              <a:latin typeface="+mj-ea"/>
              <a:ea typeface="+mj-ea"/>
              <a:sym typeface="宋体" charset="-122"/>
            </a:endParaRPr>
          </a:p>
        </p:txBody>
      </p:sp>
      <p:pic>
        <p:nvPicPr>
          <p:cNvPr id="2050" name="Picture 2" descr="https://wkretype.bdimg.com/retype/zoom/f66bb413eff9aef8941e0674?pn=3&amp;o=jpg_6&amp;md5sum=dd3ed241f33a71690089da75878cf99c&amp;sign=3f1fe2cfe4&amp;png=813556-1341718&amp;jpg=756998-119530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06" y="2204864"/>
            <a:ext cx="470452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5576" y="2348880"/>
            <a:ext cx="5472608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刘湛秋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  <a:sym typeface="宋体" charset="-122"/>
              </a:rPr>
              <a:t>，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男，（</a:t>
            </a:r>
            <a:r>
              <a:rPr lang="en-US" altLang="zh-CN" sz="3200" dirty="0">
                <a:latin typeface="+mj-ea"/>
                <a:ea typeface="+mj-ea"/>
                <a:sym typeface="宋体" charset="-122"/>
              </a:rPr>
              <a:t>1935-2014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），安徽芜湖人，当代著名诗人，翻译家，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评论家。其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作品清新空灵，富有现代意识，手法新颖洒脱。刘湛秋的散文有一种田园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美，他被</a:t>
            </a:r>
            <a:r>
              <a:rPr lang="zh-CN" altLang="en-US" sz="3200" dirty="0">
                <a:latin typeface="+mj-ea"/>
                <a:ea typeface="+mj-ea"/>
                <a:sym typeface="宋体" charset="-122"/>
              </a:rPr>
              <a:t>一代大学生誉为</a:t>
            </a:r>
            <a:r>
              <a:rPr lang="zh-CN" altLang="en-US" sz="3200" dirty="0" smtClean="0">
                <a:latin typeface="+mj-ea"/>
                <a:ea typeface="+mj-ea"/>
                <a:sym typeface="宋体" charset="-122"/>
              </a:rPr>
              <a:t>“抒情诗之王”。</a:t>
            </a:r>
            <a:endParaRPr lang="zh-CN" altLang="en-US" sz="3200" dirty="0">
              <a:latin typeface="+mj-ea"/>
              <a:ea typeface="+mj-ea"/>
              <a:sym typeface="宋体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5908" y="119675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作者简介：</a:t>
            </a:r>
            <a:endParaRPr lang="zh-CN" altLang="en-US" sz="3600" dirty="0"/>
          </a:p>
        </p:txBody>
      </p:sp>
      <p:pic>
        <p:nvPicPr>
          <p:cNvPr id="5122" name="Picture 2" descr="https://gss3.bdstatic.com/-Po3dSag_xI4khGkpoWK1HF6hhy/baike/c0%3Dbaike92%2C5%2C5%2C92%2C30/sign=18b4d1d1034f78f0940692a118586130/d439b6003af33a870a094f9fc65c10385243b5cb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1587" b="8473"/>
          <a:stretch>
            <a:fillRect/>
          </a:stretch>
        </p:blipFill>
        <p:spPr bwMode="auto">
          <a:xfrm>
            <a:off x="6012160" y="908720"/>
            <a:ext cx="2742655" cy="2315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503090" y="104875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03090" y="1704807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02164" y="1844824"/>
            <a:ext cx="54660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、指名朗读课文。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、指名认读生字和词语。</a:t>
            </a:r>
            <a:endParaRPr lang="en-US" altLang="zh-CN" sz="3600" dirty="0" smtClean="0">
              <a:latin typeface="+mn-ea"/>
            </a:endParaRPr>
          </a:p>
        </p:txBody>
      </p:sp>
      <p:pic>
        <p:nvPicPr>
          <p:cNvPr id="3074" name="Picture 2" descr="https://wkretype.bdimg.com/retype/zoom/f66bb413eff9aef8941e0674?pn=2&amp;o=jpg_6&amp;md5sum=dd3ed241f33a71690089da75878cf99c&amp;sign=3f1fe2cfe4&amp;png=165152-813555&amp;jpg=248661-75699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0968"/>
            <a:ext cx="5097110" cy="3131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357158" y="2000240"/>
            <a:ext cx="7858148" cy="4296887"/>
          </a:xfrm>
          <a:prstGeom prst="rect">
            <a:avLst/>
          </a:prstGeom>
        </p:spPr>
      </p:pic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6960" y="4572005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铃      铛      绸      樱     旋      弦      犁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71703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和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250459" y="2883439"/>
            <a:ext cx="65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hé</a:t>
            </a:r>
            <a:endParaRPr lang="en-US" altLang="zh-CN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250459" y="3487881"/>
            <a:ext cx="665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hè</a:t>
            </a:r>
            <a:endParaRPr lang="en-US" altLang="zh-CN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134933" y="288053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和平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54560" y="349333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应和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220486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多音字：</a:t>
            </a:r>
            <a:endParaRPr lang="zh-CN" altLang="en-US" sz="3600" dirty="0"/>
          </a:p>
        </p:txBody>
      </p:sp>
      <p:sp>
        <p:nvSpPr>
          <p:cNvPr id="33" name="左大括号 32"/>
          <p:cNvSpPr/>
          <p:nvPr/>
        </p:nvSpPr>
        <p:spPr>
          <a:xfrm>
            <a:off x="1043608" y="3206603"/>
            <a:ext cx="206851" cy="2417769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3327649" y="3083292"/>
            <a:ext cx="0" cy="244827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50458" y="4092323"/>
            <a:ext cx="945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huó</a:t>
            </a:r>
            <a:endParaRPr lang="en-US" altLang="zh-CN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1250459" y="4696765"/>
            <a:ext cx="1050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huò</a:t>
            </a:r>
            <a:endParaRPr lang="en-US" altLang="zh-CN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1250459" y="5301208"/>
            <a:ext cx="665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hú</a:t>
            </a:r>
            <a:endParaRPr lang="en-US" altLang="zh-CN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2195735" y="411321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和面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66888" y="473865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95735" y="534309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和了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71514" y="2975315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绮丽</a:t>
            </a:r>
            <a:r>
              <a:rPr lang="en-US" altLang="zh-CN" sz="3600" dirty="0" smtClean="0"/>
              <a:t>----</a:t>
            </a:r>
            <a:endParaRPr lang="zh-CN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6180098" y="2954162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轻柔</a:t>
            </a:r>
            <a:r>
              <a:rPr lang="en-US" altLang="zh-CN" sz="3600" dirty="0" smtClean="0"/>
              <a:t>----</a:t>
            </a:r>
            <a:endParaRPr lang="en-US" altLang="zh-CN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5076056" y="295416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美丽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95557" y="295416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柔和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75770" y="2161810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39" name="TextBox 38"/>
          <p:cNvSpPr txBox="1"/>
          <p:nvPr/>
        </p:nvSpPr>
        <p:spPr>
          <a:xfrm>
            <a:off x="3568953" y="4835842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纤细</a:t>
            </a:r>
            <a:r>
              <a:rPr lang="en-US" altLang="zh-CN" sz="3600" dirty="0" smtClean="0"/>
              <a:t>----</a:t>
            </a:r>
            <a:endParaRPr lang="zh-CN" altLang="en-US" sz="3600" dirty="0"/>
          </a:p>
        </p:txBody>
      </p:sp>
      <p:sp>
        <p:nvSpPr>
          <p:cNvPr id="40" name="TextBox 39"/>
          <p:cNvSpPr txBox="1"/>
          <p:nvPr/>
        </p:nvSpPr>
        <p:spPr>
          <a:xfrm>
            <a:off x="6277537" y="4847003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明洁</a:t>
            </a:r>
            <a:r>
              <a:rPr lang="en-US" altLang="zh-CN" sz="3600" dirty="0" smtClean="0"/>
              <a:t>----</a:t>
            </a:r>
            <a:endParaRPr lang="en-US" altLang="zh-CN" sz="3600" dirty="0"/>
          </a:p>
        </p:txBody>
      </p:sp>
      <p:sp>
        <p:nvSpPr>
          <p:cNvPr id="41" name="TextBox 40"/>
          <p:cNvSpPr txBox="1"/>
          <p:nvPr/>
        </p:nvSpPr>
        <p:spPr>
          <a:xfrm>
            <a:off x="5173495" y="481469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粗壮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36865" y="482828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暗淡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97771" y="398426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反</a:t>
            </a:r>
            <a:r>
              <a:rPr lang="zh-CN" altLang="en-US" sz="3600" dirty="0" smtClean="0"/>
              <a:t>义词：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4" grpId="0"/>
      <p:bldP spid="25" grpId="0"/>
      <p:bldP spid="26" grpId="0"/>
      <p:bldP spid="32" grpId="0"/>
      <p:bldP spid="36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026" name="Picture 2" descr="C:\Users\Administrator\Desktop\俊萍\1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2666397"/>
            <a:ext cx="6480720" cy="34269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467848" y="3849517"/>
            <a:ext cx="6120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铃铛  应和  沉醉  樱花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回旋 琴弦  纤细  袅袅炊烟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1296315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词语解释：</a:t>
            </a:r>
            <a:endParaRPr lang="zh-CN" altLang="en-US" sz="36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4212" y="2204864"/>
            <a:ext cx="7859175" cy="32864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袅袅炊烟：</a:t>
            </a:r>
            <a:r>
              <a:rPr lang="zh-CN" altLang="en-US" sz="3600" dirty="0"/>
              <a:t>形容烟气缭绕</a:t>
            </a:r>
            <a:r>
              <a:rPr lang="zh-CN" altLang="en-US" sz="3600" dirty="0" smtClean="0"/>
              <a:t>上升</a:t>
            </a:r>
            <a:r>
              <a:rPr lang="zh-CN" altLang="en-US" sz="3600" dirty="0" smtClean="0">
                <a:latin typeface="+mj-ea"/>
                <a:ea typeface="+mj-ea"/>
              </a:rPr>
              <a:t>。</a:t>
            </a:r>
            <a:endParaRPr lang="en-US" altLang="zh-CN" sz="36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纤细：</a:t>
            </a:r>
            <a:r>
              <a:rPr lang="zh-CN" altLang="en-US" sz="3600" dirty="0"/>
              <a:t>细微，细小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沉醉：</a:t>
            </a:r>
            <a:r>
              <a:rPr lang="zh-CN" altLang="en-US" sz="3600" dirty="0"/>
              <a:t>比喻沉浸在某事物或某境界中。</a:t>
            </a:r>
            <a:r>
              <a:rPr lang="zh-CN" altLang="en-US" sz="3600" dirty="0" smtClean="0">
                <a:latin typeface="+mj-ea"/>
                <a:ea typeface="+mj-ea"/>
              </a:rPr>
              <a:t>绮丽：</a:t>
            </a:r>
            <a:r>
              <a:rPr lang="zh-CN" altLang="en-US" sz="3600" dirty="0"/>
              <a:t>鲜艳美丽。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2378</Words>
  <Application>WPS 演示</Application>
  <PresentationFormat>全屏显示(4:3)</PresentationFormat>
  <Paragraphs>234</Paragraphs>
  <Slides>28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194</cp:revision>
  <dcterms:created xsi:type="dcterms:W3CDTF">2004-12-31T17:45:00Z</dcterms:created>
  <dcterms:modified xsi:type="dcterms:W3CDTF">2018-09-03T08:07:39Z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