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58" r:id="rId1"/>
  </p:sldMasterIdLst>
  <p:notesMasterIdLst>
    <p:notesMasterId r:id="rId23"/>
  </p:notesMasterIdLst>
  <p:handoutMasterIdLst>
    <p:handoutMasterId r:id="rId24"/>
  </p:handoutMasterIdLst>
  <p:sldIdLst>
    <p:sldId id="3288" r:id="rId2"/>
    <p:sldId id="3376" r:id="rId3"/>
    <p:sldId id="3379" r:id="rId4"/>
    <p:sldId id="3377" r:id="rId5"/>
    <p:sldId id="3389" r:id="rId6"/>
    <p:sldId id="3374" r:id="rId7"/>
    <p:sldId id="3390" r:id="rId8"/>
    <p:sldId id="3372" r:id="rId9"/>
    <p:sldId id="3371" r:id="rId10"/>
    <p:sldId id="3370" r:id="rId11"/>
    <p:sldId id="3391" r:id="rId12"/>
    <p:sldId id="3369" r:id="rId13"/>
    <p:sldId id="3368" r:id="rId14"/>
    <p:sldId id="3385" r:id="rId15"/>
    <p:sldId id="3392" r:id="rId16"/>
    <p:sldId id="3388" r:id="rId17"/>
    <p:sldId id="3393" r:id="rId18"/>
    <p:sldId id="3386" r:id="rId19"/>
    <p:sldId id="3394" r:id="rId20"/>
    <p:sldId id="3384" r:id="rId21"/>
    <p:sldId id="3395" r:id="rId22"/>
  </p:sldIdLst>
  <p:sldSz cx="6859588" cy="5145088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5295" indent="-12954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2495" indent="-26162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69695" indent="-39433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6895" indent="-52641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1625600" algn="l" defTabSz="65024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1950720" algn="l" defTabSz="65024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2275840" algn="l" defTabSz="65024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2601595" algn="l" defTabSz="65024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328">
          <p15:clr>
            <a:srgbClr val="A4A3A4"/>
          </p15:clr>
        </p15:guide>
        <p15:guide id="2" pos="3038">
          <p15:clr>
            <a:srgbClr val="A4A3A4"/>
          </p15:clr>
        </p15:guide>
        <p15:guide id="3" orient="horz" pos="4183">
          <p15:clr>
            <a:srgbClr val="A4A3A4"/>
          </p15:clr>
        </p15:guide>
        <p15:guide id="4" pos="5691">
          <p15:clr>
            <a:srgbClr val="A4A3A4"/>
          </p15:clr>
        </p15:guide>
        <p15:guide id="5" pos="282">
          <p15:clr>
            <a:srgbClr val="A4A3A4"/>
          </p15:clr>
        </p15:guide>
        <p15:guide id="6" pos="1013">
          <p15:clr>
            <a:srgbClr val="A4A3A4"/>
          </p15:clr>
        </p15:guide>
        <p15:guide id="7" orient="horz" pos="233">
          <p15:clr>
            <a:srgbClr val="A4A3A4"/>
          </p15:clr>
        </p15:guide>
        <p15:guide id="8" orient="horz" pos="2976">
          <p15:clr>
            <a:srgbClr val="A4A3A4"/>
          </p15:clr>
        </p15:guide>
        <p15:guide id="9" pos="2161">
          <p15:clr>
            <a:srgbClr val="A4A3A4"/>
          </p15:clr>
        </p15:guide>
        <p15:guide id="10" pos="4048">
          <p15:clr>
            <a:srgbClr val="A4A3A4"/>
          </p15:clr>
        </p15:guide>
        <p15:guide id="11" pos="200">
          <p15:clr>
            <a:srgbClr val="A4A3A4"/>
          </p15:clr>
        </p15:guide>
        <p15:guide id="12" pos="72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AE1233"/>
    <a:srgbClr val="9F7B63"/>
    <a:srgbClr val="F48E77"/>
    <a:srgbClr val="A1BD70"/>
    <a:srgbClr val="889EB6"/>
    <a:srgbClr val="004236"/>
    <a:srgbClr val="169274"/>
    <a:srgbClr val="60AEA9"/>
    <a:srgbClr val="84004C"/>
    <a:srgbClr val="8B2FC3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2891" autoAdjust="0"/>
    <p:restoredTop sz="95299" autoAdjust="0"/>
  </p:normalViewPr>
  <p:slideViewPr>
    <p:cSldViewPr>
      <p:cViewPr varScale="1">
        <p:scale>
          <a:sx n="133" d="100"/>
          <a:sy n="133" d="100"/>
        </p:scale>
        <p:origin x="-816" y="-90"/>
      </p:cViewPr>
      <p:guideLst>
        <p:guide orient="horz" pos="328"/>
        <p:guide orient="horz" pos="4183"/>
        <p:guide orient="horz" pos="233"/>
        <p:guide orient="horz" pos="2976"/>
        <p:guide pos="3038"/>
        <p:guide pos="5691"/>
        <p:guide pos="282"/>
        <p:guide pos="1013"/>
        <p:guide pos="2161"/>
        <p:guide pos="4048"/>
        <p:guide pos="200"/>
        <p:guide pos="720"/>
      </p:guideLst>
    </p:cSldViewPr>
  </p:slideViewPr>
  <p:outlineViewPr>
    <p:cViewPr>
      <p:scale>
        <a:sx n="100" d="100"/>
        <a:sy n="100" d="100"/>
      </p:scale>
      <p:origin x="0" y="-1441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92" d="100"/>
        <a:sy n="192" d="100"/>
      </p:scale>
      <p:origin x="0" y="-7398"/>
    </p:cViewPr>
  </p:sorterViewPr>
  <p:notesViewPr>
    <p:cSldViewPr>
      <p:cViewPr varScale="1">
        <p:scale>
          <a:sx n="85" d="100"/>
          <a:sy n="85" d="100"/>
        </p:scale>
        <p:origin x="3804" y="96"/>
      </p:cViewPr>
      <p:guideLst/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17742FC-62BB-4B81-9CA5-3B750A4B4580}" type="datetimeFigureOut">
              <a:rPr lang="zh-CN" altLang="en-US" smtClean="0"/>
              <a:pPr/>
              <a:t>2019-2-20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67E82F1-5B17-4D95-A6D6-EB96F2D72B6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0936075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06024D97-E667-405D-B634-E583E2108D71}" type="datetimeFigureOut">
              <a:rPr lang="zh-CN" altLang="en-US"/>
              <a:pPr>
                <a:defRPr/>
              </a:pPr>
              <a:t>2019-2-20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fld id="{418F03C3-53C1-4F10-8DAF-D1F318E96C6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58007091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2385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4897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97409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29921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625600" algn="l" defTabSz="649605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1950720" algn="l" defTabSz="649605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275840" algn="l" defTabSz="649605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600960" algn="l" defTabSz="649605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6385480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BF82D2-7A68-459D-A996-9BDDA2518FA4}" type="datetimeFigureOut">
              <a:rPr lang="zh-CN" altLang="en-US" smtClean="0"/>
              <a:pPr/>
              <a:t>2019-2-20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1EE5D-26FB-46D5-A381-ECFB35BF1D3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wipe/>
      </p:transition>
    </mc:Choice>
    <mc:Fallback>
      <p:transition spd="slow">
        <p:wip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597" y="273930"/>
            <a:ext cx="5916395" cy="99447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597" y="1369642"/>
            <a:ext cx="5916395" cy="32645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597" y="4768736"/>
            <a:ext cx="1543407" cy="2739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A93E93-166D-47F5-9EF1-ACEABE24AEEA}" type="datetimeFigureOut">
              <a:rPr lang="zh-CN" altLang="en-US" smtClean="0"/>
              <a:pPr/>
              <a:t>2019-2-20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2239" y="4768736"/>
            <a:ext cx="2315111" cy="2739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4584" y="4768736"/>
            <a:ext cx="1543407" cy="2739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8D5ACA-62CA-46DB-AD6B-12EDD6D51A2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</p:sldLayoutIdLst>
  <mc:AlternateContent xmlns:mc="http://schemas.openxmlformats.org/markup-compatibility/2006">
    <mc:Choice xmlns:p14="http://schemas.microsoft.com/office/powerpoint/2010/main" xmlns="" Requires="p14">
      <p:transition spd="slow" p14:dur="1500">
        <p:wipe/>
      </p:transition>
    </mc:Choice>
    <mc:Fallback>
      <p:transition spd="slow">
        <p:wipe/>
      </p:transition>
    </mc:Fallback>
  </mc:AlternateConten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7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6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65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22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51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文本框 17"/>
          <p:cNvSpPr txBox="1"/>
          <p:nvPr/>
        </p:nvSpPr>
        <p:spPr>
          <a:xfrm>
            <a:off x="72208" y="1937246"/>
            <a:ext cx="6787380" cy="1200329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r>
              <a:rPr lang="zh-CN" altLang="en-US" sz="3600" b="1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专题</a:t>
            </a:r>
            <a:r>
              <a:rPr lang="en-US" altLang="zh-CN" sz="3600" b="1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19  </a:t>
            </a:r>
            <a:r>
              <a:rPr lang="zh-CN" altLang="en-US" sz="3600" b="1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诗歌表达技巧考点</a:t>
            </a:r>
            <a:r>
              <a:rPr lang="en-US" altLang="zh-CN" sz="3600" b="1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——</a:t>
            </a:r>
            <a:r>
              <a:rPr lang="zh-CN" altLang="en-US" sz="3600" b="1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修辞方式（二）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wipe/>
      </p:transition>
    </mc:Choice>
    <mc:Fallback>
      <p:transition spd="slow">
        <p:wip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="" xmlns:a16="http://schemas.microsoft.com/office/drawing/2014/main" id="{AA5180A1-6C1E-4AE7-BA19-800480DA11A0}"/>
              </a:ext>
            </a:extLst>
          </p:cNvPr>
          <p:cNvSpPr/>
          <p:nvPr/>
        </p:nvSpPr>
        <p:spPr>
          <a:xfrm>
            <a:off x="117426" y="484312"/>
            <a:ext cx="3744416" cy="45978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1" hangingPunct="1">
              <a:lnSpc>
                <a:spcPct val="150000"/>
              </a:lnSpc>
              <a:buFont typeface="Wingdings" panose="05000000000000000000" pitchFamily="2" charset="2"/>
              <a:buNone/>
            </a:pPr>
            <a:r>
              <a:rPr lang="zh-CN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青玉案</a:t>
            </a:r>
            <a:r>
              <a:rPr lang="zh-CN" altLang="zh-CN" dirty="0">
                <a:latin typeface="仿宋" panose="02010609060101010101" pitchFamily="49" charset="-122"/>
                <a:ea typeface="仿宋" panose="02010609060101010101" pitchFamily="49" charset="-122"/>
              </a:rPr>
              <a:t>　宋·贺铸</a:t>
            </a:r>
          </a:p>
          <a:p>
            <a:pPr eaLnBrk="1" hangingPunct="1">
              <a:lnSpc>
                <a:spcPct val="150000"/>
              </a:lnSpc>
              <a:buFont typeface="Wingdings" panose="05000000000000000000" pitchFamily="2" charset="2"/>
              <a:buNone/>
            </a:pPr>
            <a:r>
              <a:rPr lang="zh-CN" altLang="zh-CN" dirty="0">
                <a:latin typeface="仿宋" panose="02010609060101010101" pitchFamily="49" charset="-122"/>
                <a:ea typeface="仿宋" panose="02010609060101010101" pitchFamily="49" charset="-122"/>
              </a:rPr>
              <a:t>    </a:t>
            </a:r>
            <a:r>
              <a:rPr lang="zh-CN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凌波不过横塘路，但目送，芳尘去。锦瑟年华谁与度？月桥花院，琐窗朱户，只有春知处。</a:t>
            </a:r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  </a:t>
            </a:r>
            <a:r>
              <a:rPr lang="zh-CN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  飞云冉冉蘅皋暮，彩笔新题断肠句，试问闲愁都几许？一川烟草，满城风絮，梅子黄时雨！</a:t>
            </a:r>
            <a:endParaRPr lang="en-US" altLang="zh-CN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b="1" dirty="0">
                <a:solidFill>
                  <a:srgbClr val="3333CC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 </a:t>
            </a:r>
            <a:r>
              <a:rPr lang="zh-CN" altLang="zh-CN" b="1" dirty="0">
                <a:solidFill>
                  <a:srgbClr val="3333CC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词中下片“一川烟草，满城风絮，梅子黄时雨！” 甚是为人称道，试简要分析词人在这里运用的修辞手法。</a:t>
            </a:r>
            <a:endParaRPr lang="zh-CN" altLang="zh-CN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943484F3-073C-4D4B-B524-66D5A2B6965D}"/>
              </a:ext>
            </a:extLst>
          </p:cNvPr>
          <p:cNvSpPr/>
          <p:nvPr/>
        </p:nvSpPr>
        <p:spPr>
          <a:xfrm>
            <a:off x="118936" y="2734928"/>
            <a:ext cx="6264696" cy="3650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 </a:t>
            </a:r>
            <a:endParaRPr lang="zh-CN" altLang="en-US" sz="1400" dirty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37218" y="4070999"/>
            <a:ext cx="6473396" cy="3650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b="1" dirty="0">
                <a:latin typeface="仿宋" panose="02010609060101010101" pitchFamily="49" charset="-122"/>
                <a:ea typeface="仿宋" panose="02010609060101010101" pitchFamily="49" charset="-122"/>
              </a:rPr>
              <a:t>  </a:t>
            </a:r>
            <a:endParaRPr lang="zh-CN" altLang="en-US" sz="1400" b="1" dirty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1F03F791-851B-4DE4-8AB0-B24C5BF4F99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5859" y="700536"/>
            <a:ext cx="2752700" cy="27243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6741557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wipe/>
      </p:transition>
    </mc:Choice>
    <mc:Fallback>
      <p:transition spd="slow">
        <p:wip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="" xmlns:a16="http://schemas.microsoft.com/office/drawing/2014/main" id="{943484F3-073C-4D4B-B524-66D5A2B6965D}"/>
              </a:ext>
            </a:extLst>
          </p:cNvPr>
          <p:cNvSpPr/>
          <p:nvPr/>
        </p:nvSpPr>
        <p:spPr>
          <a:xfrm>
            <a:off x="249596" y="628328"/>
            <a:ext cx="6264696" cy="21048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</a:t>
            </a: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【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答案</a:t>
            </a: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】</a:t>
            </a:r>
            <a:r>
              <a:rPr lang="zh-CN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下片运用了比喻的修辞手法，用“一川烟草”、“满城风絮”、“梅子黄时雨”来比喻作者的愁思。抒发了词人因思慕而引起的无限愁思。这样写，化抽象为具体，形象生动，新颖别致，富有意境，有力地抒发了词人的无限愁思。</a:t>
            </a:r>
            <a:endParaRPr lang="zh-CN" altLang="en-US" dirty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45246" y="2891578"/>
            <a:ext cx="6473396" cy="1273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b="1" dirty="0">
                <a:latin typeface="仿宋" panose="02010609060101010101" pitchFamily="49" charset="-122"/>
                <a:ea typeface="仿宋" panose="02010609060101010101" pitchFamily="49" charset="-122"/>
              </a:rPr>
              <a:t>  </a:t>
            </a: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【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解析</a:t>
            </a: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】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“飞云冉冉蘅皋暮，彩笔新题断肠句，试问闲愁都几许？一川烟草，满城风絮，梅子黄时雨！”句子一问一答，联系上句问的内容即可获知手法。</a:t>
            </a:r>
          </a:p>
        </p:txBody>
      </p:sp>
    </p:spTree>
    <p:extLst>
      <p:ext uri="{BB962C8B-B14F-4D97-AF65-F5344CB8AC3E}">
        <p14:creationId xmlns:p14="http://schemas.microsoft.com/office/powerpoint/2010/main" xmlns="" val="40516328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wipe/>
      </p:transition>
    </mc:Choice>
    <mc:Fallback>
      <p:transition spd="slow">
        <p:wip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="" xmlns:a16="http://schemas.microsoft.com/office/drawing/2014/main" id="{1DBC9DBC-DC2A-4F91-9B7B-684E4700AE54}"/>
              </a:ext>
            </a:extLst>
          </p:cNvPr>
          <p:cNvSpPr/>
          <p:nvPr/>
        </p:nvSpPr>
        <p:spPr>
          <a:xfrm>
            <a:off x="204586" y="412304"/>
            <a:ext cx="653757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1" hangingPunct="1">
              <a:lnSpc>
                <a:spcPct val="150000"/>
              </a:lnSpc>
              <a:spcBef>
                <a:spcPts val="0"/>
              </a:spcBef>
              <a:buFontTx/>
              <a:buNone/>
            </a:pPr>
            <a:r>
              <a:rPr lang="zh-CN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 昭君怨   郑域</a:t>
            </a:r>
            <a:endParaRPr lang="en-US" altLang="zh-CN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algn="ctr" eaLnBrk="1" hangingPunct="1">
              <a:lnSpc>
                <a:spcPct val="150000"/>
              </a:lnSpc>
              <a:spcBef>
                <a:spcPts val="0"/>
              </a:spcBef>
              <a:buFontTx/>
              <a:buNone/>
            </a:pPr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     </a:t>
            </a:r>
            <a:r>
              <a:rPr lang="zh-CN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道是花来春未，道是雪来香异。竹外一枝斜，野人家。    冷落竹篱茅舍，富贵玉堂琼榭。两地不同栽，一般开。</a:t>
            </a:r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</a:t>
            </a:r>
            <a:r>
              <a:rPr lang="zh-CN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问：这首词下阕，用了什么手法？表现了什么思想？</a:t>
            </a:r>
            <a:r>
              <a:rPr lang="zh-CN" altLang="zh-CN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</a:t>
            </a:r>
            <a:endParaRPr lang="zh-CN" altLang="en-US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41026" y="2346385"/>
            <a:ext cx="6264696" cy="1273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</a:t>
            </a: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【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答案</a:t>
            </a: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】</a:t>
            </a:r>
            <a:r>
              <a:rPr lang="zh-CN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用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对比</a:t>
            </a:r>
            <a:r>
              <a:rPr lang="zh-CN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的手法。明写梅花不择环境不管是“冷落竹篱茅舍”，还是“富贵正堂琼榭”都“一般开”，暗赞贫贱不移、富贵不淫的高洁品格。</a:t>
            </a:r>
            <a:endParaRPr lang="en-US" altLang="zh-CN" b="1" dirty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86192" y="3565031"/>
            <a:ext cx="6473396" cy="8583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b="1" dirty="0">
                <a:latin typeface="仿宋" panose="02010609060101010101" pitchFamily="49" charset="-122"/>
                <a:ea typeface="仿宋" panose="02010609060101010101" pitchFamily="49" charset="-122"/>
              </a:rPr>
              <a:t>  </a:t>
            </a: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【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解析</a:t>
            </a: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】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“</a:t>
            </a:r>
            <a:r>
              <a:rPr lang="zh-CN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两地不同栽，一般开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。”联系句子的内容即可获知手法。</a:t>
            </a:r>
          </a:p>
        </p:txBody>
      </p:sp>
    </p:spTree>
    <p:extLst>
      <p:ext uri="{BB962C8B-B14F-4D97-AF65-F5344CB8AC3E}">
        <p14:creationId xmlns:p14="http://schemas.microsoft.com/office/powerpoint/2010/main" xmlns="" val="41535381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wipe/>
      </p:transition>
    </mc:Choice>
    <mc:Fallback>
      <p:transition spd="slow">
        <p:wip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="" xmlns:a16="http://schemas.microsoft.com/office/drawing/2014/main" id="{4EEE75F0-D90D-4526-BC57-72BF7E116DB0}"/>
              </a:ext>
            </a:extLst>
          </p:cNvPr>
          <p:cNvSpPr/>
          <p:nvPr/>
        </p:nvSpPr>
        <p:spPr>
          <a:xfrm>
            <a:off x="231870" y="484312"/>
            <a:ext cx="640871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1" hangingPunct="1">
              <a:lnSpc>
                <a:spcPct val="150000"/>
              </a:lnSpc>
              <a:buFont typeface="Wingdings" panose="05000000000000000000" pitchFamily="2" charset="2"/>
              <a:buNone/>
            </a:pPr>
            <a:r>
              <a:rPr lang="zh-CN" altLang="zh-CN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金陵酒肆留别    李 白 </a:t>
            </a:r>
            <a:endParaRPr lang="en-US" altLang="zh-CN" sz="1600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algn="ctr" eaLnBrk="1" hangingPunct="1">
              <a:lnSpc>
                <a:spcPct val="150000"/>
              </a:lnSpc>
              <a:buFont typeface="Wingdings" panose="05000000000000000000" pitchFamily="2" charset="2"/>
              <a:buNone/>
            </a:pPr>
            <a:r>
              <a:rPr lang="zh-CN" altLang="zh-CN" sz="1600" dirty="0">
                <a:latin typeface="仿宋" panose="02010609060101010101" pitchFamily="49" charset="-122"/>
                <a:ea typeface="仿宋" panose="02010609060101010101" pitchFamily="49" charset="-122"/>
              </a:rPr>
              <a:t>  </a:t>
            </a:r>
            <a:r>
              <a:rPr lang="zh-CN" altLang="zh-CN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风吹柳花满店香，吴姬压酒唤客尝。</a:t>
            </a:r>
            <a:br>
              <a:rPr lang="zh-CN" altLang="zh-CN" sz="1600" b="1" dirty="0">
                <a:latin typeface="仿宋" panose="02010609060101010101" pitchFamily="49" charset="-122"/>
                <a:ea typeface="仿宋" panose="02010609060101010101" pitchFamily="49" charset="-122"/>
              </a:rPr>
            </a:br>
            <a:r>
              <a:rPr lang="zh-CN" altLang="zh-CN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  金陵子弟来相送，欲行不行各尽觞。</a:t>
            </a:r>
            <a:br>
              <a:rPr lang="zh-CN" altLang="zh-CN" sz="1600" b="1" dirty="0">
                <a:latin typeface="仿宋" panose="02010609060101010101" pitchFamily="49" charset="-122"/>
                <a:ea typeface="仿宋" panose="02010609060101010101" pitchFamily="49" charset="-122"/>
              </a:rPr>
            </a:br>
            <a:r>
              <a:rPr lang="zh-CN" altLang="zh-CN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 请君试问东流水，别意与之谁短长?</a:t>
            </a:r>
            <a:r>
              <a:rPr lang="zh-CN" altLang="zh-CN" sz="1600" dirty="0">
                <a:latin typeface="仿宋" panose="02010609060101010101" pitchFamily="49" charset="-122"/>
                <a:ea typeface="仿宋" panose="02010609060101010101" pitchFamily="49" charset="-122"/>
              </a:rPr>
              <a:t> </a:t>
            </a:r>
          </a:p>
          <a:p>
            <a:pPr eaLnBrk="1" hangingPunct="1">
              <a:lnSpc>
                <a:spcPct val="150000"/>
              </a:lnSpc>
              <a:buFont typeface="Wingdings" panose="05000000000000000000" pitchFamily="2" charset="2"/>
              <a:buNone/>
            </a:pPr>
            <a:r>
              <a:rPr lang="zh-CN" altLang="zh-CN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 </a:t>
            </a:r>
            <a:r>
              <a:rPr lang="en-US" altLang="zh-CN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 </a:t>
            </a:r>
            <a:r>
              <a:rPr lang="zh-CN" altLang="zh-CN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请君试问东流水，别意与之谁短长</a:t>
            </a:r>
            <a:r>
              <a:rPr lang="zh-CN" altLang="zh-CN" sz="1600" b="1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?</a:t>
            </a:r>
            <a:r>
              <a:rPr lang="zh-CN" altLang="zh-CN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”这一句用了哪些修辞，有何作用？</a:t>
            </a:r>
            <a:endParaRPr lang="zh-CN" altLang="en-US" sz="1600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26E3AE1E-41BD-40DF-AE7B-D4B6CE4277D9}"/>
              </a:ext>
            </a:extLst>
          </p:cNvPr>
          <p:cNvSpPr/>
          <p:nvPr/>
        </p:nvSpPr>
        <p:spPr>
          <a:xfrm>
            <a:off x="116960" y="2579688"/>
            <a:ext cx="648072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【</a:t>
            </a:r>
            <a:r>
              <a:rPr lang="zh-CN" altLang="en-US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答案</a:t>
            </a:r>
            <a:r>
              <a:rPr lang="en-US" altLang="zh-CN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】</a:t>
            </a:r>
            <a:r>
              <a:rPr lang="zh-CN" altLang="zh-CN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运用了反问与对比的修辞手法。滚滚东流的长江水，与李白的离愁别绪比起来，也是望尘莫及，突出李白愁之深，愁之长。诗人以流水与愁思相比较，并以反问的形式出现，使人觉得新鲜，而且语义强烈，更加重了这种离情别绪。</a:t>
            </a:r>
            <a:endParaRPr lang="zh-CN" altLang="en-US" sz="1600" dirty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32584" y="4142204"/>
            <a:ext cx="6473396" cy="7732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b="1" dirty="0">
                <a:latin typeface="仿宋" panose="02010609060101010101" pitchFamily="49" charset="-122"/>
                <a:ea typeface="仿宋" panose="02010609060101010101" pitchFamily="49" charset="-122"/>
              </a:rPr>
              <a:t>  </a:t>
            </a:r>
            <a:r>
              <a:rPr lang="en-US" altLang="zh-CN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【</a:t>
            </a:r>
            <a:r>
              <a:rPr lang="zh-CN" altLang="en-US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解析</a:t>
            </a:r>
            <a:r>
              <a:rPr lang="en-US" altLang="zh-CN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】</a:t>
            </a:r>
            <a:r>
              <a:rPr lang="zh-CN" altLang="en-US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“</a:t>
            </a:r>
            <a:r>
              <a:rPr lang="zh-CN" altLang="zh-CN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请君试问东流水，别意与之谁短长?</a:t>
            </a:r>
            <a:r>
              <a:rPr lang="zh-CN" altLang="zh-CN" sz="1600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</a:t>
            </a:r>
            <a:r>
              <a:rPr lang="zh-CN" altLang="en-US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”联系句子的内容即可获知手法。</a:t>
            </a:r>
          </a:p>
        </p:txBody>
      </p:sp>
    </p:spTree>
    <p:extLst>
      <p:ext uri="{BB962C8B-B14F-4D97-AF65-F5344CB8AC3E}">
        <p14:creationId xmlns:p14="http://schemas.microsoft.com/office/powerpoint/2010/main" xmlns="" val="42835198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wipe/>
      </p:transition>
    </mc:Choice>
    <mc:Fallback>
      <p:transition spd="slow">
        <p:wip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="" xmlns:a16="http://schemas.microsoft.com/office/drawing/2014/main" id="{CFA4D179-264C-417E-8AC6-9A366B17E4F9}"/>
              </a:ext>
            </a:extLst>
          </p:cNvPr>
          <p:cNvSpPr/>
          <p:nvPr/>
        </p:nvSpPr>
        <p:spPr>
          <a:xfrm>
            <a:off x="621482" y="556320"/>
            <a:ext cx="5400600" cy="41434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      </a:t>
            </a:r>
            <a:r>
              <a:rPr lang="zh-CN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西江月·</a:t>
            </a:r>
            <a:r>
              <a:rPr lang="zh-CN" altLang="zh-CN" b="1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阻风三峰下              </a:t>
            </a:r>
            <a:endParaRPr lang="en-US" altLang="zh-CN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               </a:t>
            </a:r>
            <a:r>
              <a:rPr lang="zh-CN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张孝祥 </a:t>
            </a:r>
            <a:br>
              <a:rPr lang="zh-CN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</a:br>
            <a:r>
              <a:rPr lang="zh-CN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   满载一船秋色，平铺十里湖光。波神留我看斜阳，唤起鳞鳞细浪。    明日风回更好，今宵露宿何妨？水晶宫里奏霓裳，准拟岳阳楼上。 </a:t>
            </a:r>
            <a:br>
              <a:rPr lang="zh-CN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</a:br>
            <a:r>
              <a:rPr lang="zh-CN" altLang="zh-CN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</a:t>
            </a:r>
            <a:r>
              <a:rPr lang="zh-CN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【注】这首词是张孝祥由潭洲（今湖南长沙）改官离开湖南时，途经黄陵山下，遇风阻所作。 </a:t>
            </a:r>
            <a:br>
              <a:rPr lang="zh-CN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</a:br>
            <a:r>
              <a:rPr lang="zh-CN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  </a:t>
            </a:r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  </a:t>
            </a:r>
            <a:r>
              <a:rPr lang="zh-CN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问：简要分析本词上片运用的修辞手法及其作用。</a:t>
            </a:r>
            <a:endParaRPr lang="en-US" altLang="zh-CN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</a:t>
            </a:r>
            <a:endParaRPr lang="zh-CN" altLang="en-US" sz="1600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500502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wipe/>
      </p:transition>
    </mc:Choice>
    <mc:Fallback>
      <p:transition spd="slow">
        <p:wip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="" xmlns:a16="http://schemas.microsoft.com/office/drawing/2014/main" id="{CFA4D179-264C-417E-8AC6-9A366B17E4F9}"/>
              </a:ext>
            </a:extLst>
          </p:cNvPr>
          <p:cNvSpPr/>
          <p:nvPr/>
        </p:nvSpPr>
        <p:spPr>
          <a:xfrm>
            <a:off x="261442" y="584004"/>
            <a:ext cx="4248472" cy="33513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【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答案</a:t>
            </a: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】</a:t>
            </a:r>
            <a:r>
              <a:rPr lang="zh-CN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“满载”两句用工整的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对偶</a:t>
            </a:r>
            <a:r>
              <a:rPr lang="zh-CN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描绘风未起时的秋色湖光，蕴含了作者的喜悦之情。“波神”两句用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拟人</a:t>
            </a:r>
            <a:r>
              <a:rPr lang="zh-CN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的手法,作者不写自己行船为大风所阻,不得行驶的实况,反而写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水神怀着深情挽留他欣赏美好的夕阳景色</a:t>
            </a: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,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写出了作者对这秀美风光的喜爱 </a:t>
            </a: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,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表达了作者乐观豁达的思想感情。</a:t>
            </a:r>
            <a:endParaRPr lang="zh-CN" altLang="en-US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13150" y="3935371"/>
            <a:ext cx="4396764" cy="8583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【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解析</a:t>
            </a: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】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“</a:t>
            </a:r>
            <a:r>
              <a:rPr lang="zh-CN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波神留我看斜阳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”中的“看”字可见句子的修辞手法手法。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056AA0D3-C0D0-4056-94AF-AE44AF22A39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58206" y="560688"/>
            <a:ext cx="2123300" cy="30919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3189433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wipe/>
      </p:transition>
    </mc:Choice>
    <mc:Fallback>
      <p:transition spd="slow">
        <p:wip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="" xmlns:a16="http://schemas.microsoft.com/office/drawing/2014/main" id="{335F7F67-6435-42AF-8C4A-BA046928F700}"/>
              </a:ext>
            </a:extLst>
          </p:cNvPr>
          <p:cNvSpPr/>
          <p:nvPr/>
        </p:nvSpPr>
        <p:spPr>
          <a:xfrm>
            <a:off x="80730" y="583806"/>
            <a:ext cx="3888432" cy="40972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dirty="0">
                <a:latin typeface="仿宋" panose="02010609060101010101" pitchFamily="49" charset="-122"/>
                <a:ea typeface="仿宋" panose="02010609060101010101" pitchFamily="49" charset="-122"/>
              </a:rPr>
              <a:t>       </a:t>
            </a:r>
            <a:r>
              <a:rPr lang="zh-CN" altLang="zh-CN" sz="1600" dirty="0">
                <a:latin typeface="仿宋" panose="02010609060101010101" pitchFamily="49" charset="-122"/>
                <a:ea typeface="仿宋" panose="02010609060101010101" pitchFamily="49" charset="-122"/>
              </a:rPr>
              <a:t>【正宫】塞鸿秋      </a:t>
            </a:r>
            <a:endParaRPr lang="en-US" altLang="zh-CN" sz="1600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600" dirty="0">
                <a:latin typeface="仿宋" panose="02010609060101010101" pitchFamily="49" charset="-122"/>
                <a:ea typeface="仿宋" panose="02010609060101010101" pitchFamily="49" charset="-122"/>
              </a:rPr>
              <a:t>              </a:t>
            </a:r>
            <a:r>
              <a:rPr lang="zh-CN" altLang="zh-CN" sz="1600" dirty="0">
                <a:latin typeface="仿宋" panose="02010609060101010101" pitchFamily="49" charset="-122"/>
                <a:ea typeface="仿宋" panose="02010609060101010101" pitchFamily="49" charset="-122"/>
              </a:rPr>
              <a:t>浔阳既景　　周德清</a:t>
            </a:r>
            <a:endParaRPr lang="en-US" altLang="zh-CN" sz="1600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eaLnBrk="1" hangingPunct="1">
              <a:lnSpc>
                <a:spcPct val="150000"/>
              </a:lnSpc>
              <a:buFont typeface="Wingdings" panose="05000000000000000000" pitchFamily="2" charset="2"/>
              <a:buNone/>
            </a:pPr>
            <a:r>
              <a:rPr lang="en-US" altLang="zh-CN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    </a:t>
            </a:r>
            <a:r>
              <a:rPr lang="zh-CN" altLang="zh-CN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长江万里白如练，淮山数点青如淀。江帆几片疾如箭，山泉千尺飞如电。      晚云都变露，新月初学扇，塞鸿一字来如线。</a:t>
            </a:r>
          </a:p>
          <a:p>
            <a:pPr eaLnBrk="1" hangingPunct="1">
              <a:lnSpc>
                <a:spcPct val="150000"/>
              </a:lnSpc>
              <a:buFont typeface="Wingdings" panose="05000000000000000000" pitchFamily="2" charset="2"/>
              <a:buNone/>
            </a:pPr>
            <a:r>
              <a:rPr lang="zh-CN" altLang="zh-CN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 〔注〕①周德清（1277－1365），号挺斋，高安（今属江西）人。②淀：即蓝靛，蓝色染料。</a:t>
            </a:r>
            <a:r>
              <a:rPr lang="zh-CN" altLang="zh-CN" sz="1600" dirty="0">
                <a:latin typeface="仿宋" panose="02010609060101010101" pitchFamily="49" charset="-122"/>
                <a:ea typeface="仿宋" panose="02010609060101010101" pitchFamily="49" charset="-122"/>
              </a:rPr>
              <a:t> </a:t>
            </a:r>
            <a:endParaRPr lang="zh-CN" altLang="zh-CN" sz="16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eaLnBrk="1" hangingPunct="1">
              <a:lnSpc>
                <a:spcPct val="150000"/>
              </a:lnSpc>
              <a:buFont typeface="Wingdings" panose="05000000000000000000" pitchFamily="2" charset="2"/>
              <a:buNone/>
            </a:pPr>
            <a:r>
              <a:rPr lang="zh-CN" altLang="zh-CN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（1） 请各举一例说明这首散曲运用的三种修辞方法。</a:t>
            </a:r>
            <a:endParaRPr lang="zh-CN" altLang="en-US" sz="1600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602B0081-1763-4AAA-B594-66CF151880F0}"/>
              </a:ext>
            </a:extLst>
          </p:cNvPr>
          <p:cNvSpPr/>
          <p:nvPr/>
        </p:nvSpPr>
        <p:spPr>
          <a:xfrm>
            <a:off x="80730" y="2632444"/>
            <a:ext cx="6639422" cy="3650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Clr>
                <a:schemeClr val="hlink"/>
              </a:buClr>
            </a:pPr>
            <a:r>
              <a:rPr lang="en-US" altLang="zh-CN" sz="14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</a:t>
            </a:r>
            <a:endParaRPr lang="zh-CN" altLang="en-US" sz="16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39436" y="3775064"/>
            <a:ext cx="6473396" cy="3650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b="1" dirty="0">
                <a:latin typeface="仿宋" panose="02010609060101010101" pitchFamily="49" charset="-122"/>
                <a:ea typeface="仿宋" panose="02010609060101010101" pitchFamily="49" charset="-122"/>
              </a:rPr>
              <a:t>  </a:t>
            </a:r>
            <a:endParaRPr lang="zh-CN" altLang="en-US" sz="1600" b="1" dirty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="" xmlns:a16="http://schemas.microsoft.com/office/drawing/2014/main" id="{246BDAD6-DEF5-4D05-A3F8-BFA0A730899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24771" y="809060"/>
            <a:ext cx="2723779" cy="36467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7286194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wipe/>
      </p:transition>
    </mc:Choice>
    <mc:Fallback>
      <p:transition spd="slow">
        <p:wip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="" xmlns:a16="http://schemas.microsoft.com/office/drawing/2014/main" id="{335F7F67-6435-42AF-8C4A-BA046928F700}"/>
              </a:ext>
            </a:extLst>
          </p:cNvPr>
          <p:cNvSpPr/>
          <p:nvPr/>
        </p:nvSpPr>
        <p:spPr>
          <a:xfrm>
            <a:off x="189434" y="484312"/>
            <a:ext cx="6552728" cy="4039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dirty="0">
                <a:latin typeface="仿宋" panose="02010609060101010101" pitchFamily="49" charset="-122"/>
                <a:ea typeface="仿宋" panose="02010609060101010101" pitchFamily="49" charset="-122"/>
              </a:rPr>
              <a:t>       </a:t>
            </a:r>
            <a:endParaRPr lang="zh-CN" altLang="en-US" sz="1600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602B0081-1763-4AAA-B594-66CF151880F0}"/>
              </a:ext>
            </a:extLst>
          </p:cNvPr>
          <p:cNvSpPr/>
          <p:nvPr/>
        </p:nvSpPr>
        <p:spPr>
          <a:xfrm>
            <a:off x="117426" y="484312"/>
            <a:ext cx="6120680" cy="11426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Clr>
                <a:schemeClr val="hlink"/>
              </a:buClr>
            </a:pPr>
            <a:r>
              <a:rPr lang="en-US" altLang="zh-CN" sz="14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</a:t>
            </a:r>
            <a:r>
              <a:rPr lang="en-US" altLang="zh-CN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【</a:t>
            </a:r>
            <a:r>
              <a:rPr lang="zh-CN" altLang="en-US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答案</a:t>
            </a:r>
            <a:r>
              <a:rPr lang="en-US" altLang="zh-CN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】</a:t>
            </a:r>
            <a:r>
              <a:rPr lang="zh-CN" altLang="zh-CN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比喻</a:t>
            </a:r>
            <a:r>
              <a:rPr lang="zh-CN" altLang="en-US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：</a:t>
            </a:r>
            <a:r>
              <a:rPr lang="zh-CN" altLang="zh-CN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如将长江比作白练，将江帆比作疾箭，将下泻的山泉比作闪电，将天上一字排开的飞鸿比作一条线等</a:t>
            </a:r>
            <a:r>
              <a:rPr lang="zh-CN" altLang="en-US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；</a:t>
            </a:r>
            <a:r>
              <a:rPr lang="zh-CN" altLang="zh-CN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对偶</a:t>
            </a:r>
            <a:r>
              <a:rPr lang="zh-CN" altLang="en-US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：</a:t>
            </a:r>
            <a:r>
              <a:rPr lang="zh-CN" altLang="zh-CN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如一二两句对偶，三四句、五六句对偶。比拟</a:t>
            </a:r>
            <a:r>
              <a:rPr lang="zh-CN" altLang="en-US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：</a:t>
            </a:r>
            <a:r>
              <a:rPr lang="zh-CN" altLang="zh-CN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如说新月“学”扇。</a:t>
            </a:r>
            <a:endParaRPr lang="zh-CN" altLang="en-US" sz="16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0" y="1653840"/>
            <a:ext cx="6670154" cy="11426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b="1" dirty="0">
                <a:latin typeface="仿宋" panose="02010609060101010101" pitchFamily="49" charset="-122"/>
                <a:ea typeface="仿宋" panose="02010609060101010101" pitchFamily="49" charset="-122"/>
              </a:rPr>
              <a:t> </a:t>
            </a:r>
            <a:r>
              <a:rPr lang="en-US" altLang="zh-CN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【</a:t>
            </a:r>
            <a:r>
              <a:rPr lang="zh-CN" altLang="en-US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解析</a:t>
            </a:r>
            <a:r>
              <a:rPr lang="en-US" altLang="zh-CN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】</a:t>
            </a:r>
            <a:r>
              <a:rPr lang="zh-CN" altLang="en-US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“</a:t>
            </a:r>
            <a:r>
              <a:rPr lang="zh-CN" altLang="zh-CN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长江万里白如练，淮山数点青如淀。江帆几片疾如箭，山泉千尺飞如电。</a:t>
            </a:r>
            <a:r>
              <a:rPr lang="zh-CN" altLang="en-US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”中的“如”字可见句子的修辞手法手法。“</a:t>
            </a:r>
            <a:r>
              <a:rPr lang="zh-CN" altLang="zh-CN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新月初学扇</a:t>
            </a:r>
            <a:r>
              <a:rPr lang="zh-CN" altLang="en-US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”的“学”字可见句子的修辞手法。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="" xmlns:a16="http://schemas.microsoft.com/office/drawing/2014/main" id="{4A8492A3-B032-4DEB-A810-65F1699EAB8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450" y="3004592"/>
            <a:ext cx="3626117" cy="17281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9322593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wipe/>
      </p:transition>
    </mc:Choice>
    <mc:Fallback>
      <p:transition spd="slow">
        <p:wip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="" xmlns:a16="http://schemas.microsoft.com/office/drawing/2014/main" id="{1A53ACF8-2257-435B-BC1B-D4C27EFB0B73}"/>
              </a:ext>
            </a:extLst>
          </p:cNvPr>
          <p:cNvSpPr/>
          <p:nvPr/>
        </p:nvSpPr>
        <p:spPr>
          <a:xfrm>
            <a:off x="261442" y="412304"/>
            <a:ext cx="4392488" cy="37668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阅读下面一首宋词，然后回答问题。</a:t>
            </a:r>
          </a:p>
          <a:p>
            <a:pPr algn="ctr">
              <a:lnSpc>
                <a:spcPct val="150000"/>
              </a:lnSpc>
            </a:pPr>
            <a:r>
              <a:rPr lang="zh-CN" altLang="zh-CN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卜 算 子    葛立方</a:t>
            </a:r>
          </a:p>
          <a:p>
            <a:pPr>
              <a:lnSpc>
                <a:spcPct val="150000"/>
              </a:lnSpc>
            </a:pPr>
            <a:r>
              <a:rPr lang="zh-CN" altLang="zh-CN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 袅袅水芝[</a:t>
            </a:r>
            <a:r>
              <a:rPr lang="en-US" altLang="zh-CN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1</a:t>
            </a:r>
            <a:r>
              <a:rPr lang="zh-CN" altLang="zh-CN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]红，脉脉蒹葭浦。浙淅西风淡淡烟，几点疏疏雨。    草草展杯觞，对此盈盈女。叶叶红衣当酒船，细细流霞举。</a:t>
            </a:r>
          </a:p>
          <a:p>
            <a:pPr>
              <a:lnSpc>
                <a:spcPct val="150000"/>
              </a:lnSpc>
            </a:pPr>
            <a:r>
              <a:rPr lang="zh-CN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   【注】水芝：荷花的别名。</a:t>
            </a:r>
          </a:p>
          <a:p>
            <a:pPr>
              <a:lnSpc>
                <a:spcPct val="150000"/>
              </a:lnSpc>
            </a:pPr>
            <a:r>
              <a:rPr lang="zh-CN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  </a:t>
            </a:r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  </a:t>
            </a:r>
            <a:r>
              <a:rPr lang="zh-CN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这首词善用叠字，它有什么艺术效果呢?请结合全词简要赏析。</a:t>
            </a:r>
            <a:r>
              <a:rPr lang="zh-CN" altLang="zh-CN" dirty="0">
                <a:latin typeface="仿宋" panose="02010609060101010101" pitchFamily="49" charset="-122"/>
                <a:ea typeface="仿宋" panose="02010609060101010101" pitchFamily="49" charset="-122"/>
              </a:rPr>
              <a:t> </a:t>
            </a:r>
            <a:endParaRPr lang="zh-CN" altLang="en-US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F1E24201-826B-45C0-B845-1E4F43DA228A}"/>
              </a:ext>
            </a:extLst>
          </p:cNvPr>
          <p:cNvSpPr/>
          <p:nvPr/>
        </p:nvSpPr>
        <p:spPr>
          <a:xfrm>
            <a:off x="225438" y="2490789"/>
            <a:ext cx="6408712" cy="4112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000"/>
              </a:lnSpc>
            </a:pPr>
            <a:r>
              <a:rPr lang="en-US" altLang="zh-CN" sz="14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</a:t>
            </a:r>
            <a:endParaRPr lang="zh-CN" altLang="zh-CN" b="1" dirty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E9D4316B-B6F4-4164-90FD-31082896AC1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02510" y="1492424"/>
            <a:ext cx="2132951" cy="30135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0966351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wipe/>
      </p:transition>
    </mc:Choice>
    <mc:Fallback>
      <p:transition spd="slow">
        <p:wip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="" xmlns:a16="http://schemas.microsoft.com/office/drawing/2014/main" id="{F1E24201-826B-45C0-B845-1E4F43DA228A}"/>
              </a:ext>
            </a:extLst>
          </p:cNvPr>
          <p:cNvSpPr/>
          <p:nvPr/>
        </p:nvSpPr>
        <p:spPr>
          <a:xfrm>
            <a:off x="104404" y="633743"/>
            <a:ext cx="3397398" cy="34975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000"/>
              </a:lnSpc>
            </a:pPr>
            <a:r>
              <a:rPr lang="en-US" altLang="zh-CN" sz="14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</a:t>
            </a: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【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答案</a:t>
            </a: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】</a:t>
            </a:r>
            <a:r>
              <a:rPr lang="zh-CN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这首词使用叠字多而好，句句有叠字，连绵而下，相互映衬，自然妥帖，这些叠字不仅生动传神地塑造了荷花的形象，表现了词人怡然自乐的生活情趣，而且形成了一种轻灵、和谐的情调，还形成了行云流水般的声韵美。词中表达了词人怡然自乐的生活情趣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。</a:t>
            </a:r>
            <a:endParaRPr lang="zh-CN" altLang="zh-CN" b="1" dirty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D2499645-9828-4365-9F22-3304A8528CF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45818" y="1780456"/>
            <a:ext cx="3011142" cy="25211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9123386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wipe/>
      </p:transition>
    </mc:Choice>
    <mc:Fallback>
      <p:transition spd="slow">
        <p:wip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="" xmlns:a16="http://schemas.microsoft.com/office/drawing/2014/main" id="{4763EB1C-CF20-4CC2-B357-BECDD333C695}"/>
              </a:ext>
            </a:extLst>
          </p:cNvPr>
          <p:cNvSpPr/>
          <p:nvPr/>
        </p:nvSpPr>
        <p:spPr>
          <a:xfrm>
            <a:off x="189434" y="412304"/>
            <a:ext cx="6480720" cy="18423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题型展示：</a:t>
            </a:r>
            <a:r>
              <a:rPr lang="zh-CN" altLang="zh-CN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卜算子·送鲍浩然之浙东 王观</a:t>
            </a:r>
            <a:r>
              <a:rPr lang="zh-CN" altLang="zh-CN" sz="16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  </a:t>
            </a:r>
            <a:br>
              <a:rPr lang="zh-CN" altLang="zh-CN" sz="16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</a:br>
            <a:r>
              <a:rPr lang="zh-CN" altLang="zh-CN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 </a:t>
            </a:r>
            <a:r>
              <a:rPr lang="zh-CN" altLang="zh-CN" sz="16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水是眼波横，山是眉峰聚。欲问行人去那边？眉眼盈盈处。     才始送春归，又送君归去。若到江南赶上春，千万和春住。</a:t>
            </a:r>
            <a:endParaRPr lang="en-US" altLang="zh-CN" sz="1600" b="1" dirty="0">
              <a:solidFill>
                <a:srgbClr val="0000FF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1400" b="1" dirty="0">
                <a:latin typeface="仿宋" panose="02010609060101010101" pitchFamily="49" charset="-122"/>
                <a:ea typeface="仿宋" panose="02010609060101010101" pitchFamily="49" charset="-122"/>
              </a:rPr>
              <a:t>（2）宋人王灼《碧鸡漫志》评王观词是“新丽处与轻狂处皆足惊人”。这首词“新丽”的特点主要表现在哪些</a:t>
            </a:r>
            <a:r>
              <a:rPr lang="zh-CN" altLang="en-US" sz="1400" b="1" dirty="0">
                <a:latin typeface="仿宋" panose="02010609060101010101" pitchFamily="49" charset="-122"/>
                <a:ea typeface="仿宋" panose="02010609060101010101" pitchFamily="49" charset="-122"/>
              </a:rPr>
              <a:t>方</a:t>
            </a:r>
            <a:r>
              <a:rPr lang="zh-CN" altLang="zh-CN" sz="1400" b="1" dirty="0">
                <a:latin typeface="仿宋" panose="02010609060101010101" pitchFamily="49" charset="-122"/>
                <a:ea typeface="仿宋" panose="02010609060101010101" pitchFamily="49" charset="-122"/>
              </a:rPr>
              <a:t>面？请作简要分析。</a:t>
            </a:r>
            <a:endParaRPr lang="zh-CN" altLang="zh-CN" dirty="0">
              <a:solidFill>
                <a:srgbClr val="0000FF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BEC64BC4-BF52-47C3-B5FC-B5BE279A21DE}"/>
              </a:ext>
            </a:extLst>
          </p:cNvPr>
          <p:cNvSpPr/>
          <p:nvPr/>
        </p:nvSpPr>
        <p:spPr>
          <a:xfrm>
            <a:off x="153430" y="2284512"/>
            <a:ext cx="6516724" cy="11581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【</a:t>
            </a:r>
            <a:r>
              <a:rPr lang="zh-CN" altLang="en-US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答案</a:t>
            </a:r>
            <a:r>
              <a:rPr lang="en-US" altLang="zh-CN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】</a:t>
            </a:r>
            <a:r>
              <a:rPr lang="zh-CN" altLang="zh-CN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（2）比喻修辞用得巧妙，用语绮丽，如“水是眼波横，山是眉峰聚。”把明澈的水流喻为美人的眼波，把青黛的山峦喻为美人的眉峰，极言浙东山水的美丽可爱 。想象别致，意蕴生动。</a:t>
            </a:r>
            <a:endParaRPr lang="zh-CN" altLang="en-US" sz="1600" dirty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="" xmlns:a16="http://schemas.microsoft.com/office/drawing/2014/main" id="{F4E6B064-EEAB-451E-9F61-469ACFDBCC6F}"/>
              </a:ext>
            </a:extLst>
          </p:cNvPr>
          <p:cNvSpPr/>
          <p:nvPr/>
        </p:nvSpPr>
        <p:spPr>
          <a:xfrm>
            <a:off x="207436" y="3580656"/>
            <a:ext cx="6408712" cy="7732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【</a:t>
            </a:r>
            <a:r>
              <a:rPr lang="zh-CN" altLang="en-US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解析</a:t>
            </a:r>
            <a:r>
              <a:rPr lang="en-US" altLang="zh-CN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】</a:t>
            </a:r>
            <a:r>
              <a:rPr lang="zh-CN" altLang="zh-CN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“</a:t>
            </a:r>
            <a:r>
              <a:rPr lang="zh-CN" altLang="en-US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水是眼波横，山是眉峰聚</a:t>
            </a:r>
            <a:r>
              <a:rPr lang="zh-CN" altLang="zh-CN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”，点明</a:t>
            </a:r>
            <a:r>
              <a:rPr lang="zh-CN" altLang="en-US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修辞，从本体“水”“山”喻体“眼波”“眉峰”之间的联系可以看出修辞手法。</a:t>
            </a:r>
            <a:endParaRPr lang="zh-CN" altLang="zh-CN" sz="1600" b="1" dirty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018948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wipe/>
      </p:transition>
    </mc:Choice>
    <mc:Fallback>
      <p:transition spd="slow">
        <p:wip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49598" y="521695"/>
            <a:ext cx="6552728" cy="40972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阅读下面这首诗，完成</a:t>
            </a:r>
            <a:r>
              <a:rPr lang="en-US" altLang="zh-CN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8-9</a:t>
            </a: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题。</a:t>
            </a:r>
            <a:endParaRPr lang="en-US" altLang="zh-CN" sz="16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      </a:t>
            </a: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岁暮①　　</a:t>
            </a:r>
            <a:r>
              <a:rPr lang="en-US" altLang="zh-CN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[</a:t>
            </a: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唐</a:t>
            </a:r>
            <a:r>
              <a:rPr lang="en-US" altLang="zh-CN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]</a:t>
            </a: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杜甫</a:t>
            </a:r>
          </a:p>
          <a:p>
            <a:pPr>
              <a:lnSpc>
                <a:spcPct val="150000"/>
              </a:lnSpc>
            </a:pP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　　岁暮远为客，边隅还用兵。</a:t>
            </a:r>
            <a:endParaRPr lang="en-US" altLang="zh-CN" sz="16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    烟尘犯雪岭②，鼓角动江城。</a:t>
            </a:r>
          </a:p>
          <a:p>
            <a:pPr>
              <a:lnSpc>
                <a:spcPct val="150000"/>
              </a:lnSpc>
            </a:pP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　　天地日流血，朝廷谁请缨？</a:t>
            </a:r>
            <a:endParaRPr lang="en-US" altLang="zh-CN" sz="16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    </a:t>
            </a: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济时敢爱死？寂寞壮心惊</a:t>
            </a:r>
            <a:r>
              <a:rPr lang="en-US" altLang="zh-CN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!</a:t>
            </a:r>
          </a:p>
          <a:p>
            <a:pPr>
              <a:lnSpc>
                <a:spcPct val="150000"/>
              </a:lnSpc>
            </a:pP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　</a:t>
            </a:r>
            <a:r>
              <a:rPr lang="en-US" altLang="zh-CN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[</a:t>
            </a: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注</a:t>
            </a:r>
            <a:r>
              <a:rPr lang="en-US" altLang="zh-CN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]①</a:t>
            </a: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本诗作于唐代宗广德元年</a:t>
            </a:r>
            <a:r>
              <a:rPr lang="en-US" altLang="zh-CN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(763)</a:t>
            </a: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末，时杜甫客居阆州</a:t>
            </a:r>
            <a:r>
              <a:rPr lang="en-US" altLang="zh-CN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(</a:t>
            </a: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今四川阆中</a:t>
            </a:r>
            <a:r>
              <a:rPr lang="en-US" altLang="zh-CN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)</a:t>
            </a: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。②雪岭：又名雪山，在成都</a:t>
            </a:r>
            <a:r>
              <a:rPr lang="en-US" altLang="zh-CN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(</a:t>
            </a: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今四川成都</a:t>
            </a:r>
            <a:r>
              <a:rPr lang="en-US" altLang="zh-CN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)</a:t>
            </a: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西。雪岭临近松州、维州、保州</a:t>
            </a:r>
            <a:r>
              <a:rPr lang="en-US" altLang="zh-CN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(</a:t>
            </a: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均在今四川成都西北</a:t>
            </a:r>
            <a:r>
              <a:rPr lang="en-US" altLang="zh-CN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)</a:t>
            </a: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，杜甫作本诗时，三州已被吐蕃攻占。</a:t>
            </a:r>
          </a:p>
          <a:p>
            <a:pPr>
              <a:lnSpc>
                <a:spcPct val="150000"/>
              </a:lnSpc>
            </a:pP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　</a:t>
            </a:r>
            <a:r>
              <a:rPr lang="en-US" altLang="zh-CN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9</a:t>
            </a: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．这首诗使用了多种表达技巧，请举出两种并作赏析。</a:t>
            </a:r>
            <a:endParaRPr lang="en-US" altLang="zh-CN" sz="16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　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="" xmlns:a16="http://schemas.microsoft.com/office/drawing/2014/main" id="{ADE839A7-34C7-4B36-8C8E-979F240CD0C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37906" y="772344"/>
            <a:ext cx="2091635" cy="16978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5775775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wipe/>
      </p:transition>
    </mc:Choice>
    <mc:Fallback>
      <p:transition spd="slow">
        <p:wip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87760" y="700336"/>
            <a:ext cx="4926210" cy="25203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【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答案</a:t>
            </a: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】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借代，如“烟尘”代边境战争，与后文“鼓角”相应，从视角和听觉两方面突出了战争的紧张，渲染了时局的艰危。用典，如，“请缨”，典出</a:t>
            </a: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《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汉书</a:t>
            </a: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.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终军传</a:t>
            </a: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》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；在诗句中暗示朝中无人为国分忧，借以表达诗人对国事的深深忧虑。</a:t>
            </a:r>
            <a:endParaRPr lang="zh-CN" altLang="en-US" b="1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9210" y="3364632"/>
            <a:ext cx="5065886" cy="8583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【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解析</a:t>
            </a: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】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“烟尘犯雪岭，鼓角动江城。”中“烟尘犯雪岭”这个超常搭配可见句子表现手法。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="" xmlns:a16="http://schemas.microsoft.com/office/drawing/2014/main" id="{1287744B-EDBF-41CE-9F76-E4E3C605CE8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46304" y="1088306"/>
            <a:ext cx="1574158" cy="31428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8961425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wipe/>
      </p:transition>
    </mc:Choice>
    <mc:Fallback>
      <p:transition spd="slow">
        <p:wip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="" xmlns:a16="http://schemas.microsoft.com/office/drawing/2014/main" id="{2C7BBBA0-8B3E-4DE5-8C95-391F043FD155}"/>
              </a:ext>
            </a:extLst>
          </p:cNvPr>
          <p:cNvSpPr/>
          <p:nvPr/>
        </p:nvSpPr>
        <p:spPr>
          <a:xfrm>
            <a:off x="134120" y="456652"/>
            <a:ext cx="5256584" cy="26199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题型展示：题西溪无相院    </a:t>
            </a:r>
            <a:endParaRPr lang="en-US" altLang="zh-CN" sz="16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宋   张先</a:t>
            </a:r>
          </a:p>
          <a:p>
            <a:pPr>
              <a:lnSpc>
                <a:spcPct val="150000"/>
              </a:lnSpc>
            </a:pP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积水涵虚上下清，几家门静岸痕平。</a:t>
            </a:r>
            <a:endParaRPr lang="en-US" altLang="zh-CN" sz="16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浮萍破处见山影，小艇归时闻草声。</a:t>
            </a:r>
            <a:endParaRPr lang="en-US" altLang="zh-CN" sz="16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入郭僧寻尘里去，过桥人似鉴中行。</a:t>
            </a:r>
            <a:endParaRPr lang="en-US" altLang="zh-CN" sz="16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已凭暂雨添秋色，莫放修芦碍月生。</a:t>
            </a:r>
          </a:p>
          <a:p>
            <a:pPr>
              <a:lnSpc>
                <a:spcPct val="150000"/>
              </a:lnSpc>
            </a:pP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（2）第二联是怎样写景的？请简要分析。</a:t>
            </a:r>
            <a:endParaRPr lang="zh-CN" altLang="en-US" sz="1600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281A71A2-AD11-4F6B-AE60-B6DBB5338B99}"/>
              </a:ext>
            </a:extLst>
          </p:cNvPr>
          <p:cNvSpPr/>
          <p:nvPr/>
        </p:nvSpPr>
        <p:spPr>
          <a:xfrm>
            <a:off x="117426" y="3076600"/>
            <a:ext cx="6480720" cy="11426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【</a:t>
            </a:r>
            <a:r>
              <a:rPr lang="zh-CN" altLang="en-US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答案</a:t>
            </a:r>
            <a:r>
              <a:rPr lang="en-US" altLang="zh-CN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】</a:t>
            </a:r>
            <a:r>
              <a:rPr lang="zh-CN" altLang="en-US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上句着眼于视觉，写浮萍破处，山影在水中显现出来，照应了第一联的“清”字。下句则着墨于听觉，以细微的草声衬托出环境的宁静，呼应了第一联的“静”字。</a:t>
            </a:r>
            <a:endParaRPr lang="en-US" altLang="zh-CN" sz="1600" b="1" dirty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="" xmlns:a16="http://schemas.microsoft.com/office/drawing/2014/main" id="{F4E6B064-EEAB-451E-9F61-469ACFDBCC6F}"/>
              </a:ext>
            </a:extLst>
          </p:cNvPr>
          <p:cNvSpPr/>
          <p:nvPr/>
        </p:nvSpPr>
        <p:spPr>
          <a:xfrm>
            <a:off x="-8954" y="4156720"/>
            <a:ext cx="6408712" cy="4039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 </a:t>
            </a:r>
            <a:r>
              <a:rPr lang="en-US" altLang="zh-CN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【</a:t>
            </a:r>
            <a:r>
              <a:rPr lang="zh-CN" altLang="en-US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解析</a:t>
            </a:r>
            <a:r>
              <a:rPr lang="en-US" altLang="zh-CN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】 </a:t>
            </a:r>
            <a:r>
              <a:rPr lang="zh-CN" altLang="zh-CN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“</a:t>
            </a:r>
            <a:r>
              <a:rPr lang="zh-CN" altLang="en-US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闻</a:t>
            </a:r>
            <a:r>
              <a:rPr lang="zh-CN" altLang="zh-CN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”</a:t>
            </a:r>
            <a:r>
              <a:rPr lang="zh-CN" altLang="en-US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字点明声音，联系“见”</a:t>
            </a:r>
            <a:r>
              <a:rPr lang="zh-CN" altLang="zh-CN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，</a:t>
            </a:r>
            <a:r>
              <a:rPr lang="zh-CN" altLang="en-US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即可知道写景手法。</a:t>
            </a:r>
            <a:endParaRPr lang="zh-CN" altLang="zh-CN" sz="1600" b="1" dirty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="" xmlns:a16="http://schemas.microsoft.com/office/drawing/2014/main" id="{79E00AD4-7B87-4772-9783-6AD13C5D2A9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60579" y="633853"/>
            <a:ext cx="2260249" cy="23243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1511739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wipe/>
      </p:transition>
    </mc:Choice>
    <mc:Fallback>
      <p:transition spd="slow">
        <p:wip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="" xmlns:a16="http://schemas.microsoft.com/office/drawing/2014/main" id="{3295D16A-DDF4-47AD-AC4A-F55A461A9E00}"/>
              </a:ext>
            </a:extLst>
          </p:cNvPr>
          <p:cNvSpPr/>
          <p:nvPr/>
        </p:nvSpPr>
        <p:spPr>
          <a:xfrm>
            <a:off x="102294" y="3891137"/>
            <a:ext cx="6624736" cy="7732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（1）两首诗描绘了不同时代的华浑宫，请指出二者重要运用了哪种雷同的表现手法，并作繁要阐明。</a:t>
            </a:r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281A71A2-AD11-4F6B-AE60-B6DBB5338B99}"/>
              </a:ext>
            </a:extLst>
          </p:cNvPr>
          <p:cNvSpPr/>
          <p:nvPr/>
        </p:nvSpPr>
        <p:spPr>
          <a:xfrm>
            <a:off x="-1808533" y="476506"/>
            <a:ext cx="7586538" cy="7732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阅读下面两首唐诗，然后回答问题。 </a:t>
            </a:r>
            <a:br>
              <a:rPr lang="zh-CN" altLang="en-US" sz="16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</a:br>
            <a:r>
              <a:rPr lang="zh-CN" altLang="en-US" sz="1400" b="1" dirty="0">
                <a:latin typeface="仿宋" panose="02010609060101010101" pitchFamily="49" charset="-122"/>
                <a:ea typeface="仿宋" panose="02010609060101010101" pitchFamily="49" charset="-122"/>
              </a:rPr>
              <a:t>　　　　　</a:t>
            </a:r>
            <a:r>
              <a:rPr lang="zh-CN" altLang="en-US" sz="16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　</a:t>
            </a:r>
            <a:endParaRPr lang="en-US" altLang="zh-CN" sz="1400" dirty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F4E6B064-EEAB-451E-9F61-469ACFDBCC6F}"/>
              </a:ext>
            </a:extLst>
          </p:cNvPr>
          <p:cNvSpPr/>
          <p:nvPr/>
        </p:nvSpPr>
        <p:spPr>
          <a:xfrm>
            <a:off x="132558" y="3771131"/>
            <a:ext cx="6408712" cy="3650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b="1" dirty="0">
                <a:latin typeface="仿宋" panose="02010609060101010101" pitchFamily="49" charset="-122"/>
                <a:ea typeface="仿宋" panose="02010609060101010101" pitchFamily="49" charset="-122"/>
              </a:rPr>
              <a:t> </a:t>
            </a:r>
            <a:endParaRPr lang="zh-CN" altLang="zh-CN" sz="1400" b="1" dirty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="" xmlns:a16="http://schemas.microsoft.com/office/drawing/2014/main" id="{E2914FE8-7817-4787-9C0D-5A8A58EAC0A3}"/>
              </a:ext>
            </a:extLst>
          </p:cNvPr>
          <p:cNvSpPr/>
          <p:nvPr/>
        </p:nvSpPr>
        <p:spPr>
          <a:xfrm>
            <a:off x="291944" y="1065129"/>
            <a:ext cx="157927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华清宫　吴融</a:t>
            </a:r>
            <a:endParaRPr lang="zh-CN" altLang="en-US" dirty="0"/>
          </a:p>
        </p:txBody>
      </p:sp>
      <p:sp>
        <p:nvSpPr>
          <p:cNvPr id="5" name="矩形 4">
            <a:extLst>
              <a:ext uri="{FF2B5EF4-FFF2-40B4-BE49-F238E27FC236}">
                <a16:creationId xmlns="" xmlns:a16="http://schemas.microsoft.com/office/drawing/2014/main" id="{BBD41AD0-BBDE-4FFE-9FE5-148B34D4627B}"/>
              </a:ext>
            </a:extLst>
          </p:cNvPr>
          <p:cNvSpPr/>
          <p:nvPr/>
        </p:nvSpPr>
        <p:spPr>
          <a:xfrm>
            <a:off x="189434" y="2595680"/>
            <a:ext cx="228139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过华清宫     李约 </a:t>
            </a:r>
            <a:endParaRPr lang="zh-CN" altLang="en-US" dirty="0"/>
          </a:p>
        </p:txBody>
      </p:sp>
      <p:sp>
        <p:nvSpPr>
          <p:cNvPr id="7" name="矩形 6">
            <a:extLst>
              <a:ext uri="{FF2B5EF4-FFF2-40B4-BE49-F238E27FC236}">
                <a16:creationId xmlns="" xmlns:a16="http://schemas.microsoft.com/office/drawing/2014/main" id="{4054500B-C1DA-4E6E-AC2D-B3279F438876}"/>
              </a:ext>
            </a:extLst>
          </p:cNvPr>
          <p:cNvSpPr/>
          <p:nvPr/>
        </p:nvSpPr>
        <p:spPr>
          <a:xfrm>
            <a:off x="132558" y="1636440"/>
            <a:ext cx="3429000" cy="78880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/>
              <a:t>四郊飞雪暗云端，惟此宫中落旋干。</a:t>
            </a:r>
          </a:p>
          <a:p>
            <a:pPr>
              <a:lnSpc>
                <a:spcPct val="150000"/>
              </a:lnSpc>
            </a:pPr>
            <a:r>
              <a:rPr lang="zh-CN" altLang="en-US" sz="1600" dirty="0"/>
              <a:t>绿树碧檐相掩映，无人知道外边寒。</a:t>
            </a:r>
          </a:p>
        </p:txBody>
      </p:sp>
      <p:sp>
        <p:nvSpPr>
          <p:cNvPr id="8" name="矩形 7">
            <a:extLst>
              <a:ext uri="{FF2B5EF4-FFF2-40B4-BE49-F238E27FC236}">
                <a16:creationId xmlns="" xmlns:a16="http://schemas.microsoft.com/office/drawing/2014/main" id="{43072947-28C4-4BE5-954F-9402C773D3C5}"/>
              </a:ext>
            </a:extLst>
          </p:cNvPr>
          <p:cNvSpPr/>
          <p:nvPr/>
        </p:nvSpPr>
        <p:spPr>
          <a:xfrm>
            <a:off x="794" y="2949209"/>
            <a:ext cx="3717032" cy="8758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/>
              <a:t>君王游乐万机轻，一曲霓裳四海兵。</a:t>
            </a:r>
          </a:p>
          <a:p>
            <a:pPr>
              <a:lnSpc>
                <a:spcPct val="150000"/>
              </a:lnSpc>
            </a:pPr>
            <a:r>
              <a:rPr lang="zh-CN" altLang="en-US" dirty="0"/>
              <a:t>玉辇升天人已尽，故宫犹有树长生。</a:t>
            </a:r>
          </a:p>
        </p:txBody>
      </p:sp>
      <p:pic>
        <p:nvPicPr>
          <p:cNvPr id="9" name="图片 8">
            <a:extLst>
              <a:ext uri="{FF2B5EF4-FFF2-40B4-BE49-F238E27FC236}">
                <a16:creationId xmlns="" xmlns:a16="http://schemas.microsoft.com/office/drawing/2014/main" id="{7F74325D-1CBB-4926-854A-1A2612D7398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0856" y="990074"/>
            <a:ext cx="3108415" cy="19591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8554539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wipe/>
      </p:transition>
    </mc:Choice>
    <mc:Fallback>
      <p:transition spd="slow">
        <p:wip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="" xmlns:a16="http://schemas.microsoft.com/office/drawing/2014/main" id="{3295D16A-DDF4-47AD-AC4A-F55A461A9E00}"/>
              </a:ext>
            </a:extLst>
          </p:cNvPr>
          <p:cNvSpPr/>
          <p:nvPr/>
        </p:nvSpPr>
        <p:spPr>
          <a:xfrm>
            <a:off x="24546" y="673477"/>
            <a:ext cx="5925528" cy="23285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【</a:t>
            </a:r>
            <a:r>
              <a:rPr lang="zh-CN" altLang="en-US" sz="20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答案</a:t>
            </a:r>
            <a:r>
              <a:rPr lang="en-US" altLang="zh-CN" sz="20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】</a:t>
            </a:r>
            <a:r>
              <a:rPr lang="zh-CN" altLang="zh-CN" sz="20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两首诗都利用了对比（或比照、映托）手法</a:t>
            </a:r>
            <a:r>
              <a:rPr lang="zh-CN" altLang="en-US" sz="20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。</a:t>
            </a:r>
            <a:r>
              <a:rPr lang="zh-CN" altLang="zh-CN" sz="20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第一首宫内宫外（或空间）对比：宫外飞血阳云，格外严寒；宫内绿树成阳，暖和如春。第二首今今（或时光）对比：往日霓裳羽衣，歌舞降仄；今朝纯树丛生，宫殿荒漠。</a:t>
            </a:r>
            <a:endParaRPr lang="en-US" altLang="zh-CN" sz="2000" dirty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F4E6B064-EEAB-451E-9F61-469ACFDBCC6F}"/>
              </a:ext>
            </a:extLst>
          </p:cNvPr>
          <p:cNvSpPr/>
          <p:nvPr/>
        </p:nvSpPr>
        <p:spPr>
          <a:xfrm>
            <a:off x="0" y="3202536"/>
            <a:ext cx="5853520" cy="1273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b="1" dirty="0">
                <a:latin typeface="仿宋" panose="02010609060101010101" pitchFamily="49" charset="-122"/>
                <a:ea typeface="仿宋" panose="02010609060101010101" pitchFamily="49" charset="-122"/>
              </a:rPr>
              <a:t> </a:t>
            </a: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【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解析</a:t>
            </a: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】 </a:t>
            </a:r>
            <a:r>
              <a:rPr lang="zh-CN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“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四郊飞雪暗云端，惟此宫中落便干</a:t>
            </a:r>
            <a:r>
              <a:rPr lang="zh-CN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”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中“四郊”“惟此宫中”可见出对比，同样“一曲霓赏四海兵”与“故宫惟有树长生”可见出对比。</a:t>
            </a:r>
            <a:endParaRPr lang="zh-CN" altLang="zh-CN" b="1" dirty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204351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wipe/>
      </p:transition>
    </mc:Choice>
    <mc:Fallback>
      <p:transition spd="slow">
        <p:wip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="" xmlns:a16="http://schemas.microsoft.com/office/drawing/2014/main" id="{14D8C61D-FCC0-47D5-9E3A-B8C4954EF47E}"/>
              </a:ext>
            </a:extLst>
          </p:cNvPr>
          <p:cNvSpPr/>
          <p:nvPr/>
        </p:nvSpPr>
        <p:spPr>
          <a:xfrm>
            <a:off x="117426" y="700336"/>
            <a:ext cx="4176464" cy="37668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鹊桥仙   七夕（宋词）      </a:t>
            </a:r>
            <a:endParaRPr lang="en-US" altLang="zh-CN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范成大</a:t>
            </a:r>
          </a:p>
          <a:p>
            <a:pPr>
              <a:lnSpc>
                <a:spcPct val="150000"/>
              </a:lnSpc>
            </a:pP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    双星良夜，耕慵织懒，应被群仙相妒。娟娟月姊满眉颦，更无奈、风姨吹雨。  相逢草草，争如休见，重搅别离心绪。新欢不抵旧愁多，倒添了、新愁归去。</a:t>
            </a:r>
          </a:p>
          <a:p>
            <a:pPr eaLnBrk="1" hangingPunct="1">
              <a:lnSpc>
                <a:spcPct val="150000"/>
              </a:lnSpc>
              <a:buFont typeface="Wingdings" panose="05000000000000000000" pitchFamily="2" charset="2"/>
              <a:buNone/>
            </a:pP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（2）此词多处采用了对比衬托的艺术表现方法，请举出两例并结合作品赏析。</a:t>
            </a:r>
            <a:endParaRPr lang="zh-CN" altLang="en-US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DA22CF23-9978-4183-B450-88ED37942D2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93890" y="556320"/>
            <a:ext cx="2464000" cy="36526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2612807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wipe/>
      </p:transition>
    </mc:Choice>
    <mc:Fallback>
      <p:transition spd="slow">
        <p:wip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="" xmlns:a16="http://schemas.microsoft.com/office/drawing/2014/main" id="{1D32DAD7-4D88-4DB0-B89A-82910527552C}"/>
              </a:ext>
            </a:extLst>
          </p:cNvPr>
          <p:cNvSpPr/>
          <p:nvPr/>
        </p:nvSpPr>
        <p:spPr>
          <a:xfrm>
            <a:off x="141143" y="484312"/>
            <a:ext cx="4512788" cy="45978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b="1" kern="0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【</a:t>
            </a:r>
            <a:r>
              <a:rPr lang="zh-CN" altLang="en-US" b="1" kern="0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答案</a:t>
            </a:r>
            <a:r>
              <a:rPr lang="en-US" altLang="zh-CN" b="1" kern="0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】</a:t>
            </a:r>
          </a:p>
          <a:p>
            <a:pPr>
              <a:lnSpc>
                <a:spcPct val="150000"/>
              </a:lnSpc>
              <a:defRPr/>
            </a:pPr>
            <a:r>
              <a:rPr lang="zh-CN" altLang="en-US" b="1" kern="0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（2）</a:t>
            </a:r>
            <a:r>
              <a:rPr lang="en-US" altLang="zh-CN" b="1" kern="0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①</a:t>
            </a:r>
            <a:r>
              <a:rPr lang="zh-CN" altLang="en-US" b="1" kern="0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通过“群仙相妒”（具体表现为“月姊满眉颦”和“雨姨吹雨”）反衬“双星良夜”的美好。 </a:t>
            </a:r>
            <a:br>
              <a:rPr lang="zh-CN" altLang="en-US" b="1" kern="0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</a:br>
            <a:r>
              <a:rPr lang="zh-CN" altLang="en-US" b="1" kern="0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②通过“旧愁多”与“新欢”少（“相逢草草”）的对比表达“双星良夜”相逢的短暂。 </a:t>
            </a:r>
            <a:br>
              <a:rPr lang="zh-CN" altLang="en-US" b="1" kern="0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</a:br>
            <a:r>
              <a:rPr lang="zh-CN" altLang="en-US" b="1" kern="0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③通过“重搅别离情绪”或“相逢草草”的“新欢”反衬“归去”时所增添的“新愁”，以凸显两人感情的真挚和深沉。 </a:t>
            </a:r>
            <a:br>
              <a:rPr lang="zh-CN" altLang="en-US" b="1" kern="0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</a:br>
            <a:endParaRPr lang="zh-CN" altLang="en-US" b="1" kern="0" dirty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5A20F2E4-2053-4CCB-955E-C74A01BDDA8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17365" y="556320"/>
            <a:ext cx="2233748" cy="38686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8090796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wipe/>
      </p:transition>
    </mc:Choice>
    <mc:Fallback>
      <p:transition spd="slow">
        <p:wip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="" xmlns:a16="http://schemas.microsoft.com/office/drawing/2014/main" id="{A6A30F1D-2266-48F0-B37C-B3420E919F6E}"/>
              </a:ext>
            </a:extLst>
          </p:cNvPr>
          <p:cNvSpPr/>
          <p:nvPr/>
        </p:nvSpPr>
        <p:spPr>
          <a:xfrm>
            <a:off x="225438" y="2428528"/>
            <a:ext cx="6480720" cy="19355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2．指出这首词的写作手法并简析作者的情感。</a:t>
            </a:r>
          </a:p>
          <a:p>
            <a:pPr>
              <a:lnSpc>
                <a:spcPct val="150000"/>
              </a:lnSpc>
            </a:pPr>
            <a:r>
              <a:rPr lang="en-US" altLang="zh-CN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 </a:t>
            </a: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【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答案</a:t>
            </a: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】</a:t>
            </a:r>
            <a:r>
              <a:rPr lang="zh-CN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手法：对比（反衬）情感：对梅与雪的品格有所褒贬，突出了对梅花的喜爱和赞赏之情。</a:t>
            </a:r>
          </a:p>
          <a:p>
            <a:pPr>
              <a:lnSpc>
                <a:spcPct val="150000"/>
              </a:lnSpc>
            </a:pP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 【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解析</a:t>
            </a: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】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“</a:t>
            </a:r>
            <a:r>
              <a:rPr lang="zh-CN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虽是一般，惟高一着。雪花不似梅花薄。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”从句中“</a:t>
            </a:r>
            <a:r>
              <a:rPr lang="zh-CN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惟高一着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”“</a:t>
            </a:r>
            <a:r>
              <a:rPr lang="zh-CN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不似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”可见出手法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。</a:t>
            </a:r>
            <a:endParaRPr lang="zh-CN" altLang="zh-CN" b="1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315C0C39-1B03-4A39-979B-CCDDB78662C2}"/>
              </a:ext>
            </a:extLst>
          </p:cNvPr>
          <p:cNvSpPr/>
          <p:nvPr/>
        </p:nvSpPr>
        <p:spPr>
          <a:xfrm>
            <a:off x="225438" y="340296"/>
            <a:ext cx="626469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       </a:t>
            </a:r>
            <a:r>
              <a:rPr lang="zh-CN" altLang="zh-CN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踏莎行　雪中看梅花   （元）王　旭</a:t>
            </a:r>
          </a:p>
          <a:p>
            <a:pPr>
              <a:lnSpc>
                <a:spcPct val="150000"/>
              </a:lnSpc>
            </a:pPr>
            <a:r>
              <a:rPr lang="zh-CN" altLang="zh-CN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    </a:t>
            </a:r>
            <a:r>
              <a:rPr lang="zh-CN" altLang="zh-CN" sz="16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两种风流，一家制作。雪花全似梅花萼①。细看不是无香，天风吹得香零落。    虽是一般，惟高一着。雪花不似梅花薄。梅花散彩向空山，雪花随意穿帘幕。</a:t>
            </a:r>
          </a:p>
          <a:p>
            <a:pPr>
              <a:lnSpc>
                <a:spcPct val="150000"/>
              </a:lnSpc>
            </a:pPr>
            <a:r>
              <a:rPr lang="zh-CN" altLang="zh-CN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 【注】①萼：花萼。这里指花瓣。</a:t>
            </a:r>
          </a:p>
        </p:txBody>
      </p:sp>
    </p:spTree>
    <p:extLst>
      <p:ext uri="{BB962C8B-B14F-4D97-AF65-F5344CB8AC3E}">
        <p14:creationId xmlns:p14="http://schemas.microsoft.com/office/powerpoint/2010/main" xmlns="" val="28972971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wipe/>
      </p:transition>
    </mc:Choice>
    <mc:Fallback>
      <p:transition spd="slow">
        <p:wip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="" xmlns:a16="http://schemas.microsoft.com/office/drawing/2014/main" id="{F99C9EB7-4DBC-4BAF-A20D-27AC2F51B4AA}"/>
              </a:ext>
            </a:extLst>
          </p:cNvPr>
          <p:cNvSpPr/>
          <p:nvPr/>
        </p:nvSpPr>
        <p:spPr>
          <a:xfrm>
            <a:off x="117426" y="531355"/>
            <a:ext cx="6552728" cy="39433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 </a:t>
            </a: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书湖阴先生壁二首（选一）   王安石</a:t>
            </a:r>
            <a:b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</a:b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茅檐长扫静无苔，花木成畦手自栽。</a:t>
            </a:r>
            <a:endParaRPr lang="en-US" altLang="zh-CN" sz="16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一水护田将绿绕，两山排闼送青来。</a:t>
            </a:r>
            <a:endParaRPr lang="en-US" altLang="zh-CN" sz="16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 </a:t>
            </a:r>
            <a:r>
              <a:rPr lang="zh-CN" altLang="en-US" sz="1200" b="1" dirty="0">
                <a:latin typeface="仿宋" panose="02010609060101010101" pitchFamily="49" charset="-122"/>
                <a:ea typeface="仿宋" panose="02010609060101010101" pitchFamily="49" charset="-122"/>
              </a:rPr>
              <a:t>【注】①排闼：闯进门来。闼，小门。</a:t>
            </a:r>
            <a:endParaRPr lang="en-US" altLang="zh-CN" sz="12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200" b="1" dirty="0">
                <a:latin typeface="仿宋" panose="02010609060101010101" pitchFamily="49" charset="-122"/>
                <a:ea typeface="仿宋" panose="02010609060101010101" pitchFamily="49" charset="-122"/>
              </a:rPr>
              <a:t> 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    </a:t>
            </a: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“两山排闼送青来”一句使用了什么修辞手法？这样写有什么好处？结合全诗看,表达了作者怎样的情感？</a:t>
            </a:r>
            <a:endParaRPr lang="en-US" altLang="zh-CN" sz="16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eaLnBrk="1" hangingPunct="1">
              <a:lnSpc>
                <a:spcPct val="15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zh-CN" sz="1600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【</a:t>
            </a:r>
            <a:r>
              <a:rPr lang="zh-CN" altLang="en-US" sz="1600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答案</a:t>
            </a:r>
            <a:r>
              <a:rPr lang="en-US" altLang="zh-CN" sz="1600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】</a:t>
            </a:r>
            <a:r>
              <a:rPr lang="zh-CN" altLang="zh-CN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该句使用了</a:t>
            </a:r>
            <a:r>
              <a:rPr lang="zh-CN" altLang="en-US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拟人</a:t>
            </a:r>
            <a:r>
              <a:rPr lang="zh-CN" altLang="zh-CN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的手法。写开门见“山”，“两山”似迫不及待地把苍翠的山色“送”进门来。化静为动，化无情为有情，赋予山以灵性，生动地写出了田园风光的盎然生机。</a:t>
            </a:r>
            <a:r>
              <a:rPr lang="zh-CN" altLang="en-US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写出了诗人身处其间的愉悦，表现了诗人对这种美好的田园生活的喜爱之情。</a:t>
            </a:r>
            <a:endParaRPr lang="zh-CN" altLang="en-US" dirty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-32196" y="4411754"/>
            <a:ext cx="6336704" cy="4039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  </a:t>
            </a:r>
            <a:r>
              <a:rPr lang="en-US" altLang="zh-CN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【</a:t>
            </a:r>
            <a:r>
              <a:rPr lang="zh-CN" altLang="en-US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解析</a:t>
            </a:r>
            <a:r>
              <a:rPr lang="en-US" altLang="zh-CN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】</a:t>
            </a:r>
            <a:r>
              <a:rPr lang="zh-CN" altLang="en-US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“两山排闼送青来”句中“送”字 可见出手法。</a:t>
            </a:r>
          </a:p>
        </p:txBody>
      </p:sp>
    </p:spTree>
    <p:extLst>
      <p:ext uri="{BB962C8B-B14F-4D97-AF65-F5344CB8AC3E}">
        <p14:creationId xmlns:p14="http://schemas.microsoft.com/office/powerpoint/2010/main" xmlns="" val="33906289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wipe/>
      </p:transition>
    </mc:Choice>
    <mc:Fallback>
      <p:transition spd="slow">
        <p:wipe/>
      </p:transition>
    </mc:Fallback>
  </mc:AlternateContent>
</p:sld>
</file>

<file path=ppt/theme/theme1.xml><?xml version="1.0" encoding="utf-8"?>
<a:theme xmlns:a="http://schemas.openxmlformats.org/drawingml/2006/main" name="2_自定义设计方案">
  <a:themeElements>
    <a:clrScheme name="Office 主题​​">
      <a:dk1>
        <a:sysClr val="windowText" lastClr="000000"/>
      </a:dk1>
      <a:lt1>
        <a:sysClr val="window" lastClr="C6EED8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C6EED8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C6EED8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1607</Words>
  <Application>Microsoft Office PowerPoint</Application>
  <PresentationFormat>自定义</PresentationFormat>
  <Paragraphs>94</Paragraphs>
  <Slides>21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2" baseType="lpstr">
      <vt:lpstr>2_自定义设计方案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语文备课大师【全免费】</dc:title>
  <dc:subject>语文备课大师【全免费】</dc:subject>
  <dc:creator>语文备课大师【全免费】</dc:creator>
  <cp:keywords>语文备课大师【全免费】</cp:keywords>
  <dc:description>语文备课大师【全免费】</dc:description>
  <cp:lastModifiedBy/>
  <cp:revision>语文备课大师【全免费】</cp:revision>
  <dcterms:created xsi:type="dcterms:W3CDTF">2019-01-09T02:13:38Z</dcterms:created>
  <dcterms:modified xsi:type="dcterms:W3CDTF">2019-02-20T07:35:14Z</dcterms:modified>
  <cp:category>语文备课大师【全免费】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64440492-4C8B-11D1-8B70-080036B11A03}" pid="4">
    <vt:lpwstr>语文备课大师【全免费】</vt:lpwstr>
  </property>
</Properties>
</file>