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348" r:id="rId2"/>
    <p:sldId id="349" r:id="rId3"/>
    <p:sldId id="330"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5" r:id="rId18"/>
    <p:sldId id="363" r:id="rId19"/>
    <p:sldId id="364"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专题五</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877985" cy="369332"/>
          </a:xfrm>
          <a:prstGeom prst="rect">
            <a:avLst/>
          </a:prstGeom>
          <a:noFill/>
        </p:spPr>
        <p:txBody>
          <a:bodyPr wrap="none" rtlCol="0">
            <a:spAutoFit/>
          </a:bodyPr>
          <a:lstStyle/>
          <a:p>
            <a:r>
              <a:rPr lang="zh-CN" altLang="zh-CN" sz="1800" b="1" dirty="0" smtClean="0">
                <a:solidFill>
                  <a:srgbClr val="C00000"/>
                </a:solidFill>
              </a:rPr>
              <a:t>第一板块　从命题角度把握复习方向</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56584" y="2747034"/>
            <a:ext cx="6987416" cy="1304188"/>
          </a:xfrm>
        </p:spPr>
        <p:txBody>
          <a:bodyPr/>
          <a:lstStyle/>
          <a:p>
            <a:r>
              <a:rPr lang="zh-CN" altLang="zh-CN" dirty="0"/>
              <a:t>专题五　实用类文本</a:t>
            </a:r>
            <a:r>
              <a:rPr lang="zh-CN" altLang="zh-CN" dirty="0" smtClean="0"/>
              <a:t>阅读</a:t>
            </a:r>
            <a:r>
              <a:rPr lang="en-US" altLang="zh-CN" dirty="0" smtClean="0"/>
              <a:t/>
            </a:r>
            <a:br>
              <a:rPr lang="en-US" altLang="zh-CN" dirty="0" smtClean="0"/>
            </a:br>
            <a:r>
              <a:rPr lang="en-US" altLang="zh-CN" dirty="0"/>
              <a:t> </a:t>
            </a:r>
            <a:r>
              <a:rPr lang="en-US" altLang="zh-CN" dirty="0" smtClean="0"/>
              <a:t>        ——</a:t>
            </a:r>
            <a:r>
              <a:rPr lang="zh-CN" altLang="zh-CN" dirty="0"/>
              <a:t>新闻阅读</a:t>
            </a:r>
            <a:r>
              <a:rPr lang="en-US" altLang="zh-CN" dirty="0"/>
              <a:t>(</a:t>
            </a:r>
            <a:r>
              <a:rPr lang="zh-CN" altLang="zh-CN" dirty="0"/>
              <a:t>含访谈</a:t>
            </a:r>
            <a:r>
              <a:rPr lang="en-US" altLang="zh-CN" dirty="0"/>
              <a:t>)</a:t>
            </a:r>
            <a:br>
              <a:rPr lang="en-US" altLang="zh-CN" dirty="0"/>
            </a:br>
            <a:endParaRPr lang="zh-CN" altLang="zh-CN" dirty="0"/>
          </a:p>
        </p:txBody>
      </p:sp>
    </p:spTree>
    <p:extLst>
      <p:ext uri="{BB962C8B-B14F-4D97-AF65-F5344CB8AC3E}">
        <p14:creationId xmlns:p14="http://schemas.microsoft.com/office/powerpoint/2010/main" xmlns="" val="1014446682"/>
      </p:ext>
    </p:extLst>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天津社科院社会学研究所所长张宝义认为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人们不是不阅读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而是阅读的方式在变。手机、互联网等新媒体的兴起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对传统阅读方式造成巨大冲击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习惯了网络浅阅读的民众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难有耐心阅读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从阅读纸质书变成阅读电子书、微博、微信。但带来的问题是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只能获取大量碎片化的信息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要领略经典著作深刻的美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需要时间和耐心。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摘自央视网《中国人正面临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1616362"/>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今天是第</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世界读书日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也是伟大文豪莎士比亚诞辰</a:t>
            </a:r>
            <a:r>
              <a:rPr lang="en-US" altLang="zh-CN" sz="2200" dirty="0">
                <a:solidFill>
                  <a:srgbClr val="000000"/>
                </a:solidFill>
                <a:latin typeface="Times New Roman" panose="02020603050405020304" pitchFamily="18" charset="0"/>
                <a:cs typeface="Times New Roman" panose="02020603050405020304" pitchFamily="18" charset="0"/>
              </a:rPr>
              <a:t>450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周年。每逢这个日子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有识之士便是一次集体焦虑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然后又痛心疾首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感叹中国人读书太少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并不乏数据证明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比如人均读书才四五本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远低于韩国的</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本、法国的</a:t>
            </a:r>
            <a:r>
              <a:rPr lang="en-US" altLang="zh-CN" sz="2200" dirty="0">
                <a:solidFill>
                  <a:srgbClr val="000000"/>
                </a:solidFill>
                <a:latin typeface="Times New Roman" panose="02020603050405020304" pitchFamily="18" charset="0"/>
                <a:cs typeface="Times New Roman" panose="02020603050405020304" pitchFamily="18" charset="0"/>
              </a:rPr>
              <a:t>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本、日本的</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本、美国的</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更有论者对国人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恨铁不成钢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呼吁国人千万别成为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要多读纸质图书。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5777489"/>
      </p:ext>
    </p:extLst>
  </p:cSld>
  <p:clrMapOvr>
    <a:masterClrMapping/>
  </p:clrMapOvr>
  <mc:AlternateContent xmlns:mc="http://schemas.openxmlformats.org/markup-compatibility/2006">
    <mc:Choice xmlns:p14="http://schemas.microsoft.com/office/powerpoint/2010/main" xmlns="" Requires="p14">
      <p:transition spd="slow" p14:dur="2000">
        <p:strips dir="rd"/>
      </p:transition>
    </mc:Choice>
    <mc:Fallback>
      <p:transition spd="slow">
        <p:strips dir="rd"/>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完全不必过于焦虑。中国人的阅读率正在上升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比如去年我国成年人人均纸质书和电子书合计阅读量为</a:t>
            </a:r>
            <a:r>
              <a:rPr lang="en-US" altLang="zh-CN" sz="2200" dirty="0">
                <a:solidFill>
                  <a:srgbClr val="000000"/>
                </a:solidFill>
                <a:latin typeface="Times New Roman" panose="02020603050405020304" pitchFamily="18" charset="0"/>
                <a:cs typeface="Times New Roman" panose="02020603050405020304" pitchFamily="18" charset="0"/>
              </a:rPr>
              <a:t>7.25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年上升了</a:t>
            </a:r>
            <a:r>
              <a:rPr lang="en-US" altLang="zh-CN" sz="2200" dirty="0">
                <a:solidFill>
                  <a:srgbClr val="000000"/>
                </a:solidFill>
                <a:latin typeface="Times New Roman" panose="02020603050405020304" pitchFamily="18" charset="0"/>
                <a:cs typeface="Times New Roman" panose="02020603050405020304" pitchFamily="18" charset="0"/>
              </a:rPr>
              <a:t>0.51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本。今天的阅读率一定超过古代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在遍地文盲的时代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特别是印刷技术落后的时代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阅读率怎么可能高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至于指责国人喜欢浅阅读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习惯用电子工具阅读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更是经不起推敲。时代在变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电子书也是书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不能因为读了纸质书就有了优越感。试想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那些喜欢龟壳书的人有理由嘲笑竹简书吗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而习惯于竹简书的读者又有理由嘲笑纸质书吗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载体变了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书犹在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喜欢阅读何必拘泥于载体的不同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日《北京青年报》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1787059"/>
      </p:ext>
    </p:extLst>
  </p:cSld>
  <p:clrMapOvr>
    <a:masterClrMapping/>
  </p:clrMapOvr>
  <mc:AlternateContent xmlns:mc="http://schemas.openxmlformats.org/markup-compatibility/2006">
    <mc:Choice xmlns:p14="http://schemas.microsoft.com/office/powerpoint/2010/main" xmlns="" Requires="p14">
      <p:transition spd="slow" p14:dur="2000">
        <p:zoom dir="in"/>
      </p:transition>
    </mc:Choice>
    <mc:Fallback>
      <p:transition spd="slow">
        <p:zoom dir="in"/>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矩形 2"/>
          <p:cNvSpPr>
            <a:spLocks noChangeAspect="1"/>
          </p:cNvSpPr>
          <p:nvPr/>
        </p:nvSpPr>
        <p:spPr>
          <a:xfrm>
            <a:off x="508000" y="1124744"/>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阅读材料一和材料二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两家媒体对公布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第十一次全国国民阅读调查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一事都作了报道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概括说明它们各自传递的重要信息有哪些异同</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70457"/>
            <a:ext cx="8128000" cy="291926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纸质图书、电子书阅读量略有提升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报刊和期刊的阅读量依然呈下降趋势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数字化阅读方式的接触率大幅上升。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启体简体" panose="03000509000000000000" pitchFamily="65" charset="-122"/>
                <a:cs typeface="Times New Roman" panose="02020603050405020304" pitchFamily="18" charset="0"/>
              </a:rPr>
              <a:t>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第一则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中青年是数字化阅读主力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大部分认为阅读对个人生存和发展重要。第二则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在接触时长上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传统纸质媒介减少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新兴媒介增长明显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从阅读形式看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人们更倾向于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拿一本书阅读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纸质图书阅读的绝对主力是未成年人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并带动了亲子早期阅读行为。</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524268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此题考查筛选文中的信息。题目圈定了筛选的范围是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并指定了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对公布</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第十一次全国国民阅读调查</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可根据两则材料报道的侧重点分析异同。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85995757"/>
      </p:ext>
    </p:extLst>
  </p:cSld>
  <p:clrMapOvr>
    <a:masterClrMapping/>
  </p:clrMapOvr>
  <mc:AlternateContent xmlns:mc="http://schemas.openxmlformats.org/markup-compatibility/2006">
    <mc:Choice xmlns:p14="http://schemas.microsoft.com/office/powerpoint/2010/main" xmlns="" Requires="p14">
      <p:transition spd="slow" p14:dur="20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1916832"/>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比较材料一和材料二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简要说明新华社记者与《中华读书报》记者报道的侧重点有哪些不同</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80928"/>
            <a:ext cx="8128000" cy="12942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第一则更侧重于报道在数字媒介迅猛发展的影响下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数字化阅读的相关情况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第二则侧重报道对数据进行分类汇总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在不同的方面介绍国民阅读情况。</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03932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此题考查概括筛选文中的信息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范围依然是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但比较的角度是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新华社记者与《中华读书报》记者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的报道。可分别概括两则材料的主要内容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然后比较。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4187308"/>
      </p:ext>
    </p:extLst>
  </p:cSld>
  <p:clrMapOvr>
    <a:masterClrMapping/>
  </p:clrMapOvr>
  <mc:AlternateContent xmlns:mc="http://schemas.openxmlformats.org/markup-compatibility/2006">
    <mc:Choice xmlns:p14="http://schemas.microsoft.com/office/powerpoint/2010/main" xmlns="" Requires="p14">
      <p:transition spd="slow" p14:dur="20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220486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根据材料三</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谈谈作者认为</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浅阅读</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有哪些表现与危害。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662791"/>
            <a:ext cx="8128000" cy="12942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从读纸质书变成阅读电子书、微博、微信。危害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习惯了网络浅阅读的民众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难有耐心阅读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大部头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浅阅读只能获取大量碎片化信息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而不能领略经典著作深刻的美。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93620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此题考查对文章局部内容要点的概括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题目给出了阅读的范围是材料三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这段文字比较短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可以采用提取关键词的方式作答。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780770"/>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47696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材料四对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指责浅阅读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一事提出异议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它与材料三在观点上的根本分歧是什么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你又是怎样看待浅阅读的</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71896"/>
            <a:ext cx="8128000" cy="37317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第三则认为浅阅读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用电子阅读工具阅读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必然导致阅读的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第四则认为浅阅读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用电子阅读工具阅读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不必然导致阅读的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用电子阅读工具阅读不必然导致阅读的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因为阅读是否浅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和喜欢不喜欢有关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而与阅读载体的变化无关。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第三则认为浅阅读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用电子阅读工具阅读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必然导致阅读的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第四则认为浅阅读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用电子阅读工具阅读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不必然导致阅读的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①</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用电子阅读工具阅读必然导致阅读的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②</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因为习惯了网络浅阅读的民众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难有耐心阅读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大部头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③</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浅阅读只能获取大量碎片化信息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启体简体" panose="03000509000000000000" pitchFamily="65" charset="-122"/>
                <a:cs typeface="Times New Roman" panose="02020603050405020304" pitchFamily="18" charset="0"/>
              </a:rPr>
              <a:t>而不能领略经典著作深刻的美。</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0741955"/>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此题考查把握作者在文中的观点态度。第三则材料的观点十分明显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是浅阅读必然导致阅读的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而第四则材料却认为浅阅读与阅读的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没有必然的联系。关于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浅阅读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可以赞同前者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也可以赞同后者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关键是理由充分。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4632239"/>
      </p:ext>
    </p:extLst>
  </p:cSld>
  <p:clrMapOvr>
    <a:masterClrMapping/>
  </p:clrMapOvr>
  <mc:AlternateContent xmlns:mc="http://schemas.openxmlformats.org/markup-compatibility/2006">
    <mc:Choice xmlns:p14="http://schemas.microsoft.com/office/powerpoint/2010/main" xmlns="" Requires="p14">
      <p:transition spd="slow" p14:dur="20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4" name="矩形 3"/>
          <p:cNvSpPr>
            <a:spLocks noChangeAspect="1"/>
          </p:cNvSpPr>
          <p:nvPr/>
        </p:nvSpPr>
        <p:spPr>
          <a:xfrm>
            <a:off x="508000" y="1988840"/>
            <a:ext cx="1454244" cy="470065"/>
          </a:xfrm>
          <a:prstGeom prst="rect">
            <a:avLst/>
          </a:prstGeom>
        </p:spPr>
        <p:txBody>
          <a:bodyPr wrap="none">
            <a:spAutoFit/>
          </a:bodyPr>
          <a:lstStyle/>
          <a:p>
            <a:pPr>
              <a:lnSpc>
                <a:spcPct val="120000"/>
              </a:lnSpc>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自我</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体验</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854418614"/>
              </p:ext>
            </p:extLst>
          </p:nvPr>
        </p:nvGraphicFramePr>
        <p:xfrm>
          <a:off x="508000" y="2488074"/>
          <a:ext cx="8128000" cy="2589392"/>
        </p:xfrm>
        <a:graphic>
          <a:graphicData uri="http://schemas.openxmlformats.org/presentationml/2006/ole">
            <p:oleObj spid="_x0000_s2052" name="文档" r:id="rId3" imgW="3837032" imgH="1221797" progId="">
              <p:embed/>
            </p:oleObj>
          </a:graphicData>
        </a:graphic>
      </p:graphicFrame>
    </p:spTree>
    <p:extLst>
      <p:ext uri="{BB962C8B-B14F-4D97-AF65-F5344CB8AC3E}">
        <p14:creationId xmlns:p14="http://schemas.microsoft.com/office/powerpoint/2010/main" xmlns="" val="742728604"/>
      </p:ext>
    </p:extLst>
  </p:cSld>
  <p:clrMapOvr>
    <a:masterClrMapping/>
  </p:clrMapOvr>
  <mc:AlternateContent xmlns:mc="http://schemas.openxmlformats.org/markup-compatibility/2006">
    <mc:Choice xmlns:p14="http://schemas.microsoft.com/office/powerpoint/2010/main" xmlns="" Requires="p14">
      <p:transition spd="slow" p14:dur="2000">
        <p:pull dir="rd"/>
      </p:transition>
    </mc:Choice>
    <mc:Fallback>
      <p:transition spd="slow">
        <p:pull dir="rd"/>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53999" y="1052007"/>
            <a:ext cx="6840760" cy="5597951"/>
          </a:xfrm>
          <a:prstGeom prst="rect">
            <a:avLst/>
          </a:prstGeom>
        </p:spPr>
      </p:pic>
    </p:spTree>
    <p:extLst>
      <p:ext uri="{BB962C8B-B14F-4D97-AF65-F5344CB8AC3E}">
        <p14:creationId xmlns:p14="http://schemas.microsoft.com/office/powerpoint/2010/main" xmlns="" val="3219696235"/>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56584" y="2994230"/>
            <a:ext cx="6987416" cy="809797"/>
          </a:xfrm>
        </p:spPr>
        <p:txBody>
          <a:bodyPr/>
          <a:lstStyle/>
          <a:p>
            <a:r>
              <a:rPr lang="zh-CN" altLang="zh-CN" sz="3200" dirty="0"/>
              <a:t>第一板块　从命题角度把握复习方向</a:t>
            </a:r>
          </a:p>
        </p:txBody>
      </p:sp>
    </p:spTree>
    <p:extLst>
      <p:ext uri="{BB962C8B-B14F-4D97-AF65-F5344CB8AC3E}">
        <p14:creationId xmlns:p14="http://schemas.microsoft.com/office/powerpoint/2010/main" xmlns="" val="220719940"/>
      </p:ext>
    </p:extLst>
  </p:cSld>
  <p:clrMapOvr>
    <a:masterClrMapping/>
  </p:clrMapOvr>
  <p:transition spd="slow">
    <p:pull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308655"/>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课标全国卷《考试大纲》题型示例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【据新华社电】</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由中国新闻出版研究院组织实施的第十一次全国国民阅读调查</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日在京发布。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调查显示</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年我国国民人均纸质图书的阅读量为</a:t>
            </a:r>
            <a:r>
              <a:rPr lang="en-US" altLang="zh-CN" sz="2200" dirty="0">
                <a:solidFill>
                  <a:srgbClr val="000000"/>
                </a:solidFill>
                <a:latin typeface="Times New Roman" panose="02020603050405020304" pitchFamily="18" charset="0"/>
                <a:cs typeface="Times New Roman" panose="02020603050405020304" pitchFamily="18" charset="0"/>
              </a:rPr>
              <a:t>4.77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年增加</a:t>
            </a:r>
            <a:r>
              <a:rPr lang="en-US" altLang="zh-CN" sz="2200" dirty="0">
                <a:solidFill>
                  <a:srgbClr val="000000"/>
                </a:solidFill>
                <a:latin typeface="Times New Roman" panose="02020603050405020304" pitchFamily="18" charset="0"/>
                <a:cs typeface="Times New Roman" panose="02020603050405020304" pitchFamily="18" charset="0"/>
              </a:rPr>
              <a:t>0.38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连续</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年稳步提升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人均阅读电子书</a:t>
            </a:r>
            <a:r>
              <a:rPr lang="en-US" altLang="zh-CN" sz="2200" dirty="0">
                <a:solidFill>
                  <a:srgbClr val="000000"/>
                </a:solidFill>
                <a:latin typeface="Times New Roman" panose="02020603050405020304" pitchFamily="18" charset="0"/>
                <a:cs typeface="Times New Roman" panose="02020603050405020304" pitchFamily="18" charset="0"/>
              </a:rPr>
              <a:t>2.48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年增加</a:t>
            </a:r>
            <a:r>
              <a:rPr lang="en-US" altLang="zh-CN" sz="2200" dirty="0">
                <a:solidFill>
                  <a:srgbClr val="000000"/>
                </a:solidFill>
                <a:latin typeface="Times New Roman" panose="02020603050405020304" pitchFamily="18" charset="0"/>
                <a:cs typeface="Times New Roman" panose="02020603050405020304" pitchFamily="18" charset="0"/>
              </a:rPr>
              <a:t>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本。纸质图书、电子书的阅读量略有提升。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在纸质图书和电子书阅读量上升的同时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报刊和期刊的阅读量依然保持下降趋势。据统计</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年人均报纸阅读量较</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77.20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下降了</a:t>
            </a:r>
            <a:r>
              <a:rPr lang="en-US" altLang="zh-CN" sz="2200" dirty="0">
                <a:solidFill>
                  <a:srgbClr val="000000"/>
                </a:solidFill>
                <a:latin typeface="Times New Roman" panose="02020603050405020304" pitchFamily="18" charset="0"/>
                <a:cs typeface="Times New Roman" panose="02020603050405020304" pitchFamily="18" charset="0"/>
              </a:rPr>
              <a:t>6.35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期刊的人均阅读量也比</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6.56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下降了</a:t>
            </a:r>
            <a:r>
              <a:rPr lang="en-US" altLang="zh-CN" sz="2200" dirty="0">
                <a:solidFill>
                  <a:srgbClr val="000000"/>
                </a:solidFill>
                <a:latin typeface="Times New Roman" panose="02020603050405020304" pitchFamily="18" charset="0"/>
                <a:cs typeface="Times New Roman" panose="02020603050405020304" pitchFamily="18" charset="0"/>
              </a:rPr>
              <a:t>1.05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109430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受数字媒介迅猛发展的影响</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年我国成年国民数字化阅读方式的接触率持续增长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首次超过半数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达到</a:t>
            </a:r>
            <a:r>
              <a:rPr lang="en-US" altLang="zh-CN" sz="2200" dirty="0">
                <a:solidFill>
                  <a:srgbClr val="000000"/>
                </a:solidFill>
                <a:latin typeface="Times New Roman" panose="02020603050405020304" pitchFamily="18" charset="0"/>
                <a:cs typeface="Times New Roman" panose="02020603050405020304" pitchFamily="18" charset="0"/>
              </a:rPr>
              <a:t>50.1%,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年上升了</a:t>
            </a:r>
            <a:r>
              <a:rPr lang="en-US" altLang="zh-CN" sz="2200" dirty="0">
                <a:solidFill>
                  <a:srgbClr val="000000"/>
                </a:solidFill>
                <a:latin typeface="Times New Roman" panose="02020603050405020304" pitchFamily="18" charset="0"/>
                <a:cs typeface="Times New Roman" panose="02020603050405020304" pitchFamily="18" charset="0"/>
              </a:rPr>
              <a:t>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个百分点。其中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网络在线阅读、手机阅读和电子阅读器阅读均有所上升。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我国超九成有数字化阅读行为的国民是</a:t>
            </a:r>
            <a:r>
              <a:rPr lang="en-US" altLang="zh-CN" sz="2200" dirty="0">
                <a:solidFill>
                  <a:srgbClr val="000000"/>
                </a:solidFill>
                <a:latin typeface="Times New Roman" panose="02020603050405020304" pitchFamily="18" charset="0"/>
                <a:cs typeface="Times New Roman" panose="02020603050405020304" pitchFamily="18" charset="0"/>
              </a:rPr>
              <a:t>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周岁以下群体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中青年群体是数字化阅读的主力。其中人均每天手机阅读时长为</a:t>
            </a:r>
            <a:r>
              <a:rPr lang="en-US" altLang="zh-CN" sz="2200" dirty="0">
                <a:solidFill>
                  <a:srgbClr val="000000"/>
                </a:solidFill>
                <a:latin typeface="Times New Roman" panose="02020603050405020304" pitchFamily="18" charset="0"/>
                <a:cs typeface="Times New Roman" panose="02020603050405020304" pitchFamily="18" charset="0"/>
              </a:rPr>
              <a:t>21.70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16.52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分钟增加了</a:t>
            </a:r>
            <a:r>
              <a:rPr lang="en-US" altLang="zh-CN" sz="2200" dirty="0">
                <a:solidFill>
                  <a:srgbClr val="000000"/>
                </a:solidFill>
                <a:latin typeface="Times New Roman" panose="02020603050405020304" pitchFamily="18" charset="0"/>
                <a:cs typeface="Times New Roman" panose="02020603050405020304" pitchFamily="18" charset="0"/>
              </a:rPr>
              <a:t>5.18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据中国新闻研究院院长魏玉山介绍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获取便利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是我国国民选择数字阅读的首要原因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其选择比例超过六成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方便随时随地阅读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方便信息检索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也成为国民选择数字阅读的重要原因。魏玉山表示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超九成的数字化阅读方式接触者表示阅读电子书后就不再购买其纸质版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这一数据连续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年持续上升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反映出数字出版对传统出版物的冲击作用不断加强。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89049627"/>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调查结果显示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70.5%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的国民认为当今社会阅读对于个人的生存和发展来说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认为阅读不重要的比例仅为</a:t>
            </a:r>
            <a:r>
              <a:rPr lang="en-US" altLang="zh-CN" sz="2200" dirty="0">
                <a:solidFill>
                  <a:srgbClr val="000000"/>
                </a:solidFill>
                <a:latin typeface="Times New Roman" panose="02020603050405020304" pitchFamily="18" charset="0"/>
                <a:cs typeface="Times New Roman" panose="02020603050405020304" pitchFamily="18" charset="0"/>
              </a:rPr>
              <a:t>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新闻出版广电总局出版管理司司长吴尚之表示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国家将充分利用农家书屋、社区书屋等平台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面向基层、面向群众开展全民阅读活动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并将加强全民阅读公共文化服务体系建设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继续推动全面阅读立法和规划工作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努力营造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书香中国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的浓厚氛围。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03139400"/>
      </p:ext>
    </p:extLst>
  </p:cSld>
  <p:clrMapOvr>
    <a:masterClrMapping/>
  </p:clrMapOvr>
  <mc:AlternateContent xmlns:mc="http://schemas.openxmlformats.org/markup-compatibility/2006">
    <mc:Choice xmlns:p14="http://schemas.microsoft.com/office/powerpoint/2010/main" xmlns="" Requires="p14">
      <p:transition spd="slow" p14:dur="2000">
        <p:strips dir="ld"/>
      </p:transition>
    </mc:Choice>
    <mc:Fallback>
      <p:transition spd="slow">
        <p:strips dir="ld"/>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【本报讯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记者韩晓东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由中国新闻出版研究院组织实施的第十一次全国国民阅读调查日前在京发布结果。调查显示</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年我国成年国民图书阅读率为</a:t>
            </a:r>
            <a:r>
              <a:rPr lang="en-US" altLang="zh-CN" sz="2200" dirty="0">
                <a:solidFill>
                  <a:srgbClr val="000000"/>
                </a:solidFill>
                <a:latin typeface="Times New Roman" panose="02020603050405020304" pitchFamily="18" charset="0"/>
                <a:cs typeface="Times New Roman" panose="02020603050405020304" pitchFamily="18" charset="0"/>
              </a:rPr>
              <a:t>57.8%,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年上升了</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个百分点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包括书报刊和数字出版物在内的各种媒介的综合阅读率为</a:t>
            </a:r>
            <a:r>
              <a:rPr lang="en-US" altLang="zh-CN" sz="2200" dirty="0">
                <a:solidFill>
                  <a:srgbClr val="000000"/>
                </a:solidFill>
                <a:latin typeface="Times New Roman" panose="02020603050405020304" pitchFamily="18" charset="0"/>
                <a:cs typeface="Times New Roman" panose="02020603050405020304" pitchFamily="18" charset="0"/>
              </a:rPr>
              <a:t>76.7%,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年上升了</a:t>
            </a:r>
            <a:r>
              <a:rPr lang="en-US" altLang="zh-CN" sz="2200" dirty="0">
                <a:solidFill>
                  <a:srgbClr val="000000"/>
                </a:solidFill>
                <a:latin typeface="Times New Roman" panose="02020603050405020304" pitchFamily="18" charset="0"/>
                <a:cs typeface="Times New Roman" panose="02020603050405020304" pitchFamily="18" charset="0"/>
              </a:rPr>
              <a:t>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个百分点。其中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报纸和期刊的阅读率分别较</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年下降超过</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个百分点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而数字化阅读方式的接触率则上升了近</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个百分点。中国新闻出版研究院院长魏玉山介绍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我国国民的图书阅读率从</a:t>
            </a:r>
            <a:r>
              <a:rPr lang="en-US" altLang="zh-CN" sz="2200" dirty="0">
                <a:solidFill>
                  <a:srgbClr val="000000"/>
                </a:solidFill>
                <a:latin typeface="Times New Roman" panose="02020603050405020304" pitchFamily="18" charset="0"/>
                <a:cs typeface="Times New Roman" panose="02020603050405020304" pitchFamily="18" charset="0"/>
              </a:rPr>
              <a:t>2007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年至今已经连续七年稳步回升。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65849489"/>
      </p:ext>
    </p:extLst>
  </p:cSld>
  <p:clrMapOvr>
    <a:masterClrMapping/>
  </p:clrMapOvr>
  <mc:AlternateContent xmlns:mc="http://schemas.openxmlformats.org/markup-compatibility/2006">
    <mc:Choice xmlns:p14="http://schemas.microsoft.com/office/powerpoint/2010/main" xmlns="" Requires="p14">
      <p:transition spd="slow" p14:dur="2000">
        <p:split/>
      </p:transition>
    </mc:Choice>
    <mc:Fallback>
      <p:transition spd="slow">
        <p:spli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从对国民各类出版物阅读量的考察看</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年我国成年国民人均纸质图书的阅读量为</a:t>
            </a:r>
            <a:r>
              <a:rPr lang="en-US" altLang="zh-CN" sz="2200" dirty="0">
                <a:solidFill>
                  <a:srgbClr val="000000"/>
                </a:solidFill>
                <a:latin typeface="Times New Roman" panose="02020603050405020304" pitchFamily="18" charset="0"/>
                <a:cs typeface="Times New Roman" panose="02020603050405020304" pitchFamily="18" charset="0"/>
              </a:rPr>
              <a:t>4.77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年增加了</a:t>
            </a:r>
            <a:r>
              <a:rPr lang="en-US" altLang="zh-CN" sz="2200" dirty="0">
                <a:solidFill>
                  <a:srgbClr val="000000"/>
                </a:solidFill>
                <a:latin typeface="Times New Roman" panose="02020603050405020304" pitchFamily="18" charset="0"/>
                <a:cs typeface="Times New Roman" panose="02020603050405020304" pitchFamily="18" charset="0"/>
              </a:rPr>
              <a:t>0.38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本。人均阅读报纸和期刊分别为</a:t>
            </a:r>
            <a:r>
              <a:rPr lang="en-US" altLang="zh-CN" sz="2200" dirty="0">
                <a:solidFill>
                  <a:srgbClr val="000000"/>
                </a:solidFill>
                <a:latin typeface="Times New Roman" panose="02020603050405020304" pitchFamily="18" charset="0"/>
                <a:cs typeface="Times New Roman" panose="02020603050405020304" pitchFamily="18" charset="0"/>
              </a:rPr>
              <a:t>70.85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5.51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年相比均有不同程度的下降。</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年我国成年国民人均阅读电子书</a:t>
            </a:r>
            <a:r>
              <a:rPr lang="en-US" altLang="zh-CN" sz="2200" dirty="0">
                <a:solidFill>
                  <a:srgbClr val="000000"/>
                </a:solidFill>
                <a:latin typeface="Times New Roman" panose="02020603050405020304" pitchFamily="18" charset="0"/>
                <a:cs typeface="Times New Roman" panose="02020603050405020304" pitchFamily="18" charset="0"/>
              </a:rPr>
              <a:t>2.48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年增加了</a:t>
            </a:r>
            <a:r>
              <a:rPr lang="en-US" altLang="zh-CN" sz="2200" dirty="0">
                <a:solidFill>
                  <a:srgbClr val="000000"/>
                </a:solidFill>
                <a:latin typeface="Times New Roman" panose="02020603050405020304" pitchFamily="18" charset="0"/>
                <a:cs typeface="Times New Roman" panose="02020603050405020304" pitchFamily="18" charset="0"/>
              </a:rPr>
              <a:t>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本。与</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传统纸质媒介中</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年我国成年国民对图书、报纸和期刊的接触时长均有不同程度的减少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新兴媒介中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上网时长和手机阅读的接触时长呈增长趋势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其中通过手机上网的比例增幅明显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29.2%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增长了</a:t>
            </a:r>
            <a:r>
              <a:rPr lang="en-US" altLang="zh-CN" sz="2200" dirty="0">
                <a:solidFill>
                  <a:srgbClr val="000000"/>
                </a:solidFill>
                <a:latin typeface="Times New Roman" panose="02020603050405020304" pitchFamily="18" charset="0"/>
                <a:cs typeface="Times New Roman" panose="02020603050405020304" pitchFamily="18" charset="0"/>
              </a:rPr>
              <a:t>13.5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个百分点。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对我国国民倾向的阅读形式的研究发现</a:t>
            </a:r>
            <a:r>
              <a:rPr lang="en-US" altLang="zh-CN" sz="2200" dirty="0">
                <a:solidFill>
                  <a:srgbClr val="000000"/>
                </a:solidFill>
                <a:latin typeface="Times New Roman" panose="02020603050405020304" pitchFamily="18" charset="0"/>
                <a:cs typeface="Times New Roman" panose="02020603050405020304" pitchFamily="18" charset="0"/>
              </a:rPr>
              <a:t>,66.0%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的成年国民更倾向于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拿一本纸质图书阅读</a:t>
            </a:r>
            <a:r>
              <a:rPr lang="en-US" altLang="zh-CN" sz="2200" dirty="0">
                <a:solidFill>
                  <a:srgbClr val="000000"/>
                </a:solidFill>
                <a:latin typeface="Times New Roman" panose="02020603050405020304" pitchFamily="18" charset="0"/>
                <a:cs typeface="Times New Roman" panose="02020603050405020304" pitchFamily="18" charset="0"/>
              </a:rPr>
              <a:t>”,15.6%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的国民倾向于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手机阅读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超过更倾向于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网络在线阅读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的国民比例</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2193466"/>
      </p:ext>
    </p:extLst>
  </p:cSld>
  <p:clrMapOvr>
    <a:masterClrMapping/>
  </p:clrMapOvr>
  <mc:AlternateContent xmlns:mc="http://schemas.openxmlformats.org/markup-compatibility/2006">
    <mc:Choice xmlns:p14="http://schemas.microsoft.com/office/powerpoint/2010/main" xmlns="" Requires="p14">
      <p:transition spd="slow" p14:dur="2000">
        <p:cover dir="rd"/>
      </p:transition>
    </mc:Choice>
    <mc:Fallback>
      <p:transition spd="slow">
        <p:cover dir="rd"/>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从阅读者的年龄分布看</a:t>
            </a:r>
            <a:r>
              <a:rPr lang="en-US" altLang="zh-CN" sz="2200" dirty="0">
                <a:solidFill>
                  <a:srgbClr val="000000"/>
                </a:solidFill>
                <a:latin typeface="Times New Roman" panose="02020603050405020304" pitchFamily="18" charset="0"/>
                <a:cs typeface="Times New Roman" panose="02020603050405020304" pitchFamily="18" charset="0"/>
              </a:rPr>
              <a:t>,0-17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周岁未成年人是纸质图书阅读的绝对主力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这一群体的图书阅读率为</a:t>
            </a:r>
            <a:r>
              <a:rPr lang="en-US" altLang="zh-CN" sz="2200" dirty="0">
                <a:solidFill>
                  <a:srgbClr val="000000"/>
                </a:solidFill>
                <a:latin typeface="Times New Roman" panose="02020603050405020304" pitchFamily="18" charset="0"/>
                <a:cs typeface="Times New Roman" panose="02020603050405020304" pitchFamily="18" charset="0"/>
              </a:rPr>
              <a:t>76.1%,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人均图书阅读量为</a:t>
            </a:r>
            <a:r>
              <a:rPr lang="en-US" altLang="zh-CN" sz="2200" dirty="0">
                <a:solidFill>
                  <a:srgbClr val="000000"/>
                </a:solidFill>
                <a:latin typeface="Times New Roman" panose="02020603050405020304" pitchFamily="18" charset="0"/>
                <a:cs typeface="Times New Roman" panose="02020603050405020304" pitchFamily="18" charset="0"/>
              </a:rPr>
              <a:t>6.97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年提高了</a:t>
            </a:r>
            <a:r>
              <a:rPr lang="en-US" altLang="zh-CN" sz="2200" dirty="0">
                <a:solidFill>
                  <a:srgbClr val="000000"/>
                </a:solidFill>
                <a:latin typeface="Times New Roman" panose="02020603050405020304" pitchFamily="18" charset="0"/>
                <a:cs typeface="Times New Roman" panose="02020603050405020304" pitchFamily="18" charset="0"/>
              </a:rPr>
              <a:t>1.48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14-17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周岁未成年人课外图书的阅读量最大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8.97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通过对亲子早期阅读行为的分析发现</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a:t>
            </a:r>
            <a:r>
              <a:rPr lang="en-US" altLang="zh-CN" sz="2200" dirty="0">
                <a:solidFill>
                  <a:srgbClr val="000000"/>
                </a:solidFill>
                <a:latin typeface="Times New Roman" panose="02020603050405020304" pitchFamily="18" charset="0"/>
                <a:cs typeface="Times New Roman" panose="02020603050405020304" pitchFamily="18" charset="0"/>
              </a:rPr>
              <a:t>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周岁有阅读行为的儿童家庭中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平时有陪孩子读书习惯的家庭占</a:t>
            </a:r>
            <a:r>
              <a:rPr lang="en-US" altLang="zh-CN" sz="2200" dirty="0">
                <a:solidFill>
                  <a:srgbClr val="000000"/>
                </a:solidFill>
                <a:latin typeface="Times New Roman" panose="02020603050405020304" pitchFamily="18" charset="0"/>
                <a:cs typeface="Times New Roman" panose="02020603050405020304" pitchFamily="18" charset="0"/>
              </a:rPr>
              <a:t>86.5%,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在这些家庭中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家长平均每天花费</a:t>
            </a:r>
            <a:r>
              <a:rPr lang="en-US" altLang="zh-CN" sz="2200" dirty="0">
                <a:solidFill>
                  <a:srgbClr val="000000"/>
                </a:solidFill>
                <a:latin typeface="Times New Roman" panose="02020603050405020304" pitchFamily="18" charset="0"/>
                <a:cs typeface="Times New Roman" panose="02020603050405020304" pitchFamily="18" charset="0"/>
              </a:rPr>
              <a:t>23.87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分钟陪孩子读书。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另据悉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为了更好地推动全民阅读活动的开展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满足国民多元化的阅读需求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由中国新闻出版研究院等机构共同发起的第二届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全民阅读活动将于近期全面启动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届时将开展包括全民阅读送纸书、送数字阅读客户端、开展阅读创作征文活动在内的多种全民阅读活动。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《中华读书报》</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2172933"/>
      </p:ext>
    </p:extLst>
  </p:cSld>
  <p:clrMapOvr>
    <a:masterClrMapping/>
  </p:clrMapOvr>
  <mc:AlternateContent xmlns:mc="http://schemas.openxmlformats.org/markup-compatibility/2006">
    <mc:Choice xmlns:p14="http://schemas.microsoft.com/office/powerpoint/2010/main" xmlns="" Requires="p14">
      <p:transition spd="slow" p14:dur="2000">
        <p:zoom/>
      </p:transition>
    </mc:Choice>
    <mc:Fallback>
      <p:transition spd="slow">
        <p:zo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5" name="矩形 4"/>
          <p:cNvSpPr>
            <a:spLocks noChangeAspect="1"/>
          </p:cNvSpPr>
          <p:nvPr/>
        </p:nvSpPr>
        <p:spPr>
          <a:xfrm>
            <a:off x="508000" y="1506264"/>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附图</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国民倾向的阅读形式构成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M19.eps" descr="id:2147485128;FounderCES"/>
          <p:cNvPicPr/>
          <p:nvPr/>
        </p:nvPicPr>
        <p:blipFill>
          <a:blip r:embed="rId2" cstate="print"/>
          <a:stretch>
            <a:fillRect/>
          </a:stretch>
        </p:blipFill>
        <p:spPr>
          <a:xfrm>
            <a:off x="1475656" y="2027532"/>
            <a:ext cx="6480720" cy="3129660"/>
          </a:xfrm>
          <a:prstGeom prst="rect">
            <a:avLst/>
          </a:prstGeom>
        </p:spPr>
      </p:pic>
    </p:spTree>
    <p:extLst>
      <p:ext uri="{BB962C8B-B14F-4D97-AF65-F5344CB8AC3E}">
        <p14:creationId xmlns:p14="http://schemas.microsoft.com/office/powerpoint/2010/main" xmlns="" val="2981919728"/>
      </p:ext>
    </p:extLst>
  </p:cSld>
  <p:clrMapOvr>
    <a:masterClrMapping/>
  </p:clrMapOvr>
  <mc:AlternateContent xmlns:mc="http://schemas.openxmlformats.org/markup-compatibility/2006">
    <mc:Choice xmlns:p14="http://schemas.microsoft.com/office/powerpoint/2010/main" xmlns="" Requires="p14">
      <p:transition spd="slow" p14:dur="2000">
        <p:pull dir="ld"/>
      </p:transition>
    </mc:Choice>
    <mc:Fallback>
      <p:transition spd="slow">
        <p:pull dir="ld"/>
      </p:transition>
    </mc:Fallback>
  </mc:AlternateContent>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23</TotalTime>
  <Words>2910</Words>
  <Application>Microsoft Office PowerPoint</Application>
  <PresentationFormat>On-screen Show (4:3)</PresentationFormat>
  <Paragraphs>70</Paragraphs>
  <Slides>19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高优14新制作模板</vt:lpstr>
      <vt:lpstr>文档</vt:lpstr>
      <vt:lpstr>专题五　实用类文本阅读          ——新闻阅读(含访谈) </vt:lpstr>
      <vt:lpstr>第一板块　从命题角度把握复习方向</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语文备课大师【全免费】</cp:revision>
  <dcterms:created xsi:type="dcterms:W3CDTF">2016-01-30T04:19:18Z</dcterms:created>
  <dcterms:modified xsi:type="dcterms:W3CDTF">2017-06-18T02:25:35Z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