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3" r:id="rId6"/>
    <p:sldId id="266" r:id="rId7"/>
    <p:sldId id="269" r:id="rId8"/>
    <p:sldId id="272" r:id="rId9"/>
    <p:sldId id="275" r:id="rId10"/>
    <p:sldId id="280" r:id="rId11"/>
    <p:sldId id="283" r:id="rId12"/>
    <p:sldId id="286" r:id="rId13"/>
    <p:sldId id="289" r:id="rId14"/>
    <p:sldId id="291" r:id="rId15"/>
    <p:sldId id="294" r:id="rId16"/>
    <p:sldId id="297" r:id="rId17"/>
    <p:sldId id="300" r:id="rId18"/>
    <p:sldId id="303" r:id="rId19"/>
    <p:sldId id="306" r:id="rId20"/>
    <p:sldId id="309" r:id="rId21"/>
    <p:sldId id="311" r:id="rId22"/>
    <p:sldId id="313" r:id="rId23"/>
    <p:sldId id="316" r:id="rId24"/>
    <p:sldId id="319" r:id="rId25"/>
    <p:sldId id="322" r:id="rId26"/>
    <p:sldId id="325" r:id="rId27"/>
    <p:sldId id="328" r:id="rId28"/>
    <p:sldId id="331" r:id="rId29"/>
    <p:sldId id="334" r:id="rId30"/>
    <p:sldId id="337" r:id="rId31"/>
    <p:sldId id="340" r:id="rId32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78142" autoAdjust="0"/>
  </p:normalViewPr>
  <p:slideViewPr>
    <p:cSldViewPr>
      <p:cViewPr varScale="1">
        <p:scale>
          <a:sx n="65" d="100"/>
          <a:sy n="65" d="100"/>
        </p:scale>
        <p:origin x="-7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Bppt模板1-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2235" y="-5700"/>
            <a:ext cx="9360535" cy="6844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" Target="../slides/slide18.xml"/><Relationship Id="rId6" Type="http://schemas.openxmlformats.org/officeDocument/2006/relationships/slide" Target="../slides/slide2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823200" y="-969076"/>
            <a:ext cx="928688" cy="962742"/>
            <a:chOff x="7893906" y="683558"/>
            <a:chExt cx="928694" cy="965862"/>
          </a:xfrm>
        </p:grpSpPr>
        <p:sp>
          <p:nvSpPr>
            <p:cNvPr id="15" name="圆角矩形 14"/>
            <p:cNvSpPr/>
            <p:nvPr/>
          </p:nvSpPr>
          <p:spPr>
            <a:xfrm>
              <a:off x="7898669" y="683558"/>
              <a:ext cx="889006" cy="965862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93906" y="1072762"/>
              <a:ext cx="928694" cy="5223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6" action="ppaction://hlinksldjump"/>
                </a:rPr>
                <a:t>五年高考</a:t>
              </a:r>
              <a:endParaRPr kumimoji="0" lang="zh-CN" altLang="en-US" sz="1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三年模拟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713346" y="-633"/>
            <a:ext cx="1461135" cy="815164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6985" y="4729480"/>
            <a:ext cx="9144000" cy="1117600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专题十一 选用、仿用、变换句式，</a:t>
            </a:r>
            <a:endParaRPr kumimoji="0" lang="en-US" altLang="zh-CN" sz="3600" b="0" kern="0" cap="none" spc="0" normalizeH="0" baseline="0" noProof="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lang="zh-CN" altLang="en-US" sz="3600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正确运用常见的修辞手法</a:t>
            </a:r>
            <a:endParaRPr kumimoji="0" lang="zh-CN" altLang="en-US" sz="2800" b="0" kern="0" cap="none" spc="0" normalizeH="0" baseline="0" noProof="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635" y="3936365"/>
            <a:ext cx="91440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高考语文</a:t>
            </a: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 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(课标专用)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3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(2013浙江,7)仿照下面示例,用比喻的手法描述一组事物。要求合乎事理,句式和结构与示例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相似;不得选择“青天”“月亮”“芭蕉叶”“露珠”作为描述对象。(5分)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青天,是一片芭蕉叶,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月亮是一滴露珠。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手指,轻轻一点,它就落了。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188867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(示例)小院,是一方池塘,鸟儿是一群水泡。嘴唇,轻轻一吹,它就散了。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3563145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要审清题干要求,要使用比喻的手法,句式要与示例相似,同时要注意所选描述对象的限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制条件。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14979"/>
            <a:ext cx="8127000" cy="27740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(2015浙江,5)填入下面空缺处的语句,最恰当的一项是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我需要清静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最好去处是到个庙宇前小河旁边大石头上坐坐,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。雨季来时上面长了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些绿绒似的苔类。雨季一过,苔已干枯了,在一片未干枯苔上正开着小小蓝花白花,有细脚蜘蛛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在旁边爬。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A.阳光和雨露把这石头漂白磨光了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B.这石头被阳光和雨露漂白磨光了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C.阳光和雨露已把这石头漂白磨光了的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D.这石头是被阳光和雨露漂白磨光了的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062815"/>
            <a:ext cx="81270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题组二  </a:t>
            </a:r>
            <a:r>
              <a:rPr lang="zh-CN" altLang="en-US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选用、变换句式</a:t>
            </a:r>
            <a:endParaRPr lang="zh-CN" altLang="en-US" sz="1800" kern="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71472" y="4209856"/>
            <a:ext cx="8127000" cy="1040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　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联系上下文,注意保持话题的一致性,句式的一致性。根据“雨季来时上面长了些绿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绒似的苔类”可推断空缺处句子的主语是石头,再根据横线前一句推断,所填句子是对“石头”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的解说,应用“是”字句。所以选D。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(2015山东,17)用排比的修辞方式,改写下面画线部分。要求:①句式一致;②字数相等;③与上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文语意连贯;④不改变原意。(4分)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长途跋涉后,我终于在林中寻到这幽深澄碧的水潭。这潭水,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可以将我的容颜映照在它明镜一般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的水面上;我把这潭水当作激发我诗兴的佳酿;这潭水还可以成为我的墨池,供我笔走龙蛇。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49157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(示例)如明镜,让我映照容颜;似佳酿,助我激发诗兴;若墨池,供我笔走龙蛇。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2924934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画线部分的三个句子都运用了比喻的修辞手法,语言生动、形象,但陈述主语不同。改写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时,要统一陈述对象,选用相同句式,保留原有的比喻的修辞手法。注意不要改变原意,并且要符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合题干要求。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67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(2014重庆,3)依次填入下边一段话中横线处的语句,与上下文衔接最恰当的一组是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乐观的人看见问题后面的机会,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。机会从来不会主动敲响你的门,无论你等待多少年,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。朝着既定目标前进,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①悲观的人则看见机会后面的问题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②悲观的人只看见机会后面的问题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③它只如一阵风拂面而过,需要你有反应能力和追随速度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④需要你有反应能力和追随速度,它只如一阵风拂面而过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⑤你就会发现机会的存在,充分发挥你的潜能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⑥尽量发挥你的潜能,你就会发现机会的存在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A.①④⑥　　B.②④⑤　　C.①③⑤　　D.②③⑥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4577474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    首先要理解文段内容——如何发现机会;然后根据话题一致、感情基调统一等原则,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联系上下句,综合判断。①②句都与前句形成对比关系,但“只”比“则”表示的程度更深,所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以选②句;③句“它只如一阵风拂面而过”与前句保持了话题的一致,所以选③句;根据文段的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核心话题可知“尽量发挥你的潜能”是“你就会发现机会的存在”的条件,所以选⑥句。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61719"/>
            <a:ext cx="8127000" cy="13870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(2012课标全国,17)依照下面的示例,自选话题,另写两句话,要求使用拟人的修辞手法,句式与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示例相同。(5分)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梅花在冰天雪地的季节吐蕾,意在教导我们:学会坚强。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昙花于万籁俱寂的深夜绽放,意在提醒我们:不要张扬。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28926" y="991377"/>
            <a:ext cx="2380780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en-US" altLang="x-none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教师专用题组</a:t>
            </a:r>
            <a:endParaRPr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16966" y="2913544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(示例)蜜蜂在姹紫嫣红的园圃忙碌,意在告诉我们:懂得勤奋。雄鹰于一碧如洗的高天翱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翔,意在启示我们:不能消沉。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16966" y="3634583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示例中两个分句同中有异:修辞手法相同,同是花的开放,但给人的启示不同。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8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(2013大纲全国,19)把下面这个长句改写成几个较短的句子,可以改变语序、增删词语,但不得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教练在赛后分析会上对我在比赛中的表现进行的深入剖析,使我对自己在这次比赛中由于骄傲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自大、轻视对手导致的严重失误有了更进一步的认识,并做出了坚决改正错误,争取在下一次比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赛中取得好成绩的保证。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848765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我在这次比赛中出现了严重失误,赛后分析会上,教练对我比赛中的表现进行了深入剖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析,我进一步认识到失误的原因在于我骄傲自大、轻视对手,并保证坚决改正错误,争取在下一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次比赛中取得好成绩。(写成4个或4个以上短句,给3分;写成3个短句,给2分;表达流畅,给1分。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改变原句意思不给分。如有其他答案,只要符合原意,可酌情给分)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27086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长句变短句,需要先找出主干,然后把附加的修饰限定成分抽出来,补上主语,使之单独成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句。注意题中“不得改变原意”的要求。根据本题所给语段的含意,应选用“我”作主语。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(2013大纲全国,20)仿照下面的示例,自选话题,另写一句话,要求使用比喻的修辞手法,句式与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平和犹如绿叶,春天衬万紫千红却无妒意,秋天托累累硕果而不张扬。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2188735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(示例)宽容犹如河水,夏天容涓涓细流而不排斥,冬天承厚厚冰层却不懊恼。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2563013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认真审题,明白题目的要求,所写句子要符合事理,比喻要贴切,注意和示例保持形似及神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似。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9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(2012大纲全国,20)仿照下面的示例,自选话题,另写三句话,要求使用比喻的修辞手法,句式与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没有理想,人生就如迷宫,无论怎么坚持,都只是辨不清方向的盲目穿行;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没有理想,人生就如黑夜,无论怎么用心,都只是见不到光明的胡乱摸索;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没有理想,人生就如荒漠,无论怎么努力,都只是看不到希望的徒劳跋涉。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85253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(示例)没有爱心,人生恰似戈壁,无论怎么经营,都只是觅不到生机的无望追寻;没有爱心,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人生恰似枯井,无论怎么算计,都只是测不出深浅的无聊窥察;没有爱心,人生恰似乱麻,无论怎么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挑拣,都只是理不清头绪的白白挣扎。(比喻正确给2分,构成排比给2分,内容贴切给2分)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3935495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根据题意,应首先分析示例的句式特点——三个分句均为复句,其次分析其修辞特点——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本体与喻体的关联,再次分析其句意特点——“理想”与“坚持”、“迷宫”与“盲目穿行”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意义连贯等。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2348699"/>
            <a:ext cx="8127000" cy="27740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(2017河北武邑中学周考,15)填入下面一段文字横线处的语句,最恰当的一句是(3分)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反观这些年来的文艺批评,当然也有黄钟大吕、启人心智的绕梁之音,但瓦釜雷鸣、混淆视听的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刺耳杂音,却时常摇唇鼓舌、招摇过市。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,把销量、收视率、点击率、票房收入作为唯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一依据,分辨和判断作品的高下优劣。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A.一些文艺评论把思想性、艺术性等重要评判标准抛到脑后,在市场经济大潮中迷失方向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B.一些文艺评论在市场经济大潮中迷失方向,把思想性、艺术性等重要评判标准抛到脑后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C.在市场经济大潮中迷失方向的一些文艺评论,把思想性、艺术性等重要评判标准抛到脑后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D.在市场经济大潮中迷失方向,把思想性、艺术性等重要评判标准抛到脑后的一些文艺评论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14678" y="919939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326357" y="1484454"/>
            <a:ext cx="3674403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2017年模拟探究能力测试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：27分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16966" y="5128122"/>
            <a:ext cx="8127000" cy="693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　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联系上下文可知,该句的主语是“一些文艺评论”,该句主要是说一些文艺评论怎样,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且两个“把”字句应相连,故排除A项、D项;B项比C项更通顺,更合理。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20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(2017广东广州模拟,19)填入下面一段文字横线处的语句,最恰当的一句是(3分)</a:t>
            </a:r>
            <a:r>
              <a:rPr lang="zh-CN" altLang="en-US" sz="1175" kern="0" spc="3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复杂的社会现实凸显了中国优秀传统文化回归的重要性和急迫性,通过学习践行国学经典以解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决面临的实际问题已成为一个时代的呼声,究竟应如何有效地传承国学经典中的精髓?几千年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教育史的实践经验告诉我们: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。在中国古代,从私塾到书院,学生便是通过反复阅读和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背诵经典,受到人文修养方面的熏陶,实现了培养知书达礼的儒雅君子的教育目的。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A.通过长期诵读经典,人们能在耳濡目染中逐步自觉养成良好的道德品质和文明习惯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B.不仅要长期诵读经典,还要在耳濡目染中逐步自觉养成良好的道德品质和文明习惯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C.只要长期诵读经典,就可以在耳濡目染中逐步自觉养成良好的道德品质和文明习惯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D.良好的道德品质和文明习惯需要人们通过长期诵读经典,在耳濡目染中逐步形成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206087"/>
            <a:ext cx="8127000" cy="13870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　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阅读文段可知,所填的一句表述的意思应是诵读经典的作用,弄清“诵读经典”与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“养成良好的道德品质和文明习惯”的关系。B项“不仅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”是递进关系,可排除。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C项“只要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”过于绝对,可排除。D项把“诵读经典”与“耳濡目染”都看作条件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不当。A项前一句是条件,后一句是结果,语意明确,故选A。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2491575"/>
            <a:ext cx="8127000" cy="13870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(2017浙江,5)归谬法是指为反对错误观点,先假设这个观点是正确的,由此推论得出荒谬结论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的论证方法。仿照下面的示例,另写一句话。要求:符合归谬逻辑,句式基本一致,语言简洁明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例句:如果作品水平越高,知音越少,那么谁也不懂的东西就是世界上的绝作了。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976742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43174" y="1602217"/>
            <a:ext cx="3539752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自主命题省（区、市）卷题组</a:t>
            </a:r>
            <a:endParaRPr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00034" y="2004639"/>
            <a:ext cx="812700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18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题组一  仿用句式、修辞手法</a:t>
            </a:r>
            <a:endParaRPr lang="zh-CN" altLang="en-US" sz="1800" kern="0" dirty="0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500034" y="3920335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(示例)如果语言是生产工具,能够生产出物质资料,那么夸夸其谈的人就可以是百万富翁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了。</a:t>
            </a:r>
            <a:endParaRPr lang="zh-CN" altLang="en-US" dirty="0"/>
          </a:p>
        </p:txBody>
      </p:sp>
      <p:sp>
        <p:nvSpPr>
          <p:cNvPr id="9" name="TextBox 2"/>
          <p:cNvSpPr txBox="1"/>
          <p:nvPr/>
        </p:nvSpPr>
        <p:spPr>
          <a:xfrm>
            <a:off x="500034" y="462805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第一步,理解“归谬法”的要点:①假设某观点正确;②再按此观点推论,③得出荒谬结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论。第二步,分析例句的句式特点。第三步,注意表达,符合“语言简洁明了”的要求。</a:t>
            </a:r>
            <a:endParaRPr lang="zh-CN" altLang="en-US" dirty="0"/>
          </a:p>
        </p:txBody>
      </p:sp>
      <p:sp>
        <p:nvSpPr>
          <p:cNvPr id="10" name="TextBox 2"/>
          <p:cNvSpPr txBox="1"/>
          <p:nvPr/>
        </p:nvSpPr>
        <p:spPr>
          <a:xfrm>
            <a:off x="500034" y="5420533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知识拓展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归谬法是首先假设对方的论点是正确的,然后对这一论点加以引申、推论,从而得出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极其荒谬可笑的结论来,以驳倒对方论点的一种论证方法。归谬法主要用于驳论文章。这种论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证方法常和泼辣、犀利的语言相配合,产生辛辣、有力而富有幽默感的表达效果。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(2017河北定州中学月考,27)把下面这个长句改写成三个较短的句子,可以改变语序,增删词语,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但不得改变原意。(3分)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2016年7月29日,由“郑和”号远洋训练舰和“洛阳”号导弹护卫舰组成的中国海军训练舰编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队抵达俄罗斯符拉迪沃斯托克,进行了为期4天的友好访问。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249157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①中国海军训练舰编队2016年7月29日抵达俄罗斯符拉迪沃斯托克。②该编队由“郑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和”号远洋训练舰和“洛阳”号导弹护卫舰组成。③该编队进行了为期4天的友好访问。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3205955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长句变短句,先要找出句子的主干,明确句子的中心意思,然后抽出附加成分,将它们变成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短句。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9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(2017河南八市重点高中质量检测,17)请在下面横线上补写句子,与前面的语句构成排比,且保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持语意连贯。(6分)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被人误解的时候能微微地一笑,这是一种素养;受委屈的时候能坦然地一笑,这是一种大度;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。不管有什么事情,我们每天都要开心一笑。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6966" y="284876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(示例)吃亏的时候能开心地一笑,这是一种豁达　无奈的时候能达观地一笑,这是一种境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界　危难的时候能泰然地一笑,这是一种大气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356314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这段话的中心意思是我们要笑对生活中的坎坷,仿写的句子句意与句式要与前文保持一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致,使用“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的时候能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,这是一种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”的句式。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(2017安徽马鞍山二中、安师大附中阶段性测试,21)依照下面的例句进行仿写,表达你对承诺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的理解,要求使用的修辞手法、句式与例句相同。(6分)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承诺不是水面上的一叶浮萍,飘游不定。承诺不是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;承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诺如同珍珠,它的莹润是河蚌痛苦的代价,也是河蚌的荣耀;承诺如同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84876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(示例1)夜幕下的一束昙花,转瞬即逝　蜂蜜,它的甘甜是蜜蜂辛勤劳动的结晶,也是蜜蜂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的骄傲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(示例2)蓝天上的一片白云,随风转徙　金子,它的光华是淘金者辛劳的付出,也是淘金者的喜悦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392033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这是一道仿写题,首先分析仿句结构,上下句关系;其次,需要使整段的表意保持和谐一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致。第一空仿照“水面上的一叶浮萍,飘游不定”去写,第二空仿照“珍珠,它的莹润是河蚌痛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苦的代价,也是河蚌的荣耀”去写,注意结构形式与内容的限制。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120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(2017广东五校协作体联考,21)“梦想”在困难时分更加可贵;时代背景、生活经历不同,梦想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的内容也因人而异。请在下列所给的人物中任选两个,仿照画线语句续写,与原句构成排比。(6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①里约奥运率女排夺冠的郎平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②诺贝尔文学奖获得者莫言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③勇救学生的最美教师张丽莉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④成功研发青蒿素的屠呦呦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亲历种族歧视的痛苦,马丁·路德·金的梦想是让黑人拥有自由,渴盼不同的种族能平等相处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4046026"/>
            <a:ext cx="8127000" cy="203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(示例)①身处鲜有支持的险境,郎平的梦想是让女排重塑辉煌,期盼五星红旗再次升起在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国际赛场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②根植贫瘠的教育土壤,莫言的梦想是用纸笔讲述故事,希冀文学的力量能唤醒灵魂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③面对收入微薄的窘境,张丽莉的梦想是让学生平安成长,唯愿一切危险远离祖国的花朵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④直面艰苦条件的挑战,屠呦呦的梦想是用青蒿素缓解病痛,希望每一个生命都能健康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(任选两个续写即可)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6112031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续写的句子要与例句结构相同,内容协调。此外,还要注意人物和事例相符,话题要围绕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“梦想”。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01821"/>
            <a:ext cx="8127000" cy="1733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(2016河南许昌、新乡、平顶山一调,17)从下面的短语中挑选若干短语组成一副对联。要求: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上下联各为七字,内容合理,符合对联的特点,不得拆分短语,不得重复使用短语。(6分)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乾坤/有声/万壑/处处/数峰/暮云/无语/立斜阳/月徘徊/松风清/含晚籁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上联: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下联: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1977527" y="919939"/>
            <a:ext cx="4451861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2015—2016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年模拟探究能力测试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eaLnBrk="0" latinLnBrk="1" hangingPunct="0">
              <a:lnSpc>
                <a:spcPct val="150000"/>
              </a:lnSpc>
              <a:spcBef>
                <a:spcPts val="140"/>
              </a:spcBef>
            </a:pP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时间：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分钟   分值：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34</a:t>
            </a:r>
            <a:r>
              <a:rPr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en-US" altLang="zh-CN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00034" y="356314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(示例)上联:万壑有声含晚籁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下联:数峰无语立斜阳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00034" y="4348963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解答本题应从内容、结构两方面入手。结构上,要注意题干要求,上下联各为七字,注意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平仄;内容上,要词性相对,符合情境。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8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(2016河南南阳期终质评,17)仿照下面的例句,自选话题,另写三句话,要求运用比喻的修辞手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法,句式与例句相同。(6分)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温和是春日晴空中一朵柔美温润的白云;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温和是夏季清风里一枝婆娑起舞的柔柳;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温和是秋天深山里一条明净舒缓的小溪。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863925"/>
            <a:ext cx="8127000" cy="134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(示例1)温和是冬日寒风中一堆静静燃烧的篝火;温和是碧叶荷塘里一朵摇曳生姿的红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莲;温和是中秋月圆日一轮皎洁无瑕的满月。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(示例2)笑容是茫茫沙漠中一汪清澈见底的泉水;笑容是漫漫黑夜中一盏温和明亮的台灯;笑容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是无边大海中一颗指引方向的星星。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209856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对开放式仿写题要审清被仿写句的句式特点、修辞手法,仿写句要与被仿写句的句式、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修辞、内涵等保持一致。由本题中提供的示例来看,使用的是暗喻的修辞手法,句式上采用“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”的结构,仿写时应严格遵循。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(2016江西红色七校二联,17)随着空气质量日益引发公众的广泛关注,自行车又备受人们青睐,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“无烟出行”“绿色出行”等成为时尚,请你以志愿者的身份,为宣传自行车出行的好处拟写两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条宣传语。要求语言得体,语气亲切,至少运用一种修辞手法。每条不超过20个字。(6分)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128688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(示例)①双脚踏出健康路,铃声响起平安曲。②轻盈穿行无纤尘,双轮一转有闲情。③我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骑车,我环保,我健康。(答出两条即可)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2843068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宣传语的拟写要注意语言的准确性,语气要亲切,要能够让读者看到宣传语后产生骑自行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车出行的念头。宣传语的修辞手法往往以对偶或排比为宜。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(2016湖北黄冈质检,17)某校《起航》杂志社准备为高三同学开辟一个专栏《梦想照亮现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实》。请以杂志社的名义写一则该栏目的征稿宣传词,要求紧扣专栏主题,至少运用一种修辞手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法,不超过80个字。(6分)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134385"/>
            <a:ext cx="8127000" cy="1688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(示例1)梦想从这里起航,青春在校园绽放。校刊《起航》为高三同学开辟了专栏《梦想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照亮现实》,现特向全体高三同学征集优秀稿件,欢迎踊跃投稿。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(示例2)文字在懵懂岁月里记录着我们成长的足迹,校刊在默默守候中激荡着我们心中的涟漪。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承载着青春与梦想的高三新专栏《梦想照亮现实》就要“起航”了,欢迎全体高三同学踊跃投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稿。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3920335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解答此题要抓住题目中的“征稿宣传词”,所写内容要体现“征稿”的需求,并使用“宣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传”的语气,情绪高昂,能鼓舞人心;另外,要紧扣“梦想照亮现实”的主题;要至少使用一种修辞,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如比喻、拟人、借代、引用等。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(2016四川德阳二诊,16)请按情境要求回答下列问题。(5分)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高中即将毕业,树林中学高三(1)班欲将三年来同学们的优秀习作编印成书,书名为《青春的印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迹》。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(1)请给这本书的封面设计一则题记。要求语言简明、得体。(2分)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(2)在书的序言中,有下面这样一段话,请仿照前句,将其补写完整。要求语言连贯、得体。(3分)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琅琅书声,像山间潺潺的流水,透出莘莘学子对知识的渴望;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dirty="0"/>
            </a:b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491707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(1)(示例)青春是一场相逢,一声简短的问候,一份淡淡的惦记,在笔头,在口中,更在心头。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(2)(示例1)青青校园　像祖国殷殷的期盼　显露萋萋芳草对明天的信心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(示例2)灿烂阳光　像慈母深深的爱意　洒满浩浩蓝天对教育的希望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16966" y="4638484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(1)“题记”要围绕书名《青春的印迹》来写,即拟写与“青春”有关的语句。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(2)本题属于仿写题,仿写的句子与所给例句的句式要一致,修辞要相同,仿写内容要相关。不难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发现,所给例句运用的修辞手法是比喻,内容与学生有关。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(2015河北衡水三联,17)仿照下面的例句,自选话题,另写一组句子,要求所写句子与示例使用的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修辞手法相同,句式基本一致。(5分)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什么是最真挚的友谊?是华美盛宴的觥筹交错,是形影不离的朝夕相守,是依依难舍的缠绵缱绻,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还是困境中搀扶你一把的那双温暖的手?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491575"/>
            <a:ext cx="8127000" cy="203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(示例1)什么是最遥远的距离?是无从探测的广袤宇宙,是生与死的永远分别,是痛彻肺腑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的咫尺天涯,还是心与心之间的隔膜?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(示例2)什么是最宝贵的财富?是车载斗量的金钱,是美轮美奂的房屋,是珠光宝气的服饰,还是充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实人生的知识?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(示例3)什么是最美丽的风景?是画家笔下的云霞,是缥缈的海市蜃楼,是雨后天晴的彩虹,还是故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乡那平淡的山水?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62805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所给的例句描述的对象是“友谊”,运用了设问和排比的修辞手法。所写的句子应与例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句句式基本一致,语句通顺且合乎逻辑,最后一句升华主旨。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94314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(2016山东,17)拖延症的表现是,在能够预料后果不良的情况下,仍然把计划要做的事情一再推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迟。请运用比喻、比拟的修辞手法写出拖延症的危害。不超过40个字。(4分)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045859"/>
            <a:ext cx="8127000" cy="302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(示例)拖延症是生命的窃贼,它会在不知不觉中,盗取你的热情,偷走你的机会。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571472" y="2484916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这道题的题型比较新颖。做题时,我们要通过题干明确拖延症的定义,并利用比喻、比拟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的修辞手法,把这种行为习惯生动地描绘出来,给人以警醒。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3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(2015湖北,21)仿照示例,从下列构字部件中任选两个不同的部件,另组一个汉字,并用该字组成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一个双音词,再以该词立意,写两句感想。要求:①立意积极;②语句整齐;③不超过20字;④构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字、组词不必单独列出,包含于感想之中即可。(4分)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构字部件:禾　亻　口　日　又　月　言　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构字词示例:+又→友→友善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感想示例:行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友善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营造温馨社会　讲真诚建设美好家园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3221115"/>
            <a:ext cx="8127000" cy="134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(示例1)(日+月→明→文明)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创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文明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社会　建和谐中国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(示例2)(禾+日→香→书香)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博览群书通晓天下事理　沐浴</a:t>
            </a:r>
            <a:r>
              <a:rPr lang="zh-CN" altLang="en-US" sz="150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书香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养成高尚人格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4634715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先分析试题所给示例的构思特点:由构字部件联想到汉字,再由汉字联想到词语,最后以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这个词语为核心写出立意积极、句式整齐的两句话。做题时要注意题干中“两个不同的部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件”“一个汉字”“一个双音词”等关键信息。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8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(2015天津,20)汉字是中华文明的重要载体,许多汉字如山、日、水、火、土、木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都具有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丰富的文化意蕴。请参照例句,任选一个字写一段话。要求100字以内。(7分)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例:“月”字形如弯弯的月牙,“月”加“日”是“明媚”的“明”。“月”在中华文化中总是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与清纯、静谧、乡情相联系,“朗月清风”让人神清气爽,“月是故乡明”则勾起人们对故乡和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亲人的思念。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84876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(示例)“日”字形如中天的太阳,“日”加“一”是“元旦”的“旦”。“日”在中华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文化中总与温暖、光明、正气相联系,“如日中天”让人感受到发展的迅猛与蓬勃,“日月光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华,旦复旦兮”则再现了中华民族自强不息的豪情。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3920335"/>
            <a:ext cx="8127000" cy="995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选择的汉字要有文化意蕴,易于组合,易于表达。仿写时,要仔细分析例句的句式特点和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联想特点。先分析字形,然后重组新字,再推断所选汉字的文化内涵,最后联想两个包含该字的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富有文化底蕴的词句并说明其寓意、启示。要注意字数限制。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(2014浙江,7)依据下面的示例仿写,要求句式、结构与示例相似,不得选择“月”“湖”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“鱼”作为描述对象。(4分)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弯月落在湖水中;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鱼儿游去了,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碎得月影半池——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听见了嫦娥幽怨的歌声么?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505904"/>
            <a:ext cx="8127000" cy="1343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(示例)残花缀在繁枝上;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鸟儿飞去了,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撒得落红满地——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听见了花儿落地的叹息么?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00034" y="4864189"/>
            <a:ext cx="8127000" cy="134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例句共由四句诗构成,且几个意象“月”“湖”“鱼”之间相互关联:“月”在“湖”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中,“鱼”碰碎了“水中月”,听见了“嫦娥”(月)的歌声。最后以“听见了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么”的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疑问句式结束,富有诗意且有淡淡的忧伤。注意词性要相同,如该用动词的地方用动词,句间的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结构也要相同。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1080000"/>
            <a:ext cx="8127000" cy="3578519"/>
            <a:chOff x="540000" y="1080000"/>
            <a:chExt cx="8127000" cy="3578519"/>
          </a:xfrm>
        </p:grpSpPr>
        <p:grpSp>
          <p:nvGrpSpPr>
            <p:cNvPr id="8" name="组合 7"/>
            <p:cNvGrpSpPr/>
            <p:nvPr/>
          </p:nvGrpSpPr>
          <p:grpSpPr>
            <a:xfrm>
              <a:off x="540000" y="1080000"/>
              <a:ext cx="8127000" cy="1040285"/>
              <a:chOff x="540000" y="1080000"/>
              <a:chExt cx="8127000" cy="1040285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0402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00" b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6.</a:t>
                </a:r>
                <a:r>
                  <a:rPr lang="zh-CN" altLang="en-US" sz="150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(2014湖北,20)下面四个字是由象形字“人”(</a:t>
                </a:r>
                <a:r>
                  <a:rPr lang="zh-CN" altLang="en-US" sz="1010" kern="0" spc="-636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150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)变化组合而成的会意字。请根据给出的古文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0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字义,仿照“比”“化”两例,用七字句描述“从”“北”的形体结构与字义。要求:①形义描</a:t>
                </a:r>
                <a:br>
                  <a:rPr dirty="0"/>
                </a:br>
                <a:r>
                  <a:rPr lang="zh-CN" altLang="en-US" sz="150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述合理;②押韵。(4分)</a:t>
                </a:r>
                <a:endParaRPr lang="zh-CN" altLang="en-US" dirty="0"/>
              </a:p>
            </p:txBody>
          </p:sp>
          <p:pic>
            <p:nvPicPr>
              <p:cNvPr id="3" name="图片 3" descr="textimage0.jpeg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4355813" y="1182190"/>
                <a:ext cx="47625" cy="14287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2486037" y="2134385"/>
              <a:ext cx="3800475" cy="2524134"/>
              <a:chOff x="2486037" y="2134385"/>
              <a:chExt cx="3800475" cy="252413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500298" y="2134385"/>
                <a:ext cx="3438525" cy="1219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486037" y="3420269"/>
                <a:ext cx="3800475" cy="1238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12" name="TextBox 2"/>
          <p:cNvSpPr txBox="1"/>
          <p:nvPr/>
        </p:nvSpPr>
        <p:spPr>
          <a:xfrm>
            <a:off x="571472" y="485955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(示例)从:一人前行一人后　后人跟随前人走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北:二人站立背靠背　字义相背可意会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1506" y="5628188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本题具有开放性特点,便于考生展开联想与想象。注意题目要求,从会意字的角度分析,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形义要描述合理,特别要注意押韵。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(2013重庆,20)依照下面的示例,自选两种自然景物,另写两句话。要求:运用拟人手法,句式与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例句相同。(4分)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[例句]身后的那片鲜花,可能是听了小草讲的笑话,乐得咧开了嘴,嬉闹在明媚的阳光里。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13438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(示例)头上的那朵白云,可能是受了微风的吸引,着急得伸长了腿,奔跑在无垠的蓝天上。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眼前的那株小草,可能是得了大树的教诲,听得拍起了手,微笑在广阔的原野上。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71472" y="2848765"/>
            <a:ext cx="8127000" cy="6496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根据题意,首先分析例句的句式特点。一种自然景物引出的三个拟人句,这三个拟人句之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间存在着动作的连续承接关系。另外,还应注意题中要求的是选择“自然景物”。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9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(2013辽宁,17)仿照下面的示例,自选话题,另写三个句子,要求修辞手法、句式与示例相同。(6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小草伸出稚嫩的纤手,向你描绘原野的新绿;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树叶掬起温润的阳光,向你展示森林的生机;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溪流吟唱欢快的歌曲,向你诉说春天的故事。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8404" y="2848765"/>
            <a:ext cx="8127000" cy="996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(示例)焰火吐射迷人的花朵,向你展现元夜的绚丽;星辰流泻闪亮的眼波,向你透露宇宙的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秘密;满月倾洒柔和的辉光,向你传达团圆的讯息。(每答出一句给2分,其中内容合理、拟人贴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切给1分,句式相同给1分)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3920335"/>
            <a:ext cx="8127000" cy="648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本题综合考查仿用句式、正确运用常见的修辞手法、语言表达生动的能力,其中修辞包</a:t>
            </a:r>
            <a:br>
              <a:rPr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括拟人和排比。注意三个分句语意的连贯。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模板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9251</Words>
  <Application>WPS 演示</Application>
  <PresentationFormat>自定义</PresentationFormat>
  <Paragraphs>276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黑体</vt:lpstr>
      <vt:lpstr>Times New Roman</vt:lpstr>
      <vt:lpstr>微软雅黑</vt:lpstr>
      <vt:lpstr>Arial Unicode MS</vt:lpstr>
      <vt:lpstr>Calibri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Administrator</cp:lastModifiedBy>
  <cp:revision>95</cp:revision>
  <dcterms:created xsi:type="dcterms:W3CDTF">2017-07-29T03:17:10Z</dcterms:created>
  <dcterms:modified xsi:type="dcterms:W3CDTF">2017-07-29T03:19:20Z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