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1089" r:id="rId3"/>
    <p:sldId id="1090" r:id="rId4"/>
    <p:sldId id="1091" r:id="rId5"/>
    <p:sldId id="1093" r:id="rId6"/>
    <p:sldId id="1092" r:id="rId7"/>
    <p:sldId id="1094" r:id="rId8"/>
    <p:sldId id="1095" r:id="rId9"/>
    <p:sldId id="1096" r:id="rId10"/>
    <p:sldId id="1097" r:id="rId11"/>
    <p:sldId id="1098" r:id="rId12"/>
    <p:sldId id="1099" r:id="rId13"/>
    <p:sldId id="1100" r:id="rId14"/>
    <p:sldId id="1101" r:id="rId15"/>
    <p:sldId id="1103" r:id="rId16"/>
    <p:sldId id="1105" r:id="rId17"/>
    <p:sldId id="1106" r:id="rId18"/>
    <p:sldId id="1107" r:id="rId19"/>
    <p:sldId id="1108" r:id="rId20"/>
    <p:sldId id="1109" r:id="rId21"/>
    <p:sldId id="1110" r:id="rId22"/>
    <p:sldId id="1111" r:id="rId23"/>
    <p:sldId id="1112" r:id="rId24"/>
    <p:sldId id="1113" r:id="rId25"/>
    <p:sldId id="1114" r:id="rId26"/>
    <p:sldId id="1115" r:id="rId27"/>
  </p:sldIdLst>
  <p:sldSz cx="9144000" cy="5143500"/>
  <p:notesSz cx="6858000" cy="9144000"/>
  <p:embeddedFontLst>
    <p:embeddedFont>
      <p:font typeface="微软雅黑" panose="020B0503020204020204" pitchFamily="34" charset="-122"/>
      <p:regular r:id="rId33"/>
    </p:embeddedFont>
    <p:embeddedFont>
      <p:font typeface="Calibri" panose="020F0502020204030204" pitchFamily="34" charset="0"/>
      <p:regular r:id="rId34"/>
      <p:bold r:id="rId35"/>
      <p:italic r:id="rId36"/>
      <p:boldItalic r:id="rId37"/>
    </p:embeddedFont>
    <p:embeddedFont>
      <p:font typeface="华文新魏" panose="02010800040101010101" pitchFamily="2" charset="-122"/>
      <p:regular r:id="rId38"/>
    </p:embeddedFont>
    <p:embeddedFont>
      <p:font typeface="黑体" panose="02010609060101010101" pitchFamily="49" charset="-122"/>
      <p:regular r:id="rId39"/>
    </p:embeddedFont>
    <p:embeddedFont>
      <p:font typeface="楷体" panose="02010609060101010101" pitchFamily="49" charset="-122"/>
      <p:regular r:id="rId40"/>
    </p:embeddedFont>
    <p:embeddedFont>
      <p:font typeface="汉语拼音" panose="020B0604020202020204" pitchFamily="34" charset="0"/>
      <p:regular r:id="rId41"/>
    </p:embeddedFont>
    <p:embeddedFont>
      <p:font typeface="方正姚体" panose="02010601030101010101" pitchFamily="2" charset="-122"/>
      <p:regular r:id="rId42"/>
    </p:embeddedFont>
    <p:embeddedFont>
      <p:font typeface="华文细黑" panose="02010600040101010101" charset="-122"/>
      <p:regular r:id="rId43"/>
    </p:embeddedFont>
  </p:embeddedFontLst>
  <p:defaultTextStyle>
    <a:defPPr>
      <a:defRPr lang="zh-CN"/>
    </a:defPPr>
    <a:lvl1pPr marL="0" lvl="0" indent="0" algn="l" defTabSz="6858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</a:defRPr>
    </a:lvl1pPr>
    <a:lvl2pPr marL="342900" lvl="1" indent="0" algn="l" defTabSz="6858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</a:defRPr>
    </a:lvl2pPr>
    <a:lvl3pPr marL="685800" lvl="2" indent="0" algn="l" defTabSz="6858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</a:defRPr>
    </a:lvl3pPr>
    <a:lvl4pPr marL="1028700" lvl="3" indent="0" algn="l" defTabSz="6858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</a:defRPr>
    </a:lvl4pPr>
    <a:lvl5pPr marL="1371600" lvl="4" indent="0" algn="l" defTabSz="6858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</a:defRPr>
    </a:lvl5pPr>
    <a:lvl6pPr marL="2286000" lvl="5" indent="0" algn="l" defTabSz="6858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</a:defRPr>
    </a:lvl6pPr>
    <a:lvl7pPr marL="2743200" lvl="6" indent="0" algn="l" defTabSz="6858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</a:defRPr>
    </a:lvl7pPr>
    <a:lvl8pPr marL="3200400" lvl="7" indent="0" algn="l" defTabSz="6858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</a:defRPr>
    </a:lvl8pPr>
    <a:lvl9pPr marL="3657600" lvl="8" indent="0" algn="l" defTabSz="6858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66FF"/>
    <a:srgbClr val="A38302"/>
    <a:srgbClr val="FEFCDE"/>
    <a:srgbClr val="00B050"/>
    <a:srgbClr val="FF00FF"/>
    <a:srgbClr val="FFFF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1473"/>
    <p:restoredTop sz="94705"/>
  </p:normalViewPr>
  <p:slideViewPr>
    <p:cSldViewPr showGuides="1">
      <p:cViewPr varScale="1">
        <p:scale>
          <a:sx n="114" d="100"/>
          <a:sy n="114" d="100"/>
        </p:scale>
        <p:origin x="-120" y="-294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font" Target="fonts/font11.fntdata"/><Relationship Id="rId42" Type="http://schemas.openxmlformats.org/officeDocument/2006/relationships/font" Target="fonts/font10.fntdata"/><Relationship Id="rId41" Type="http://schemas.openxmlformats.org/officeDocument/2006/relationships/font" Target="fonts/font9.fntdata"/><Relationship Id="rId40" Type="http://schemas.openxmlformats.org/officeDocument/2006/relationships/font" Target="fonts/font8.fntdata"/><Relationship Id="rId4" Type="http://schemas.openxmlformats.org/officeDocument/2006/relationships/slide" Target="slides/slide2.xml"/><Relationship Id="rId39" Type="http://schemas.openxmlformats.org/officeDocument/2006/relationships/font" Target="fonts/font7.fntdata"/><Relationship Id="rId38" Type="http://schemas.openxmlformats.org/officeDocument/2006/relationships/font" Target="fonts/font6.fntdata"/><Relationship Id="rId37" Type="http://schemas.openxmlformats.org/officeDocument/2006/relationships/font" Target="fonts/font5.fntdata"/><Relationship Id="rId36" Type="http://schemas.openxmlformats.org/officeDocument/2006/relationships/font" Target="fonts/font4.fntdata"/><Relationship Id="rId35" Type="http://schemas.openxmlformats.org/officeDocument/2006/relationships/font" Target="fonts/font3.fntdata"/><Relationship Id="rId34" Type="http://schemas.openxmlformats.org/officeDocument/2006/relationships/font" Target="fonts/font2.fntdata"/><Relationship Id="rId33" Type="http://schemas.openxmlformats.org/officeDocument/2006/relationships/font" Target="fonts/font1.fntdata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660C8EF0-063C-4EC8-822D-D4BEE606CB45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607F7337-2D4C-4836-9F96-E27918AAD3E1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DFD2E35E-6DB1-4671-AA13-E9173BD066DF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077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9E1CD010-A9A3-4117-BFBF-9C1583B3E142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5293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2504" cy="33940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0"/>
            <a:ext cx="4032504" cy="33940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9698" name="标题 29697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9699" name="文本占位符 29698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9700" name="日期占位符 29699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lvl="0"/>
            <a:endParaRPr lang="zh-CN" altLang="en-US" dirty="0"/>
          </a:p>
        </p:txBody>
      </p:sp>
      <p:sp>
        <p:nvSpPr>
          <p:cNvPr id="29701" name="页脚占位符 29700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/>
            </a:lvl1pPr>
          </a:lstStyle>
          <a:p>
            <a:pPr lvl="0"/>
            <a:endParaRPr lang="zh-CN" altLang="en-US" dirty="0"/>
          </a:p>
        </p:txBody>
      </p:sp>
      <p:sp>
        <p:nvSpPr>
          <p:cNvPr id="29702" name="灯片编号占位符 29701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/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8700" lvl="3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3" Type="http://schemas.openxmlformats.org/officeDocument/2006/relationships/hyperlink" Target="http://www.woduhom.com/wslf/" TargetMode="External"/><Relationship Id="rId2" Type="http://schemas.openxmlformats.org/officeDocument/2006/relationships/image" Target="../media/image15.jpeg"/><Relationship Id="rId1" Type="http://schemas.openxmlformats.org/officeDocument/2006/relationships/hyperlink" Target="http://www.jiujiang.gov.cn/jjlyw/lushan/lvyou/index.htm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png"/><Relationship Id="rId1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TextBox 1"/>
          <p:cNvSpPr txBox="1"/>
          <p:nvPr/>
        </p:nvSpPr>
        <p:spPr>
          <a:xfrm>
            <a:off x="2268538" y="411163"/>
            <a:ext cx="4735512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5400" b="1">
                <a:latin typeface="宋体" panose="02010600030101010101" pitchFamily="2" charset="-122"/>
                <a:ea typeface="宋体" panose="02010600030101010101" pitchFamily="2" charset="-122"/>
              </a:rPr>
              <a:t>9.</a:t>
            </a:r>
            <a:r>
              <a:rPr lang="zh-CN" altLang="en-US" sz="5400" b="1" dirty="0">
                <a:latin typeface="宋体" panose="02010600030101010101" pitchFamily="2" charset="-122"/>
                <a:ea typeface="宋体" panose="02010600030101010101" pitchFamily="2" charset="-122"/>
              </a:rPr>
              <a:t>古诗三首</a:t>
            </a:r>
            <a:endParaRPr lang="zh-CN" altLang="en-US" sz="5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>
            <a:off x="2395538" y="1400175"/>
            <a:ext cx="4176713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099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4075" y="1635125"/>
            <a:ext cx="4879975" cy="33924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39750" y="627063"/>
            <a:ext cx="8135938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>
                <a:latin typeface="Times New Roman" panose="02020603050405020304" pitchFamily="18" charset="0"/>
                <a:ea typeface="微软雅黑" panose="020B0503020204020204" pitchFamily="34" charset="-122"/>
              </a:rPr>
              <a:t>        </a:t>
            </a:r>
            <a:r>
              <a:rPr lang="zh-CN" altLang="zh-CN" sz="28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你能在理解诗意的基础上作一首新诗，或画一两幅简笔画吗？</a:t>
            </a:r>
            <a:endParaRPr lang="zh-CN" altLang="en-US" sz="28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419"/>
          <a:stretch>
            <a:fillRect/>
          </a:stretch>
        </p:blipFill>
        <p:spPr>
          <a:xfrm>
            <a:off x="1691680" y="1857370"/>
            <a:ext cx="4520544" cy="2672409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文本框 1"/>
          <p:cNvSpPr txBox="1"/>
          <p:nvPr/>
        </p:nvSpPr>
        <p:spPr>
          <a:xfrm>
            <a:off x="3276600" y="3219450"/>
            <a:ext cx="18224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第二课时</a:t>
            </a:r>
            <a:endParaRPr lang="zh-CN" altLang="en-US" sz="28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571472" y="1071551"/>
            <a:ext cx="6858000" cy="1846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</a:pPr>
            <a:r>
              <a:rPr lang="zh-CN" altLang="en-US" sz="6600" strike="noStrike" noProof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题 西 林 壁</a:t>
            </a:r>
            <a:endParaRPr lang="zh-CN" altLang="en-US" sz="6600" strike="noStrike" noProof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fontAlgn="auto">
              <a:spcBef>
                <a:spcPct val="50000"/>
              </a:spcBef>
            </a:pPr>
            <a:r>
              <a:rPr lang="en-US" altLang="zh-CN" sz="3200" strike="noStrike" noProof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【</a:t>
            </a:r>
            <a:r>
              <a:rPr lang="zh-CN" altLang="en-US" sz="3200" strike="noStrike" noProof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宋代</a:t>
            </a:r>
            <a:r>
              <a:rPr lang="en-US" altLang="zh-CN" sz="3200" strike="noStrike" noProof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】</a:t>
            </a:r>
            <a:r>
              <a:rPr lang="zh-CN" altLang="en-US" sz="3200" strike="noStrike" noProof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苏轼</a:t>
            </a:r>
            <a:endParaRPr lang="zh-CN" altLang="en-US" sz="3200" strike="noStrike" noProof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Picture 2" descr="庐山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627784" y="2283718"/>
            <a:ext cx="4231596" cy="23283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7" name="Rectangle 1"/>
          <p:cNvSpPr/>
          <p:nvPr/>
        </p:nvSpPr>
        <p:spPr>
          <a:xfrm>
            <a:off x="1357313" y="1006475"/>
            <a:ext cx="7215187" cy="11874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304800" defTabSz="914400"/>
            <a:r>
              <a:rPr lang="en-US" altLang="zh-CN" sz="2400">
                <a:latin typeface="Calibri" panose="020F050202020403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2400" dirty="0">
                <a:latin typeface="Calibri" panose="020F0502020204030204" pitchFamily="34" charset="0"/>
                <a:ea typeface="宋体" panose="02010600030101010101" pitchFamily="2" charset="-122"/>
              </a:rPr>
              <a:t>同学们，我们知道，古诗语言精炼，意境深远，是悠久的中华文化瑰宝之一。今天，我们再来学习宋代诗人苏轼写在西林寺上的一首诗。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5" name="直线连接符 21"/>
          <p:cNvCxnSpPr/>
          <p:nvPr/>
        </p:nvCxnSpPr>
        <p:spPr bwMode="auto">
          <a:xfrm flipV="1">
            <a:off x="66675" y="1047750"/>
            <a:ext cx="225583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同侧圆角矩形 5"/>
          <p:cNvSpPr/>
          <p:nvPr/>
        </p:nvSpPr>
        <p:spPr bwMode="auto">
          <a:xfrm>
            <a:off x="250825" y="484188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strike="noStrike" noProof="1" dirty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49" charset="-122"/>
              </a:rPr>
              <a:t>课文导入</a:t>
            </a:r>
            <a:endParaRPr lang="zh-CN" altLang="en-US" sz="3000" b="1" strike="noStrike" noProof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5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81513" y="1244600"/>
            <a:ext cx="3624262" cy="3178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14282" y="857238"/>
            <a:ext cx="3857652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fontAlgn="auto">
              <a:spcBef>
                <a:spcPct val="50000"/>
              </a:spcBef>
            </a:pPr>
            <a:r>
              <a:rPr lang="zh-CN" altLang="zh-CN" sz="2800" strike="noStrike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今天，我们就要用学过的方法，来学习这首古诗。你们还记得我们学习古诗的步骤吗？</a:t>
            </a:r>
            <a:endParaRPr lang="zh-CN" altLang="en-US" sz="2800" b="1" strike="noStrike" noProof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 Box 3"/>
          <p:cNvSpPr txBox="1"/>
          <p:nvPr/>
        </p:nvSpPr>
        <p:spPr>
          <a:xfrm>
            <a:off x="500063" y="2786063"/>
            <a:ext cx="2879725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解诗题，知作者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/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抓字眼，明诗意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/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多诵读，悟诗情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8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charRg st="8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6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charRg st="16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" name="直线连接符 21"/>
          <p:cNvCxnSpPr/>
          <p:nvPr/>
        </p:nvCxnSpPr>
        <p:spPr bwMode="auto">
          <a:xfrm flipV="1">
            <a:off x="66675" y="1047750"/>
            <a:ext cx="225583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同侧圆角矩形 2"/>
          <p:cNvSpPr/>
          <p:nvPr/>
        </p:nvSpPr>
        <p:spPr bwMode="auto">
          <a:xfrm>
            <a:off x="250825" y="484188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strike="noStrike" noProof="1" dirty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49" charset="-122"/>
              </a:rPr>
              <a:t>学习字词</a:t>
            </a:r>
            <a:endParaRPr lang="zh-CN" altLang="en-US" sz="3000" b="1" strike="noStrike" noProof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49" charset="-122"/>
            </a:endParaRPr>
          </a:p>
        </p:txBody>
      </p:sp>
      <p:grpSp>
        <p:nvGrpSpPr>
          <p:cNvPr id="17411" name="组合 11"/>
          <p:cNvGrpSpPr/>
          <p:nvPr/>
        </p:nvGrpSpPr>
        <p:grpSpPr>
          <a:xfrm>
            <a:off x="6619875" y="3363913"/>
            <a:ext cx="2524125" cy="1730375"/>
            <a:chOff x="-283761" y="3242513"/>
            <a:chExt cx="4543910" cy="3748564"/>
          </a:xfrm>
        </p:grpSpPr>
        <p:sp>
          <p:nvSpPr>
            <p:cNvPr id="13" name="椭圆 12"/>
            <p:cNvSpPr/>
            <p:nvPr/>
          </p:nvSpPr>
          <p:spPr>
            <a:xfrm>
              <a:off x="-283761" y="5437689"/>
              <a:ext cx="4543910" cy="155338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rgbClr val="F2F2F2">
                    <a:alpha val="65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pic>
          <p:nvPicPr>
            <p:cNvPr id="17413" name="图片 1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41208" y="5598452"/>
              <a:ext cx="4170574" cy="131189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14" name="Freeform 5619"/>
            <p:cNvSpPr/>
            <p:nvPr/>
          </p:nvSpPr>
          <p:spPr>
            <a:xfrm>
              <a:off x="857084" y="4504361"/>
              <a:ext cx="451737" cy="2064227"/>
            </a:xfrm>
            <a:custGeom>
              <a:avLst/>
              <a:gdLst/>
              <a:ahLst/>
              <a:cxnLst>
                <a:cxn ang="0">
                  <a:pos x="439770" y="2064227"/>
                </a:cxn>
                <a:cxn ang="0">
                  <a:pos x="38891" y="1163745"/>
                </a:cxn>
                <a:cxn ang="0">
                  <a:pos x="0" y="0"/>
                </a:cxn>
                <a:cxn ang="0">
                  <a:pos x="451737" y="720983"/>
                </a:cxn>
                <a:cxn ang="0">
                  <a:pos x="439770" y="2064227"/>
                </a:cxn>
              </a:cxnLst>
              <a:pathLst>
                <a:path w="151" h="690">
                  <a:moveTo>
                    <a:pt x="147" y="690"/>
                  </a:moveTo>
                  <a:lnTo>
                    <a:pt x="13" y="389"/>
                  </a:lnTo>
                  <a:lnTo>
                    <a:pt x="0" y="0"/>
                  </a:lnTo>
                  <a:lnTo>
                    <a:pt x="151" y="241"/>
                  </a:lnTo>
                  <a:lnTo>
                    <a:pt x="147" y="690"/>
                  </a:lnTo>
                  <a:close/>
                </a:path>
              </a:pathLst>
            </a:custGeom>
            <a:solidFill>
              <a:srgbClr val="F7F7F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" name="Freeform 5627"/>
            <p:cNvSpPr/>
            <p:nvPr/>
          </p:nvSpPr>
          <p:spPr bwMode="auto">
            <a:xfrm>
              <a:off x="748843" y="3899212"/>
              <a:ext cx="1693264" cy="631235"/>
            </a:xfrm>
            <a:custGeom>
              <a:avLst/>
              <a:gdLst>
                <a:gd name="T0" fmla="*/ 52 w 566"/>
                <a:gd name="T1" fmla="*/ 211 h 211"/>
                <a:gd name="T2" fmla="*/ 0 w 566"/>
                <a:gd name="T3" fmla="*/ 41 h 211"/>
                <a:gd name="T4" fmla="*/ 485 w 566"/>
                <a:gd name="T5" fmla="*/ 0 h 211"/>
                <a:gd name="T6" fmla="*/ 566 w 566"/>
                <a:gd name="T7" fmla="*/ 155 h 211"/>
                <a:gd name="T8" fmla="*/ 52 w 566"/>
                <a:gd name="T9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6" h="211">
                  <a:moveTo>
                    <a:pt x="52" y="211"/>
                  </a:moveTo>
                  <a:lnTo>
                    <a:pt x="0" y="41"/>
                  </a:lnTo>
                  <a:lnTo>
                    <a:pt x="485" y="0"/>
                  </a:lnTo>
                  <a:lnTo>
                    <a:pt x="566" y="155"/>
                  </a:lnTo>
                  <a:lnTo>
                    <a:pt x="52" y="2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2700" h="12700" prst="angle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/>
            </a:p>
          </p:txBody>
        </p:sp>
        <p:sp>
          <p:nvSpPr>
            <p:cNvPr id="17" name="Freeform 5631"/>
            <p:cNvSpPr/>
            <p:nvPr/>
          </p:nvSpPr>
          <p:spPr bwMode="auto">
            <a:xfrm>
              <a:off x="2419012" y="4025667"/>
              <a:ext cx="1624456" cy="948349"/>
            </a:xfrm>
            <a:custGeom>
              <a:avLst/>
              <a:gdLst>
                <a:gd name="T0" fmla="*/ 0 w 543"/>
                <a:gd name="T1" fmla="*/ 109 h 317"/>
                <a:gd name="T2" fmla="*/ 230 w 543"/>
                <a:gd name="T3" fmla="*/ 0 h 317"/>
                <a:gd name="T4" fmla="*/ 543 w 543"/>
                <a:gd name="T5" fmla="*/ 182 h 317"/>
                <a:gd name="T6" fmla="*/ 264 w 543"/>
                <a:gd name="T7" fmla="*/ 317 h 317"/>
                <a:gd name="T8" fmla="*/ 0 w 543"/>
                <a:gd name="T9" fmla="*/ 109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3" h="317">
                  <a:moveTo>
                    <a:pt x="0" y="109"/>
                  </a:moveTo>
                  <a:lnTo>
                    <a:pt x="230" y="0"/>
                  </a:lnTo>
                  <a:lnTo>
                    <a:pt x="543" y="182"/>
                  </a:lnTo>
                  <a:lnTo>
                    <a:pt x="264" y="317"/>
                  </a:lnTo>
                  <a:lnTo>
                    <a:pt x="0" y="10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2700" h="12700" prst="angle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/>
            </a:p>
          </p:txBody>
        </p:sp>
        <p:sp>
          <p:nvSpPr>
            <p:cNvPr id="17417" name="Freeform 5619"/>
            <p:cNvSpPr/>
            <p:nvPr/>
          </p:nvSpPr>
          <p:spPr>
            <a:xfrm>
              <a:off x="869732" y="4548387"/>
              <a:ext cx="451737" cy="2064228"/>
            </a:xfrm>
            <a:custGeom>
              <a:avLst/>
              <a:gdLst/>
              <a:ahLst/>
              <a:cxnLst>
                <a:cxn ang="0">
                  <a:pos x="439770" y="2064228"/>
                </a:cxn>
                <a:cxn ang="0">
                  <a:pos x="38891" y="1163745"/>
                </a:cxn>
                <a:cxn ang="0">
                  <a:pos x="0" y="0"/>
                </a:cxn>
                <a:cxn ang="0">
                  <a:pos x="451737" y="720983"/>
                </a:cxn>
                <a:cxn ang="0">
                  <a:pos x="439770" y="2064228"/>
                </a:cxn>
              </a:cxnLst>
              <a:pathLst>
                <a:path w="151" h="690">
                  <a:moveTo>
                    <a:pt x="147" y="690"/>
                  </a:moveTo>
                  <a:lnTo>
                    <a:pt x="13" y="389"/>
                  </a:lnTo>
                  <a:lnTo>
                    <a:pt x="0" y="0"/>
                  </a:lnTo>
                  <a:lnTo>
                    <a:pt x="151" y="241"/>
                  </a:lnTo>
                  <a:lnTo>
                    <a:pt x="147" y="690"/>
                  </a:lnTo>
                  <a:close/>
                </a:path>
              </a:pathLst>
            </a:custGeom>
            <a:gradFill rotWithShape="1">
              <a:gsLst>
                <a:gs pos="0">
                  <a:srgbClr val="A6A6A6">
                    <a:alpha val="50000"/>
                  </a:srgbClr>
                </a:gs>
                <a:gs pos="50000">
                  <a:schemeClr val="bg1">
                    <a:alpha val="0"/>
                  </a:schemeClr>
                </a:gs>
                <a:gs pos="100000">
                  <a:srgbClr val="A6A6A6">
                    <a:alpha val="50000"/>
                  </a:srgbClr>
                </a:gs>
              </a:gsLst>
              <a:lin ang="0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" name="Freeform 5623"/>
            <p:cNvSpPr/>
            <p:nvPr/>
          </p:nvSpPr>
          <p:spPr bwMode="auto">
            <a:xfrm>
              <a:off x="63408" y="4302215"/>
              <a:ext cx="1277426" cy="954330"/>
            </a:xfrm>
            <a:custGeom>
              <a:avLst/>
              <a:gdLst>
                <a:gd name="T0" fmla="*/ 178 w 178"/>
                <a:gd name="T1" fmla="*/ 131 h 132"/>
                <a:gd name="T2" fmla="*/ 119 w 178"/>
                <a:gd name="T3" fmla="*/ 30 h 132"/>
                <a:gd name="T4" fmla="*/ 0 w 178"/>
                <a:gd name="T5" fmla="*/ 0 h 132"/>
                <a:gd name="T6" fmla="*/ 31 w 178"/>
                <a:gd name="T7" fmla="*/ 98 h 132"/>
                <a:gd name="T8" fmla="*/ 177 w 178"/>
                <a:gd name="T9" fmla="*/ 131 h 132"/>
                <a:gd name="T10" fmla="*/ 178 w 178"/>
                <a:gd name="T11" fmla="*/ 132 h 132"/>
                <a:gd name="T12" fmla="*/ 178 w 178"/>
                <a:gd name="T13" fmla="*/ 13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132">
                  <a:moveTo>
                    <a:pt x="178" y="131"/>
                  </a:moveTo>
                  <a:cubicBezTo>
                    <a:pt x="119" y="30"/>
                    <a:pt x="119" y="30"/>
                    <a:pt x="119" y="3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8"/>
                    <a:pt x="176" y="130"/>
                    <a:pt x="177" y="131"/>
                  </a:cubicBezTo>
                  <a:cubicBezTo>
                    <a:pt x="178" y="131"/>
                    <a:pt x="178" y="132"/>
                    <a:pt x="178" y="132"/>
                  </a:cubicBezTo>
                  <a:lnTo>
                    <a:pt x="178" y="1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2700" h="12700" prst="angle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/>
            </a:p>
          </p:txBody>
        </p:sp>
        <p:grpSp>
          <p:nvGrpSpPr>
            <p:cNvPr id="20" name="Group 5788"/>
            <p:cNvGrpSpPr>
              <a:grpSpLocks noChangeAspect="1"/>
            </p:cNvGrpSpPr>
            <p:nvPr/>
          </p:nvGrpSpPr>
          <p:grpSpPr bwMode="auto">
            <a:xfrm>
              <a:off x="891101" y="5149389"/>
              <a:ext cx="415185" cy="1415804"/>
              <a:chOff x="2534" y="2472"/>
              <a:chExt cx="139" cy="474"/>
            </a:xfr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lumMod val="65000"/>
                    <a:alpha val="32000"/>
                  </a:schemeClr>
                </a:gs>
              </a:gsLst>
              <a:lin ang="5400000" scaled="0"/>
            </a:gradFill>
          </p:grpSpPr>
          <p:sp>
            <p:nvSpPr>
              <p:cNvPr id="58" name="Freeform 5789"/>
              <p:cNvSpPr/>
              <p:nvPr/>
            </p:nvSpPr>
            <p:spPr bwMode="auto">
              <a:xfrm>
                <a:off x="2534" y="2472"/>
                <a:ext cx="139" cy="474"/>
              </a:xfrm>
              <a:custGeom>
                <a:avLst/>
                <a:gdLst>
                  <a:gd name="T0" fmla="*/ 0 w 139"/>
                  <a:gd name="T1" fmla="*/ 0 h 474"/>
                  <a:gd name="T2" fmla="*/ 5 w 139"/>
                  <a:gd name="T3" fmla="*/ 175 h 474"/>
                  <a:gd name="T4" fmla="*/ 139 w 139"/>
                  <a:gd name="T5" fmla="*/ 474 h 474"/>
                  <a:gd name="T6" fmla="*/ 139 w 139"/>
                  <a:gd name="T7" fmla="*/ 29 h 474"/>
                  <a:gd name="T8" fmla="*/ 0 w 139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" h="474">
                    <a:moveTo>
                      <a:pt x="0" y="0"/>
                    </a:moveTo>
                    <a:lnTo>
                      <a:pt x="5" y="175"/>
                    </a:lnTo>
                    <a:lnTo>
                      <a:pt x="139" y="474"/>
                    </a:lnTo>
                    <a:lnTo>
                      <a:pt x="139" y="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endParaRPr lang="zh-CN" altLang="en-US" strike="noStrike" noProof="1"/>
              </a:p>
            </p:txBody>
          </p:sp>
          <p:sp>
            <p:nvSpPr>
              <p:cNvPr id="59" name="Freeform 5790"/>
              <p:cNvSpPr/>
              <p:nvPr/>
            </p:nvSpPr>
            <p:spPr bwMode="auto">
              <a:xfrm>
                <a:off x="2534" y="2472"/>
                <a:ext cx="139" cy="474"/>
              </a:xfrm>
              <a:custGeom>
                <a:avLst/>
                <a:gdLst>
                  <a:gd name="T0" fmla="*/ 0 w 139"/>
                  <a:gd name="T1" fmla="*/ 0 h 474"/>
                  <a:gd name="T2" fmla="*/ 5 w 139"/>
                  <a:gd name="T3" fmla="*/ 175 h 474"/>
                  <a:gd name="T4" fmla="*/ 139 w 139"/>
                  <a:gd name="T5" fmla="*/ 474 h 474"/>
                  <a:gd name="T6" fmla="*/ 139 w 139"/>
                  <a:gd name="T7" fmla="*/ 29 h 474"/>
                  <a:gd name="T8" fmla="*/ 0 w 139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" h="474">
                    <a:moveTo>
                      <a:pt x="0" y="0"/>
                    </a:moveTo>
                    <a:lnTo>
                      <a:pt x="5" y="175"/>
                    </a:lnTo>
                    <a:lnTo>
                      <a:pt x="139" y="474"/>
                    </a:lnTo>
                    <a:lnTo>
                      <a:pt x="139" y="29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endParaRPr lang="zh-CN" altLang="en-US" strike="noStrike" noProof="1"/>
              </a:p>
            </p:txBody>
          </p:sp>
        </p:grpSp>
        <p:grpSp>
          <p:nvGrpSpPr>
            <p:cNvPr id="21" name="Group 5638"/>
            <p:cNvGrpSpPr>
              <a:grpSpLocks noChangeAspect="1"/>
            </p:cNvGrpSpPr>
            <p:nvPr/>
          </p:nvGrpSpPr>
          <p:grpSpPr bwMode="auto">
            <a:xfrm>
              <a:off x="911236" y="4355892"/>
              <a:ext cx="2309539" cy="903473"/>
              <a:chOff x="3454" y="2010"/>
              <a:chExt cx="772" cy="302"/>
            </a:xfrm>
            <a:solidFill>
              <a:schemeClr val="bg1">
                <a:lumMod val="85000"/>
              </a:schemeClr>
            </a:solidFill>
          </p:grpSpPr>
          <p:sp>
            <p:nvSpPr>
              <p:cNvPr id="56" name="Freeform 5639"/>
              <p:cNvSpPr/>
              <p:nvPr/>
            </p:nvSpPr>
            <p:spPr bwMode="auto">
              <a:xfrm>
                <a:off x="3454" y="2010"/>
                <a:ext cx="772" cy="302"/>
              </a:xfrm>
              <a:custGeom>
                <a:avLst/>
                <a:gdLst>
                  <a:gd name="T0" fmla="*/ 510 w 772"/>
                  <a:gd name="T1" fmla="*/ 0 h 302"/>
                  <a:gd name="T2" fmla="*/ 0 w 772"/>
                  <a:gd name="T3" fmla="*/ 56 h 302"/>
                  <a:gd name="T4" fmla="*/ 141 w 772"/>
                  <a:gd name="T5" fmla="*/ 302 h 302"/>
                  <a:gd name="T6" fmla="*/ 772 w 772"/>
                  <a:gd name="T7" fmla="*/ 208 h 302"/>
                  <a:gd name="T8" fmla="*/ 510 w 772"/>
                  <a:gd name="T9" fmla="*/ 0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2" h="302">
                    <a:moveTo>
                      <a:pt x="510" y="0"/>
                    </a:moveTo>
                    <a:lnTo>
                      <a:pt x="0" y="56"/>
                    </a:lnTo>
                    <a:lnTo>
                      <a:pt x="141" y="302"/>
                    </a:lnTo>
                    <a:lnTo>
                      <a:pt x="772" y="208"/>
                    </a:lnTo>
                    <a:lnTo>
                      <a:pt x="5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endParaRPr lang="zh-CN" altLang="en-US" strike="noStrike" noProof="1"/>
              </a:p>
            </p:txBody>
          </p:sp>
          <p:sp>
            <p:nvSpPr>
              <p:cNvPr id="57" name="Freeform 5640"/>
              <p:cNvSpPr/>
              <p:nvPr/>
            </p:nvSpPr>
            <p:spPr bwMode="auto">
              <a:xfrm>
                <a:off x="3454" y="2010"/>
                <a:ext cx="772" cy="302"/>
              </a:xfrm>
              <a:custGeom>
                <a:avLst/>
                <a:gdLst>
                  <a:gd name="T0" fmla="*/ 510 w 772"/>
                  <a:gd name="T1" fmla="*/ 0 h 302"/>
                  <a:gd name="T2" fmla="*/ 0 w 772"/>
                  <a:gd name="T3" fmla="*/ 56 h 302"/>
                  <a:gd name="T4" fmla="*/ 141 w 772"/>
                  <a:gd name="T5" fmla="*/ 302 h 302"/>
                  <a:gd name="T6" fmla="*/ 772 w 772"/>
                  <a:gd name="T7" fmla="*/ 208 h 302"/>
                  <a:gd name="T8" fmla="*/ 510 w 772"/>
                  <a:gd name="T9" fmla="*/ 0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2" h="302">
                    <a:moveTo>
                      <a:pt x="510" y="0"/>
                    </a:moveTo>
                    <a:lnTo>
                      <a:pt x="0" y="56"/>
                    </a:lnTo>
                    <a:lnTo>
                      <a:pt x="141" y="302"/>
                    </a:lnTo>
                    <a:lnTo>
                      <a:pt x="772" y="208"/>
                    </a:lnTo>
                    <a:lnTo>
                      <a:pt x="51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endParaRPr lang="zh-CN" altLang="en-US" strike="noStrike" noProof="1"/>
              </a:p>
            </p:txBody>
          </p:sp>
        </p:grpSp>
        <p:grpSp>
          <p:nvGrpSpPr>
            <p:cNvPr id="17421" name="组合 21"/>
            <p:cNvGrpSpPr/>
            <p:nvPr/>
          </p:nvGrpSpPr>
          <p:grpSpPr>
            <a:xfrm>
              <a:off x="826108" y="3688120"/>
              <a:ext cx="1026394" cy="2145453"/>
              <a:chOff x="4400552" y="1170243"/>
              <a:chExt cx="1411857" cy="2951180"/>
            </a:xfrm>
          </p:grpSpPr>
          <p:sp>
            <p:nvSpPr>
              <p:cNvPr id="17422" name="Freeform 5702"/>
              <p:cNvSpPr/>
              <p:nvPr/>
            </p:nvSpPr>
            <p:spPr>
              <a:xfrm>
                <a:off x="5450459" y="3873773"/>
                <a:ext cx="361950" cy="247650"/>
              </a:xfrm>
              <a:custGeom>
                <a:avLst/>
                <a:gdLst/>
                <a:ahLst/>
                <a:cxnLst>
                  <a:cxn ang="0">
                    <a:pos x="361950" y="100894"/>
                  </a:cxn>
                  <a:cxn ang="0">
                    <a:pos x="361950" y="110066"/>
                  </a:cxn>
                  <a:cxn ang="0">
                    <a:pos x="352669" y="119238"/>
                  </a:cxn>
                  <a:cxn ang="0">
                    <a:pos x="287703" y="174272"/>
                  </a:cxn>
                  <a:cxn ang="0">
                    <a:pos x="278423" y="183444"/>
                  </a:cxn>
                  <a:cxn ang="0">
                    <a:pos x="269142" y="192616"/>
                  </a:cxn>
                  <a:cxn ang="0">
                    <a:pos x="176334" y="229305"/>
                  </a:cxn>
                  <a:cxn ang="0">
                    <a:pos x="157773" y="238477"/>
                  </a:cxn>
                  <a:cxn ang="0">
                    <a:pos x="148492" y="238477"/>
                  </a:cxn>
                  <a:cxn ang="0">
                    <a:pos x="64965" y="247650"/>
                  </a:cxn>
                  <a:cxn ang="0">
                    <a:pos x="55684" y="238477"/>
                  </a:cxn>
                  <a:cxn ang="0">
                    <a:pos x="46403" y="238477"/>
                  </a:cxn>
                  <a:cxn ang="0">
                    <a:pos x="0" y="137583"/>
                  </a:cxn>
                  <a:cxn ang="0">
                    <a:pos x="102088" y="128411"/>
                  </a:cxn>
                  <a:cxn ang="0">
                    <a:pos x="102088" y="137583"/>
                  </a:cxn>
                  <a:cxn ang="0">
                    <a:pos x="111369" y="128411"/>
                  </a:cxn>
                  <a:cxn ang="0">
                    <a:pos x="241300" y="73377"/>
                  </a:cxn>
                  <a:cxn ang="0">
                    <a:pos x="241300" y="73377"/>
                  </a:cxn>
                  <a:cxn ang="0">
                    <a:pos x="315546" y="0"/>
                  </a:cxn>
                  <a:cxn ang="0">
                    <a:pos x="361950" y="100894"/>
                  </a:cxn>
                </a:cxnLst>
                <a:pathLst>
                  <a:path w="39" h="27">
                    <a:moveTo>
                      <a:pt x="39" y="11"/>
                    </a:moveTo>
                    <a:cubicBezTo>
                      <a:pt x="39" y="11"/>
                      <a:pt x="39" y="12"/>
                      <a:pt x="39" y="12"/>
                    </a:cubicBezTo>
                    <a:cubicBezTo>
                      <a:pt x="39" y="12"/>
                      <a:pt x="38" y="13"/>
                      <a:pt x="38" y="13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20"/>
                      <a:pt x="31" y="20"/>
                      <a:pt x="30" y="20"/>
                    </a:cubicBezTo>
                    <a:cubicBezTo>
                      <a:pt x="30" y="20"/>
                      <a:pt x="29" y="21"/>
                      <a:pt x="29" y="21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8" y="26"/>
                      <a:pt x="18" y="26"/>
                      <a:pt x="17" y="26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34" y="0"/>
                      <a:pt x="34" y="0"/>
                      <a:pt x="34" y="0"/>
                    </a:cubicBezTo>
                    <a:lnTo>
                      <a:pt x="39" y="11"/>
                    </a:lnTo>
                    <a:close/>
                  </a:path>
                </a:pathLst>
              </a:custGeom>
              <a:solidFill>
                <a:srgbClr val="E8707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423" name="Freeform 5704"/>
              <p:cNvSpPr/>
              <p:nvPr/>
            </p:nvSpPr>
            <p:spPr>
              <a:xfrm>
                <a:off x="4400552" y="1170243"/>
                <a:ext cx="493713" cy="893763"/>
              </a:xfrm>
              <a:custGeom>
                <a:avLst/>
                <a:gdLst/>
                <a:ahLst/>
                <a:cxnLst>
                  <a:cxn ang="0">
                    <a:pos x="251521" y="892601"/>
                  </a:cxn>
                  <a:cxn ang="0">
                    <a:pos x="363287" y="845589"/>
                  </a:cxn>
                  <a:cxn ang="0">
                    <a:pos x="465722" y="798577"/>
                  </a:cxn>
                  <a:cxn ang="0">
                    <a:pos x="465722" y="629477"/>
                  </a:cxn>
                  <a:cxn ang="0">
                    <a:pos x="400558" y="479235"/>
                  </a:cxn>
                  <a:cxn ang="0">
                    <a:pos x="344675" y="385211"/>
                  </a:cxn>
                  <a:cxn ang="0">
                    <a:pos x="344675" y="385211"/>
                  </a:cxn>
                  <a:cxn ang="0">
                    <a:pos x="18611" y="9384"/>
                  </a:cxn>
                  <a:cxn ang="0">
                    <a:pos x="0" y="0"/>
                  </a:cxn>
                  <a:cxn ang="0">
                    <a:pos x="0" y="18769"/>
                  </a:cxn>
                  <a:cxn ang="0">
                    <a:pos x="46601" y="526158"/>
                  </a:cxn>
                  <a:cxn ang="0">
                    <a:pos x="74740" y="620092"/>
                  </a:cxn>
                  <a:cxn ang="0">
                    <a:pos x="135214" y="770423"/>
                  </a:cxn>
                  <a:cxn ang="0">
                    <a:pos x="251521" y="892601"/>
                  </a:cxn>
                </a:cxnLst>
                <a:pathLst>
                  <a:path w="10074" h="10261">
                    <a:moveTo>
                      <a:pt x="5168" y="10248"/>
                    </a:moveTo>
                    <a:lnTo>
                      <a:pt x="7432" y="9722"/>
                    </a:lnTo>
                    <a:lnTo>
                      <a:pt x="9507" y="9196"/>
                    </a:lnTo>
                    <a:cubicBezTo>
                      <a:pt x="10263" y="8986"/>
                      <a:pt x="10263" y="8146"/>
                      <a:pt x="9507" y="7304"/>
                    </a:cubicBezTo>
                    <a:lnTo>
                      <a:pt x="8187" y="5623"/>
                    </a:lnTo>
                    <a:cubicBezTo>
                      <a:pt x="7810" y="5097"/>
                      <a:pt x="7620" y="4886"/>
                      <a:pt x="7055" y="4571"/>
                    </a:cubicBezTo>
                    <a:lnTo>
                      <a:pt x="7055" y="4571"/>
                    </a:lnTo>
                    <a:lnTo>
                      <a:pt x="450" y="366"/>
                    </a:lnTo>
                    <a:lnTo>
                      <a:pt x="73" y="261"/>
                    </a:lnTo>
                    <a:cubicBezTo>
                      <a:pt x="73" y="331"/>
                      <a:pt x="-92" y="-492"/>
                      <a:pt x="73" y="471"/>
                    </a:cubicBezTo>
                    <a:cubicBezTo>
                      <a:pt x="238" y="1434"/>
                      <a:pt x="813" y="4917"/>
                      <a:pt x="1066" y="6039"/>
                    </a:cubicBezTo>
                    <a:cubicBezTo>
                      <a:pt x="1318" y="7160"/>
                      <a:pt x="1399" y="6778"/>
                      <a:pt x="1587" y="7199"/>
                    </a:cubicBezTo>
                    <a:cubicBezTo>
                      <a:pt x="2909" y="8881"/>
                      <a:pt x="2812" y="8881"/>
                      <a:pt x="2812" y="8881"/>
                    </a:cubicBezTo>
                    <a:cubicBezTo>
                      <a:pt x="3566" y="9827"/>
                      <a:pt x="4601" y="10353"/>
                      <a:pt x="5168" y="10248"/>
                    </a:cubicBezTo>
                  </a:path>
                </a:pathLst>
              </a:custGeom>
              <a:solidFill>
                <a:srgbClr val="F3D8B8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424" name="Freeform 5715"/>
              <p:cNvSpPr/>
              <p:nvPr/>
            </p:nvSpPr>
            <p:spPr>
              <a:xfrm>
                <a:off x="4476484" y="1752667"/>
                <a:ext cx="1084263" cy="2273301"/>
              </a:xfrm>
              <a:custGeom>
                <a:avLst/>
                <a:gdLst/>
                <a:ahLst/>
                <a:cxnLst>
                  <a:cxn ang="0">
                    <a:pos x="973056" y="2273301"/>
                  </a:cxn>
                  <a:cxn ang="0">
                    <a:pos x="9267" y="73332"/>
                  </a:cxn>
                  <a:cxn ang="0">
                    <a:pos x="27801" y="18333"/>
                  </a:cxn>
                  <a:cxn ang="0">
                    <a:pos x="120473" y="45832"/>
                  </a:cxn>
                  <a:cxn ang="0">
                    <a:pos x="1084263" y="2264134"/>
                  </a:cxn>
                  <a:cxn ang="0">
                    <a:pos x="973056" y="2273301"/>
                  </a:cxn>
                </a:cxnLst>
                <a:pathLst>
                  <a:path w="117" h="248">
                    <a:moveTo>
                      <a:pt x="105" y="248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0" y="7"/>
                      <a:pt x="0" y="4"/>
                      <a:pt x="3" y="2"/>
                    </a:cubicBezTo>
                    <a:cubicBezTo>
                      <a:pt x="7" y="0"/>
                      <a:pt x="12" y="4"/>
                      <a:pt x="13" y="5"/>
                    </a:cubicBezTo>
                    <a:cubicBezTo>
                      <a:pt x="117" y="247"/>
                      <a:pt x="117" y="247"/>
                      <a:pt x="117" y="247"/>
                    </a:cubicBezTo>
                    <a:lnTo>
                      <a:pt x="105" y="248"/>
                    </a:lnTo>
                    <a:close/>
                  </a:path>
                </a:pathLst>
              </a:custGeom>
              <a:solidFill>
                <a:srgbClr val="E34F4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425" name="Freeform 5716"/>
              <p:cNvSpPr/>
              <p:nvPr/>
            </p:nvSpPr>
            <p:spPr>
              <a:xfrm>
                <a:off x="4713020" y="1641541"/>
                <a:ext cx="1055688" cy="2328864"/>
              </a:xfrm>
              <a:custGeom>
                <a:avLst/>
                <a:gdLst/>
                <a:ahLst/>
                <a:cxnLst>
                  <a:cxn ang="0">
                    <a:pos x="972344" y="2328864"/>
                  </a:cxn>
                  <a:cxn ang="0">
                    <a:pos x="0" y="110025"/>
                  </a:cxn>
                  <a:cxn ang="0">
                    <a:pos x="55562" y="18337"/>
                  </a:cxn>
                  <a:cxn ang="0">
                    <a:pos x="101864" y="45843"/>
                  </a:cxn>
                  <a:cxn ang="0">
                    <a:pos x="1055688" y="2246345"/>
                  </a:cxn>
                  <a:cxn ang="0">
                    <a:pos x="972344" y="2328864"/>
                  </a:cxn>
                </a:cxnLst>
                <a:pathLst>
                  <a:path w="114" h="254">
                    <a:moveTo>
                      <a:pt x="105" y="254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0"/>
                      <a:pt x="1" y="4"/>
                      <a:pt x="6" y="2"/>
                    </a:cubicBezTo>
                    <a:cubicBezTo>
                      <a:pt x="10" y="0"/>
                      <a:pt x="10" y="3"/>
                      <a:pt x="11" y="5"/>
                    </a:cubicBezTo>
                    <a:cubicBezTo>
                      <a:pt x="114" y="245"/>
                      <a:pt x="114" y="245"/>
                      <a:pt x="114" y="245"/>
                    </a:cubicBezTo>
                    <a:lnTo>
                      <a:pt x="105" y="254"/>
                    </a:lnTo>
                    <a:close/>
                  </a:path>
                </a:pathLst>
              </a:custGeom>
              <a:solidFill>
                <a:srgbClr val="E34F4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426" name="Freeform 5717"/>
              <p:cNvSpPr/>
              <p:nvPr/>
            </p:nvSpPr>
            <p:spPr>
              <a:xfrm>
                <a:off x="4597132" y="1733617"/>
                <a:ext cx="1093788" cy="2282828"/>
              </a:xfrm>
              <a:custGeom>
                <a:avLst/>
                <a:gdLst/>
                <a:ahLst/>
                <a:cxnLst>
                  <a:cxn ang="0">
                    <a:pos x="964016" y="2282828"/>
                  </a:cxn>
                  <a:cxn ang="0">
                    <a:pos x="9269" y="91679"/>
                  </a:cxn>
                  <a:cxn ang="0">
                    <a:pos x="46346" y="18335"/>
                  </a:cxn>
                  <a:cxn ang="0">
                    <a:pos x="129771" y="36671"/>
                  </a:cxn>
                  <a:cxn ang="0">
                    <a:pos x="1093788" y="2236988"/>
                  </a:cxn>
                  <a:cxn ang="0">
                    <a:pos x="964016" y="2282828"/>
                  </a:cxn>
                </a:cxnLst>
                <a:pathLst>
                  <a:path w="118" h="249">
                    <a:moveTo>
                      <a:pt x="104" y="249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0" y="8"/>
                      <a:pt x="1" y="4"/>
                      <a:pt x="5" y="2"/>
                    </a:cubicBezTo>
                    <a:cubicBezTo>
                      <a:pt x="11" y="0"/>
                      <a:pt x="13" y="3"/>
                      <a:pt x="14" y="4"/>
                    </a:cubicBezTo>
                    <a:cubicBezTo>
                      <a:pt x="118" y="244"/>
                      <a:pt x="118" y="244"/>
                      <a:pt x="118" y="244"/>
                    </a:cubicBezTo>
                    <a:lnTo>
                      <a:pt x="104" y="249"/>
                    </a:lnTo>
                    <a:close/>
                  </a:path>
                </a:pathLst>
              </a:custGeom>
              <a:solidFill>
                <a:srgbClr val="E8707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427" name="Freeform 5703"/>
              <p:cNvSpPr/>
              <p:nvPr/>
            </p:nvSpPr>
            <p:spPr>
              <a:xfrm>
                <a:off x="4405578" y="1186854"/>
                <a:ext cx="189438" cy="312121"/>
              </a:xfrm>
              <a:custGeom>
                <a:avLst/>
                <a:gdLst/>
                <a:ahLst/>
                <a:cxnLst>
                  <a:cxn ang="0">
                    <a:pos x="189438" y="228888"/>
                  </a:cxn>
                  <a:cxn ang="0">
                    <a:pos x="0" y="0"/>
                  </a:cxn>
                  <a:cxn ang="0">
                    <a:pos x="42097" y="291312"/>
                  </a:cxn>
                  <a:cxn ang="0">
                    <a:pos x="126292" y="301716"/>
                  </a:cxn>
                  <a:cxn ang="0">
                    <a:pos x="189438" y="228888"/>
                  </a:cxn>
                </a:cxnLst>
                <a:pathLst>
                  <a:path w="18" h="30">
                    <a:moveTo>
                      <a:pt x="18" y="2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7" y="30"/>
                      <a:pt x="10" y="30"/>
                      <a:pt x="12" y="29"/>
                    </a:cubicBezTo>
                    <a:cubicBezTo>
                      <a:pt x="15" y="27"/>
                      <a:pt x="17" y="25"/>
                      <a:pt x="18" y="22"/>
                    </a:cubicBezTo>
                  </a:path>
                </a:pathLst>
              </a:custGeom>
              <a:solidFill>
                <a:srgbClr val="40404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7428" name="组合 22"/>
            <p:cNvGrpSpPr/>
            <p:nvPr/>
          </p:nvGrpSpPr>
          <p:grpSpPr>
            <a:xfrm rot="781172">
              <a:off x="1303389" y="3357402"/>
              <a:ext cx="1026394" cy="2145453"/>
              <a:chOff x="4400552" y="1170242"/>
              <a:chExt cx="1411857" cy="2951181"/>
            </a:xfrm>
          </p:grpSpPr>
          <p:sp>
            <p:nvSpPr>
              <p:cNvPr id="17429" name="Freeform 5702"/>
              <p:cNvSpPr/>
              <p:nvPr/>
            </p:nvSpPr>
            <p:spPr>
              <a:xfrm>
                <a:off x="5450459" y="3873773"/>
                <a:ext cx="361950" cy="247650"/>
              </a:xfrm>
              <a:custGeom>
                <a:avLst/>
                <a:gdLst/>
                <a:ahLst/>
                <a:cxnLst>
                  <a:cxn ang="0">
                    <a:pos x="361950" y="100894"/>
                  </a:cxn>
                  <a:cxn ang="0">
                    <a:pos x="361950" y="110066"/>
                  </a:cxn>
                  <a:cxn ang="0">
                    <a:pos x="352669" y="119238"/>
                  </a:cxn>
                  <a:cxn ang="0">
                    <a:pos x="287703" y="174272"/>
                  </a:cxn>
                  <a:cxn ang="0">
                    <a:pos x="278423" y="183444"/>
                  </a:cxn>
                  <a:cxn ang="0">
                    <a:pos x="269142" y="192616"/>
                  </a:cxn>
                  <a:cxn ang="0">
                    <a:pos x="176334" y="229305"/>
                  </a:cxn>
                  <a:cxn ang="0">
                    <a:pos x="157773" y="238477"/>
                  </a:cxn>
                  <a:cxn ang="0">
                    <a:pos x="148492" y="238477"/>
                  </a:cxn>
                  <a:cxn ang="0">
                    <a:pos x="64965" y="247650"/>
                  </a:cxn>
                  <a:cxn ang="0">
                    <a:pos x="55684" y="238477"/>
                  </a:cxn>
                  <a:cxn ang="0">
                    <a:pos x="46403" y="238477"/>
                  </a:cxn>
                  <a:cxn ang="0">
                    <a:pos x="0" y="137583"/>
                  </a:cxn>
                  <a:cxn ang="0">
                    <a:pos x="102088" y="128411"/>
                  </a:cxn>
                  <a:cxn ang="0">
                    <a:pos x="102088" y="137583"/>
                  </a:cxn>
                  <a:cxn ang="0">
                    <a:pos x="111369" y="128411"/>
                  </a:cxn>
                  <a:cxn ang="0">
                    <a:pos x="241300" y="73377"/>
                  </a:cxn>
                  <a:cxn ang="0">
                    <a:pos x="241300" y="73377"/>
                  </a:cxn>
                  <a:cxn ang="0">
                    <a:pos x="315546" y="0"/>
                  </a:cxn>
                  <a:cxn ang="0">
                    <a:pos x="361950" y="100894"/>
                  </a:cxn>
                </a:cxnLst>
                <a:pathLst>
                  <a:path w="39" h="27">
                    <a:moveTo>
                      <a:pt x="39" y="11"/>
                    </a:moveTo>
                    <a:cubicBezTo>
                      <a:pt x="39" y="11"/>
                      <a:pt x="39" y="12"/>
                      <a:pt x="39" y="12"/>
                    </a:cubicBezTo>
                    <a:cubicBezTo>
                      <a:pt x="39" y="12"/>
                      <a:pt x="38" y="13"/>
                      <a:pt x="38" y="13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20"/>
                      <a:pt x="31" y="20"/>
                      <a:pt x="30" y="20"/>
                    </a:cubicBezTo>
                    <a:cubicBezTo>
                      <a:pt x="30" y="20"/>
                      <a:pt x="29" y="21"/>
                      <a:pt x="29" y="21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8" y="26"/>
                      <a:pt x="18" y="26"/>
                      <a:pt x="17" y="26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34" y="0"/>
                      <a:pt x="34" y="0"/>
                      <a:pt x="34" y="0"/>
                    </a:cubicBezTo>
                    <a:lnTo>
                      <a:pt x="39" y="11"/>
                    </a:lnTo>
                    <a:close/>
                  </a:path>
                </a:pathLst>
              </a:custGeom>
              <a:solidFill>
                <a:srgbClr val="E8707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430" name="Freeform 5704"/>
              <p:cNvSpPr/>
              <p:nvPr/>
            </p:nvSpPr>
            <p:spPr>
              <a:xfrm>
                <a:off x="4400552" y="1170242"/>
                <a:ext cx="493713" cy="893764"/>
              </a:xfrm>
              <a:custGeom>
                <a:avLst/>
                <a:gdLst/>
                <a:ahLst/>
                <a:cxnLst>
                  <a:cxn ang="0">
                    <a:pos x="251521" y="892602"/>
                  </a:cxn>
                  <a:cxn ang="0">
                    <a:pos x="363287" y="845590"/>
                  </a:cxn>
                  <a:cxn ang="0">
                    <a:pos x="465722" y="798578"/>
                  </a:cxn>
                  <a:cxn ang="0">
                    <a:pos x="465722" y="629477"/>
                  </a:cxn>
                  <a:cxn ang="0">
                    <a:pos x="400558" y="479236"/>
                  </a:cxn>
                  <a:cxn ang="0">
                    <a:pos x="344675" y="385212"/>
                  </a:cxn>
                  <a:cxn ang="0">
                    <a:pos x="344675" y="385212"/>
                  </a:cxn>
                  <a:cxn ang="0">
                    <a:pos x="18611" y="9384"/>
                  </a:cxn>
                  <a:cxn ang="0">
                    <a:pos x="0" y="0"/>
                  </a:cxn>
                  <a:cxn ang="0">
                    <a:pos x="0" y="18769"/>
                  </a:cxn>
                  <a:cxn ang="0">
                    <a:pos x="46601" y="526158"/>
                  </a:cxn>
                  <a:cxn ang="0">
                    <a:pos x="74740" y="620093"/>
                  </a:cxn>
                  <a:cxn ang="0">
                    <a:pos x="135214" y="770424"/>
                  </a:cxn>
                  <a:cxn ang="0">
                    <a:pos x="251521" y="892602"/>
                  </a:cxn>
                </a:cxnLst>
                <a:pathLst>
                  <a:path w="10074" h="10261">
                    <a:moveTo>
                      <a:pt x="5168" y="10248"/>
                    </a:moveTo>
                    <a:lnTo>
                      <a:pt x="7432" y="9722"/>
                    </a:lnTo>
                    <a:lnTo>
                      <a:pt x="9507" y="9196"/>
                    </a:lnTo>
                    <a:cubicBezTo>
                      <a:pt x="10263" y="8986"/>
                      <a:pt x="10263" y="8146"/>
                      <a:pt x="9507" y="7304"/>
                    </a:cubicBezTo>
                    <a:lnTo>
                      <a:pt x="8187" y="5623"/>
                    </a:lnTo>
                    <a:cubicBezTo>
                      <a:pt x="7810" y="5097"/>
                      <a:pt x="7620" y="4886"/>
                      <a:pt x="7055" y="4571"/>
                    </a:cubicBezTo>
                    <a:lnTo>
                      <a:pt x="7055" y="4571"/>
                    </a:lnTo>
                    <a:lnTo>
                      <a:pt x="450" y="366"/>
                    </a:lnTo>
                    <a:lnTo>
                      <a:pt x="73" y="261"/>
                    </a:lnTo>
                    <a:cubicBezTo>
                      <a:pt x="73" y="331"/>
                      <a:pt x="-92" y="-492"/>
                      <a:pt x="73" y="471"/>
                    </a:cubicBezTo>
                    <a:cubicBezTo>
                      <a:pt x="238" y="1434"/>
                      <a:pt x="813" y="4917"/>
                      <a:pt x="1066" y="6039"/>
                    </a:cubicBezTo>
                    <a:cubicBezTo>
                      <a:pt x="1318" y="7160"/>
                      <a:pt x="1399" y="6778"/>
                      <a:pt x="1587" y="7199"/>
                    </a:cubicBezTo>
                    <a:cubicBezTo>
                      <a:pt x="2909" y="8881"/>
                      <a:pt x="2812" y="8881"/>
                      <a:pt x="2812" y="8881"/>
                    </a:cubicBezTo>
                    <a:cubicBezTo>
                      <a:pt x="3566" y="9827"/>
                      <a:pt x="4601" y="10353"/>
                      <a:pt x="5168" y="10248"/>
                    </a:cubicBezTo>
                  </a:path>
                </a:pathLst>
              </a:custGeom>
              <a:solidFill>
                <a:srgbClr val="F3D8B8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431" name="Freeform 5715"/>
              <p:cNvSpPr/>
              <p:nvPr/>
            </p:nvSpPr>
            <p:spPr>
              <a:xfrm>
                <a:off x="4476483" y="1752666"/>
                <a:ext cx="1084263" cy="2273302"/>
              </a:xfrm>
              <a:custGeom>
                <a:avLst/>
                <a:gdLst/>
                <a:ahLst/>
                <a:cxnLst>
                  <a:cxn ang="0">
                    <a:pos x="973056" y="2273302"/>
                  </a:cxn>
                  <a:cxn ang="0">
                    <a:pos x="9267" y="73332"/>
                  </a:cxn>
                  <a:cxn ang="0">
                    <a:pos x="27801" y="18333"/>
                  </a:cxn>
                  <a:cxn ang="0">
                    <a:pos x="120473" y="45832"/>
                  </a:cxn>
                  <a:cxn ang="0">
                    <a:pos x="1084263" y="2264135"/>
                  </a:cxn>
                  <a:cxn ang="0">
                    <a:pos x="973056" y="2273302"/>
                  </a:cxn>
                </a:cxnLst>
                <a:pathLst>
                  <a:path w="117" h="248">
                    <a:moveTo>
                      <a:pt x="105" y="248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0" y="7"/>
                      <a:pt x="0" y="4"/>
                      <a:pt x="3" y="2"/>
                    </a:cubicBezTo>
                    <a:cubicBezTo>
                      <a:pt x="7" y="0"/>
                      <a:pt x="12" y="4"/>
                      <a:pt x="13" y="5"/>
                    </a:cubicBezTo>
                    <a:cubicBezTo>
                      <a:pt x="117" y="247"/>
                      <a:pt x="117" y="247"/>
                      <a:pt x="117" y="247"/>
                    </a:cubicBezTo>
                    <a:lnTo>
                      <a:pt x="105" y="248"/>
                    </a:lnTo>
                    <a:close/>
                  </a:path>
                </a:pathLst>
              </a:custGeom>
              <a:solidFill>
                <a:srgbClr val="018B99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432" name="Freeform 5716"/>
              <p:cNvSpPr/>
              <p:nvPr/>
            </p:nvSpPr>
            <p:spPr>
              <a:xfrm>
                <a:off x="4713021" y="1641541"/>
                <a:ext cx="1055688" cy="2328865"/>
              </a:xfrm>
              <a:custGeom>
                <a:avLst/>
                <a:gdLst/>
                <a:ahLst/>
                <a:cxnLst>
                  <a:cxn ang="0">
                    <a:pos x="972344" y="2328865"/>
                  </a:cxn>
                  <a:cxn ang="0">
                    <a:pos x="0" y="110025"/>
                  </a:cxn>
                  <a:cxn ang="0">
                    <a:pos x="55562" y="18337"/>
                  </a:cxn>
                  <a:cxn ang="0">
                    <a:pos x="101864" y="45843"/>
                  </a:cxn>
                  <a:cxn ang="0">
                    <a:pos x="1055688" y="2246346"/>
                  </a:cxn>
                  <a:cxn ang="0">
                    <a:pos x="972344" y="2328865"/>
                  </a:cxn>
                </a:cxnLst>
                <a:pathLst>
                  <a:path w="114" h="254">
                    <a:moveTo>
                      <a:pt x="105" y="254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0"/>
                      <a:pt x="1" y="4"/>
                      <a:pt x="6" y="2"/>
                    </a:cubicBezTo>
                    <a:cubicBezTo>
                      <a:pt x="10" y="0"/>
                      <a:pt x="10" y="3"/>
                      <a:pt x="11" y="5"/>
                    </a:cubicBezTo>
                    <a:cubicBezTo>
                      <a:pt x="114" y="245"/>
                      <a:pt x="114" y="245"/>
                      <a:pt x="114" y="245"/>
                    </a:cubicBezTo>
                    <a:lnTo>
                      <a:pt x="105" y="254"/>
                    </a:lnTo>
                    <a:close/>
                  </a:path>
                </a:pathLst>
              </a:custGeom>
              <a:solidFill>
                <a:srgbClr val="018B99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433" name="Freeform 5717"/>
              <p:cNvSpPr/>
              <p:nvPr/>
            </p:nvSpPr>
            <p:spPr>
              <a:xfrm>
                <a:off x="4597132" y="1733617"/>
                <a:ext cx="1093788" cy="2282828"/>
              </a:xfrm>
              <a:custGeom>
                <a:avLst/>
                <a:gdLst/>
                <a:ahLst/>
                <a:cxnLst>
                  <a:cxn ang="0">
                    <a:pos x="964016" y="2282828"/>
                  </a:cxn>
                  <a:cxn ang="0">
                    <a:pos x="9269" y="91679"/>
                  </a:cxn>
                  <a:cxn ang="0">
                    <a:pos x="46346" y="18335"/>
                  </a:cxn>
                  <a:cxn ang="0">
                    <a:pos x="129771" y="36671"/>
                  </a:cxn>
                  <a:cxn ang="0">
                    <a:pos x="1093788" y="2236988"/>
                  </a:cxn>
                  <a:cxn ang="0">
                    <a:pos x="964016" y="2282828"/>
                  </a:cxn>
                </a:cxnLst>
                <a:pathLst>
                  <a:path w="118" h="249">
                    <a:moveTo>
                      <a:pt x="104" y="249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0" y="8"/>
                      <a:pt x="1" y="4"/>
                      <a:pt x="5" y="2"/>
                    </a:cubicBezTo>
                    <a:cubicBezTo>
                      <a:pt x="11" y="0"/>
                      <a:pt x="13" y="3"/>
                      <a:pt x="14" y="4"/>
                    </a:cubicBezTo>
                    <a:cubicBezTo>
                      <a:pt x="118" y="244"/>
                      <a:pt x="118" y="244"/>
                      <a:pt x="118" y="244"/>
                    </a:cubicBezTo>
                    <a:lnTo>
                      <a:pt x="104" y="249"/>
                    </a:lnTo>
                    <a:close/>
                  </a:path>
                </a:pathLst>
              </a:custGeom>
              <a:solidFill>
                <a:srgbClr val="01ACBE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434" name="Freeform 5703"/>
              <p:cNvSpPr/>
              <p:nvPr/>
            </p:nvSpPr>
            <p:spPr>
              <a:xfrm>
                <a:off x="4405578" y="1186853"/>
                <a:ext cx="189438" cy="312121"/>
              </a:xfrm>
              <a:custGeom>
                <a:avLst/>
                <a:gdLst/>
                <a:ahLst/>
                <a:cxnLst>
                  <a:cxn ang="0">
                    <a:pos x="189438" y="228888"/>
                  </a:cxn>
                  <a:cxn ang="0">
                    <a:pos x="0" y="0"/>
                  </a:cxn>
                  <a:cxn ang="0">
                    <a:pos x="42097" y="291312"/>
                  </a:cxn>
                  <a:cxn ang="0">
                    <a:pos x="126292" y="301716"/>
                  </a:cxn>
                  <a:cxn ang="0">
                    <a:pos x="189438" y="228888"/>
                  </a:cxn>
                </a:cxnLst>
                <a:pathLst>
                  <a:path w="18" h="30">
                    <a:moveTo>
                      <a:pt x="18" y="2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7" y="30"/>
                      <a:pt x="10" y="30"/>
                      <a:pt x="12" y="29"/>
                    </a:cubicBezTo>
                    <a:cubicBezTo>
                      <a:pt x="15" y="27"/>
                      <a:pt x="17" y="25"/>
                      <a:pt x="18" y="22"/>
                    </a:cubicBezTo>
                  </a:path>
                </a:pathLst>
              </a:custGeom>
              <a:solidFill>
                <a:srgbClr val="40404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7435" name="组合 23"/>
            <p:cNvGrpSpPr/>
            <p:nvPr/>
          </p:nvGrpSpPr>
          <p:grpSpPr>
            <a:xfrm rot="1701895">
              <a:off x="1956371" y="3320026"/>
              <a:ext cx="1026394" cy="2145453"/>
              <a:chOff x="4400548" y="1170243"/>
              <a:chExt cx="1411855" cy="2951179"/>
            </a:xfrm>
          </p:grpSpPr>
          <p:sp>
            <p:nvSpPr>
              <p:cNvPr id="17436" name="Freeform 5702"/>
              <p:cNvSpPr/>
              <p:nvPr/>
            </p:nvSpPr>
            <p:spPr>
              <a:xfrm>
                <a:off x="5450453" y="3873772"/>
                <a:ext cx="361950" cy="247650"/>
              </a:xfrm>
              <a:custGeom>
                <a:avLst/>
                <a:gdLst/>
                <a:ahLst/>
                <a:cxnLst>
                  <a:cxn ang="0">
                    <a:pos x="361950" y="100894"/>
                  </a:cxn>
                  <a:cxn ang="0">
                    <a:pos x="361950" y="110066"/>
                  </a:cxn>
                  <a:cxn ang="0">
                    <a:pos x="352669" y="119238"/>
                  </a:cxn>
                  <a:cxn ang="0">
                    <a:pos x="287703" y="174272"/>
                  </a:cxn>
                  <a:cxn ang="0">
                    <a:pos x="278423" y="183444"/>
                  </a:cxn>
                  <a:cxn ang="0">
                    <a:pos x="269142" y="192616"/>
                  </a:cxn>
                  <a:cxn ang="0">
                    <a:pos x="176334" y="229305"/>
                  </a:cxn>
                  <a:cxn ang="0">
                    <a:pos x="157773" y="238477"/>
                  </a:cxn>
                  <a:cxn ang="0">
                    <a:pos x="148492" y="238477"/>
                  </a:cxn>
                  <a:cxn ang="0">
                    <a:pos x="64965" y="247650"/>
                  </a:cxn>
                  <a:cxn ang="0">
                    <a:pos x="55684" y="238477"/>
                  </a:cxn>
                  <a:cxn ang="0">
                    <a:pos x="46403" y="238477"/>
                  </a:cxn>
                  <a:cxn ang="0">
                    <a:pos x="0" y="137583"/>
                  </a:cxn>
                  <a:cxn ang="0">
                    <a:pos x="102088" y="128411"/>
                  </a:cxn>
                  <a:cxn ang="0">
                    <a:pos x="102088" y="137583"/>
                  </a:cxn>
                  <a:cxn ang="0">
                    <a:pos x="111369" y="128411"/>
                  </a:cxn>
                  <a:cxn ang="0">
                    <a:pos x="241300" y="73377"/>
                  </a:cxn>
                  <a:cxn ang="0">
                    <a:pos x="241300" y="73377"/>
                  </a:cxn>
                  <a:cxn ang="0">
                    <a:pos x="315546" y="0"/>
                  </a:cxn>
                  <a:cxn ang="0">
                    <a:pos x="361950" y="100894"/>
                  </a:cxn>
                </a:cxnLst>
                <a:pathLst>
                  <a:path w="39" h="27">
                    <a:moveTo>
                      <a:pt x="39" y="11"/>
                    </a:moveTo>
                    <a:cubicBezTo>
                      <a:pt x="39" y="11"/>
                      <a:pt x="39" y="12"/>
                      <a:pt x="39" y="12"/>
                    </a:cubicBezTo>
                    <a:cubicBezTo>
                      <a:pt x="39" y="12"/>
                      <a:pt x="38" y="13"/>
                      <a:pt x="38" y="13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20"/>
                      <a:pt x="31" y="20"/>
                      <a:pt x="30" y="20"/>
                    </a:cubicBezTo>
                    <a:cubicBezTo>
                      <a:pt x="30" y="20"/>
                      <a:pt x="29" y="21"/>
                      <a:pt x="29" y="21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8" y="26"/>
                      <a:pt x="18" y="26"/>
                      <a:pt x="17" y="26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34" y="0"/>
                      <a:pt x="34" y="0"/>
                      <a:pt x="34" y="0"/>
                    </a:cubicBezTo>
                    <a:lnTo>
                      <a:pt x="39" y="11"/>
                    </a:lnTo>
                    <a:close/>
                  </a:path>
                </a:pathLst>
              </a:custGeom>
              <a:solidFill>
                <a:srgbClr val="E8707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437" name="Freeform 5704"/>
              <p:cNvSpPr/>
              <p:nvPr/>
            </p:nvSpPr>
            <p:spPr>
              <a:xfrm>
                <a:off x="4400548" y="1170243"/>
                <a:ext cx="493712" cy="893763"/>
              </a:xfrm>
              <a:custGeom>
                <a:avLst/>
                <a:gdLst/>
                <a:ahLst/>
                <a:cxnLst>
                  <a:cxn ang="0">
                    <a:pos x="251521" y="892601"/>
                  </a:cxn>
                  <a:cxn ang="0">
                    <a:pos x="363286" y="845589"/>
                  </a:cxn>
                  <a:cxn ang="0">
                    <a:pos x="465721" y="798577"/>
                  </a:cxn>
                  <a:cxn ang="0">
                    <a:pos x="465721" y="629477"/>
                  </a:cxn>
                  <a:cxn ang="0">
                    <a:pos x="400557" y="479235"/>
                  </a:cxn>
                  <a:cxn ang="0">
                    <a:pos x="344675" y="385211"/>
                  </a:cxn>
                  <a:cxn ang="0">
                    <a:pos x="344675" y="385211"/>
                  </a:cxn>
                  <a:cxn ang="0">
                    <a:pos x="18611" y="9384"/>
                  </a:cxn>
                  <a:cxn ang="0">
                    <a:pos x="0" y="0"/>
                  </a:cxn>
                  <a:cxn ang="0">
                    <a:pos x="0" y="18769"/>
                  </a:cxn>
                  <a:cxn ang="0">
                    <a:pos x="46601" y="526158"/>
                  </a:cxn>
                  <a:cxn ang="0">
                    <a:pos x="74740" y="620092"/>
                  </a:cxn>
                  <a:cxn ang="0">
                    <a:pos x="135214" y="770423"/>
                  </a:cxn>
                  <a:cxn ang="0">
                    <a:pos x="251521" y="892601"/>
                  </a:cxn>
                </a:cxnLst>
                <a:pathLst>
                  <a:path w="10074" h="10261">
                    <a:moveTo>
                      <a:pt x="5168" y="10248"/>
                    </a:moveTo>
                    <a:lnTo>
                      <a:pt x="7432" y="9722"/>
                    </a:lnTo>
                    <a:lnTo>
                      <a:pt x="9507" y="9196"/>
                    </a:lnTo>
                    <a:cubicBezTo>
                      <a:pt x="10263" y="8986"/>
                      <a:pt x="10263" y="8146"/>
                      <a:pt x="9507" y="7304"/>
                    </a:cubicBezTo>
                    <a:lnTo>
                      <a:pt x="8187" y="5623"/>
                    </a:lnTo>
                    <a:cubicBezTo>
                      <a:pt x="7810" y="5097"/>
                      <a:pt x="7620" y="4886"/>
                      <a:pt x="7055" y="4571"/>
                    </a:cubicBezTo>
                    <a:lnTo>
                      <a:pt x="7055" y="4571"/>
                    </a:lnTo>
                    <a:lnTo>
                      <a:pt x="450" y="366"/>
                    </a:lnTo>
                    <a:lnTo>
                      <a:pt x="73" y="261"/>
                    </a:lnTo>
                    <a:cubicBezTo>
                      <a:pt x="73" y="331"/>
                      <a:pt x="-92" y="-492"/>
                      <a:pt x="73" y="471"/>
                    </a:cubicBezTo>
                    <a:cubicBezTo>
                      <a:pt x="238" y="1434"/>
                      <a:pt x="813" y="4917"/>
                      <a:pt x="1066" y="6039"/>
                    </a:cubicBezTo>
                    <a:cubicBezTo>
                      <a:pt x="1318" y="7160"/>
                      <a:pt x="1399" y="6778"/>
                      <a:pt x="1587" y="7199"/>
                    </a:cubicBezTo>
                    <a:cubicBezTo>
                      <a:pt x="2909" y="8881"/>
                      <a:pt x="2812" y="8881"/>
                      <a:pt x="2812" y="8881"/>
                    </a:cubicBezTo>
                    <a:cubicBezTo>
                      <a:pt x="3566" y="9827"/>
                      <a:pt x="4601" y="10353"/>
                      <a:pt x="5168" y="10248"/>
                    </a:cubicBezTo>
                  </a:path>
                </a:pathLst>
              </a:custGeom>
              <a:solidFill>
                <a:srgbClr val="F3D8B8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438" name="Freeform 5715"/>
              <p:cNvSpPr/>
              <p:nvPr/>
            </p:nvSpPr>
            <p:spPr>
              <a:xfrm>
                <a:off x="4476479" y="1752665"/>
                <a:ext cx="1084262" cy="2273302"/>
              </a:xfrm>
              <a:custGeom>
                <a:avLst/>
                <a:gdLst/>
                <a:ahLst/>
                <a:cxnLst>
                  <a:cxn ang="0">
                    <a:pos x="973055" y="2273302"/>
                  </a:cxn>
                  <a:cxn ang="0">
                    <a:pos x="9267" y="73332"/>
                  </a:cxn>
                  <a:cxn ang="0">
                    <a:pos x="27801" y="18333"/>
                  </a:cxn>
                  <a:cxn ang="0">
                    <a:pos x="120473" y="45832"/>
                  </a:cxn>
                  <a:cxn ang="0">
                    <a:pos x="1084262" y="2264135"/>
                  </a:cxn>
                  <a:cxn ang="0">
                    <a:pos x="973055" y="2273302"/>
                  </a:cxn>
                </a:cxnLst>
                <a:pathLst>
                  <a:path w="117" h="248">
                    <a:moveTo>
                      <a:pt x="105" y="248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0" y="7"/>
                      <a:pt x="0" y="4"/>
                      <a:pt x="3" y="2"/>
                    </a:cubicBezTo>
                    <a:cubicBezTo>
                      <a:pt x="7" y="0"/>
                      <a:pt x="12" y="4"/>
                      <a:pt x="13" y="5"/>
                    </a:cubicBezTo>
                    <a:cubicBezTo>
                      <a:pt x="117" y="247"/>
                      <a:pt x="117" y="247"/>
                      <a:pt x="117" y="247"/>
                    </a:cubicBezTo>
                    <a:lnTo>
                      <a:pt x="105" y="248"/>
                    </a:lnTo>
                    <a:close/>
                  </a:path>
                </a:pathLst>
              </a:custGeom>
              <a:solidFill>
                <a:srgbClr val="FFA219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439" name="Freeform 5716"/>
              <p:cNvSpPr/>
              <p:nvPr/>
            </p:nvSpPr>
            <p:spPr>
              <a:xfrm>
                <a:off x="4713018" y="1641539"/>
                <a:ext cx="1055688" cy="2328864"/>
              </a:xfrm>
              <a:custGeom>
                <a:avLst/>
                <a:gdLst/>
                <a:ahLst/>
                <a:cxnLst>
                  <a:cxn ang="0">
                    <a:pos x="972344" y="2328864"/>
                  </a:cxn>
                  <a:cxn ang="0">
                    <a:pos x="0" y="110025"/>
                  </a:cxn>
                  <a:cxn ang="0">
                    <a:pos x="55562" y="18337"/>
                  </a:cxn>
                  <a:cxn ang="0">
                    <a:pos x="101864" y="45843"/>
                  </a:cxn>
                  <a:cxn ang="0">
                    <a:pos x="1055688" y="2246345"/>
                  </a:cxn>
                  <a:cxn ang="0">
                    <a:pos x="972344" y="2328864"/>
                  </a:cxn>
                </a:cxnLst>
                <a:pathLst>
                  <a:path w="114" h="254">
                    <a:moveTo>
                      <a:pt x="105" y="254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0"/>
                      <a:pt x="1" y="4"/>
                      <a:pt x="6" y="2"/>
                    </a:cubicBezTo>
                    <a:cubicBezTo>
                      <a:pt x="10" y="0"/>
                      <a:pt x="10" y="3"/>
                      <a:pt x="11" y="5"/>
                    </a:cubicBezTo>
                    <a:cubicBezTo>
                      <a:pt x="114" y="245"/>
                      <a:pt x="114" y="245"/>
                      <a:pt x="114" y="245"/>
                    </a:cubicBezTo>
                    <a:lnTo>
                      <a:pt x="105" y="254"/>
                    </a:lnTo>
                    <a:close/>
                  </a:path>
                </a:pathLst>
              </a:custGeom>
              <a:solidFill>
                <a:srgbClr val="FFA219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440" name="Freeform 5717"/>
              <p:cNvSpPr/>
              <p:nvPr/>
            </p:nvSpPr>
            <p:spPr>
              <a:xfrm>
                <a:off x="4597131" y="1733615"/>
                <a:ext cx="1093788" cy="2282828"/>
              </a:xfrm>
              <a:custGeom>
                <a:avLst/>
                <a:gdLst/>
                <a:ahLst/>
                <a:cxnLst>
                  <a:cxn ang="0">
                    <a:pos x="964016" y="2282828"/>
                  </a:cxn>
                  <a:cxn ang="0">
                    <a:pos x="9269" y="91679"/>
                  </a:cxn>
                  <a:cxn ang="0">
                    <a:pos x="46346" y="18335"/>
                  </a:cxn>
                  <a:cxn ang="0">
                    <a:pos x="129771" y="36671"/>
                  </a:cxn>
                  <a:cxn ang="0">
                    <a:pos x="1093788" y="2236988"/>
                  </a:cxn>
                  <a:cxn ang="0">
                    <a:pos x="964016" y="2282828"/>
                  </a:cxn>
                </a:cxnLst>
                <a:pathLst>
                  <a:path w="118" h="249">
                    <a:moveTo>
                      <a:pt x="104" y="249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0" y="8"/>
                      <a:pt x="1" y="4"/>
                      <a:pt x="5" y="2"/>
                    </a:cubicBezTo>
                    <a:cubicBezTo>
                      <a:pt x="11" y="0"/>
                      <a:pt x="13" y="3"/>
                      <a:pt x="14" y="4"/>
                    </a:cubicBezTo>
                    <a:cubicBezTo>
                      <a:pt x="118" y="244"/>
                      <a:pt x="118" y="244"/>
                      <a:pt x="118" y="244"/>
                    </a:cubicBezTo>
                    <a:lnTo>
                      <a:pt x="104" y="249"/>
                    </a:lnTo>
                    <a:close/>
                  </a:path>
                </a:pathLst>
              </a:custGeom>
              <a:solidFill>
                <a:srgbClr val="FFB85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441" name="Freeform 5703"/>
              <p:cNvSpPr/>
              <p:nvPr/>
            </p:nvSpPr>
            <p:spPr>
              <a:xfrm>
                <a:off x="4405578" y="1186853"/>
                <a:ext cx="189438" cy="312121"/>
              </a:xfrm>
              <a:custGeom>
                <a:avLst/>
                <a:gdLst/>
                <a:ahLst/>
                <a:cxnLst>
                  <a:cxn ang="0">
                    <a:pos x="189438" y="228888"/>
                  </a:cxn>
                  <a:cxn ang="0">
                    <a:pos x="0" y="0"/>
                  </a:cxn>
                  <a:cxn ang="0">
                    <a:pos x="42097" y="291312"/>
                  </a:cxn>
                  <a:cxn ang="0">
                    <a:pos x="126292" y="301716"/>
                  </a:cxn>
                  <a:cxn ang="0">
                    <a:pos x="189438" y="228888"/>
                  </a:cxn>
                </a:cxnLst>
                <a:pathLst>
                  <a:path w="18" h="30">
                    <a:moveTo>
                      <a:pt x="18" y="2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7" y="30"/>
                      <a:pt x="10" y="30"/>
                      <a:pt x="12" y="29"/>
                    </a:cubicBezTo>
                    <a:cubicBezTo>
                      <a:pt x="15" y="27"/>
                      <a:pt x="17" y="25"/>
                      <a:pt x="18" y="22"/>
                    </a:cubicBezTo>
                  </a:path>
                </a:pathLst>
              </a:custGeom>
              <a:solidFill>
                <a:srgbClr val="40404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7442" name="组合 24"/>
            <p:cNvGrpSpPr/>
            <p:nvPr/>
          </p:nvGrpSpPr>
          <p:grpSpPr>
            <a:xfrm rot="2920266">
              <a:off x="2405205" y="3813342"/>
              <a:ext cx="1026395" cy="2145450"/>
              <a:chOff x="4400552" y="1170242"/>
              <a:chExt cx="1411857" cy="2951182"/>
            </a:xfrm>
          </p:grpSpPr>
          <p:sp>
            <p:nvSpPr>
              <p:cNvPr id="17443" name="Freeform 5702"/>
              <p:cNvSpPr/>
              <p:nvPr/>
            </p:nvSpPr>
            <p:spPr>
              <a:xfrm>
                <a:off x="5450459" y="3873774"/>
                <a:ext cx="361950" cy="247650"/>
              </a:xfrm>
              <a:custGeom>
                <a:avLst/>
                <a:gdLst/>
                <a:ahLst/>
                <a:cxnLst>
                  <a:cxn ang="0">
                    <a:pos x="361950" y="100894"/>
                  </a:cxn>
                  <a:cxn ang="0">
                    <a:pos x="361950" y="110066"/>
                  </a:cxn>
                  <a:cxn ang="0">
                    <a:pos x="352669" y="119238"/>
                  </a:cxn>
                  <a:cxn ang="0">
                    <a:pos x="287703" y="174272"/>
                  </a:cxn>
                  <a:cxn ang="0">
                    <a:pos x="278423" y="183444"/>
                  </a:cxn>
                  <a:cxn ang="0">
                    <a:pos x="269142" y="192616"/>
                  </a:cxn>
                  <a:cxn ang="0">
                    <a:pos x="176334" y="229305"/>
                  </a:cxn>
                  <a:cxn ang="0">
                    <a:pos x="157773" y="238477"/>
                  </a:cxn>
                  <a:cxn ang="0">
                    <a:pos x="148492" y="238477"/>
                  </a:cxn>
                  <a:cxn ang="0">
                    <a:pos x="64965" y="247650"/>
                  </a:cxn>
                  <a:cxn ang="0">
                    <a:pos x="55684" y="238477"/>
                  </a:cxn>
                  <a:cxn ang="0">
                    <a:pos x="46403" y="238477"/>
                  </a:cxn>
                  <a:cxn ang="0">
                    <a:pos x="0" y="137583"/>
                  </a:cxn>
                  <a:cxn ang="0">
                    <a:pos x="102088" y="128411"/>
                  </a:cxn>
                  <a:cxn ang="0">
                    <a:pos x="102088" y="137583"/>
                  </a:cxn>
                  <a:cxn ang="0">
                    <a:pos x="111369" y="128411"/>
                  </a:cxn>
                  <a:cxn ang="0">
                    <a:pos x="241300" y="73377"/>
                  </a:cxn>
                  <a:cxn ang="0">
                    <a:pos x="241300" y="73377"/>
                  </a:cxn>
                  <a:cxn ang="0">
                    <a:pos x="315546" y="0"/>
                  </a:cxn>
                  <a:cxn ang="0">
                    <a:pos x="361950" y="100894"/>
                  </a:cxn>
                </a:cxnLst>
                <a:pathLst>
                  <a:path w="39" h="27">
                    <a:moveTo>
                      <a:pt x="39" y="11"/>
                    </a:moveTo>
                    <a:cubicBezTo>
                      <a:pt x="39" y="11"/>
                      <a:pt x="39" y="12"/>
                      <a:pt x="39" y="12"/>
                    </a:cubicBezTo>
                    <a:cubicBezTo>
                      <a:pt x="39" y="12"/>
                      <a:pt x="38" y="13"/>
                      <a:pt x="38" y="13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20"/>
                      <a:pt x="31" y="20"/>
                      <a:pt x="30" y="20"/>
                    </a:cubicBezTo>
                    <a:cubicBezTo>
                      <a:pt x="30" y="20"/>
                      <a:pt x="29" y="21"/>
                      <a:pt x="29" y="21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8" y="26"/>
                      <a:pt x="18" y="26"/>
                      <a:pt x="17" y="26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34" y="0"/>
                      <a:pt x="34" y="0"/>
                      <a:pt x="34" y="0"/>
                    </a:cubicBezTo>
                    <a:lnTo>
                      <a:pt x="39" y="11"/>
                    </a:lnTo>
                    <a:close/>
                  </a:path>
                </a:pathLst>
              </a:custGeom>
              <a:solidFill>
                <a:srgbClr val="E8707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444" name="Freeform 5704"/>
              <p:cNvSpPr/>
              <p:nvPr/>
            </p:nvSpPr>
            <p:spPr>
              <a:xfrm>
                <a:off x="4400552" y="1170242"/>
                <a:ext cx="493712" cy="893764"/>
              </a:xfrm>
              <a:custGeom>
                <a:avLst/>
                <a:gdLst/>
                <a:ahLst/>
                <a:cxnLst>
                  <a:cxn ang="0">
                    <a:pos x="251521" y="892602"/>
                  </a:cxn>
                  <a:cxn ang="0">
                    <a:pos x="363286" y="845590"/>
                  </a:cxn>
                  <a:cxn ang="0">
                    <a:pos x="465721" y="798578"/>
                  </a:cxn>
                  <a:cxn ang="0">
                    <a:pos x="465721" y="629477"/>
                  </a:cxn>
                  <a:cxn ang="0">
                    <a:pos x="400557" y="479236"/>
                  </a:cxn>
                  <a:cxn ang="0">
                    <a:pos x="344675" y="385212"/>
                  </a:cxn>
                  <a:cxn ang="0">
                    <a:pos x="344675" y="385212"/>
                  </a:cxn>
                  <a:cxn ang="0">
                    <a:pos x="18611" y="9384"/>
                  </a:cxn>
                  <a:cxn ang="0">
                    <a:pos x="0" y="0"/>
                  </a:cxn>
                  <a:cxn ang="0">
                    <a:pos x="0" y="18769"/>
                  </a:cxn>
                  <a:cxn ang="0">
                    <a:pos x="46601" y="526158"/>
                  </a:cxn>
                  <a:cxn ang="0">
                    <a:pos x="74740" y="620093"/>
                  </a:cxn>
                  <a:cxn ang="0">
                    <a:pos x="135214" y="770424"/>
                  </a:cxn>
                  <a:cxn ang="0">
                    <a:pos x="251521" y="892602"/>
                  </a:cxn>
                </a:cxnLst>
                <a:pathLst>
                  <a:path w="10074" h="10261">
                    <a:moveTo>
                      <a:pt x="5168" y="10248"/>
                    </a:moveTo>
                    <a:lnTo>
                      <a:pt x="7432" y="9722"/>
                    </a:lnTo>
                    <a:lnTo>
                      <a:pt x="9507" y="9196"/>
                    </a:lnTo>
                    <a:cubicBezTo>
                      <a:pt x="10263" y="8986"/>
                      <a:pt x="10263" y="8146"/>
                      <a:pt x="9507" y="7304"/>
                    </a:cubicBezTo>
                    <a:lnTo>
                      <a:pt x="8187" y="5623"/>
                    </a:lnTo>
                    <a:cubicBezTo>
                      <a:pt x="7810" y="5097"/>
                      <a:pt x="7620" y="4886"/>
                      <a:pt x="7055" y="4571"/>
                    </a:cubicBezTo>
                    <a:lnTo>
                      <a:pt x="7055" y="4571"/>
                    </a:lnTo>
                    <a:lnTo>
                      <a:pt x="450" y="366"/>
                    </a:lnTo>
                    <a:lnTo>
                      <a:pt x="73" y="261"/>
                    </a:lnTo>
                    <a:cubicBezTo>
                      <a:pt x="73" y="331"/>
                      <a:pt x="-92" y="-492"/>
                      <a:pt x="73" y="471"/>
                    </a:cubicBezTo>
                    <a:cubicBezTo>
                      <a:pt x="238" y="1434"/>
                      <a:pt x="813" y="4917"/>
                      <a:pt x="1066" y="6039"/>
                    </a:cubicBezTo>
                    <a:cubicBezTo>
                      <a:pt x="1318" y="7160"/>
                      <a:pt x="1399" y="6778"/>
                      <a:pt x="1587" y="7199"/>
                    </a:cubicBezTo>
                    <a:cubicBezTo>
                      <a:pt x="2909" y="8881"/>
                      <a:pt x="2812" y="8881"/>
                      <a:pt x="2812" y="8881"/>
                    </a:cubicBezTo>
                    <a:cubicBezTo>
                      <a:pt x="3566" y="9827"/>
                      <a:pt x="4601" y="10353"/>
                      <a:pt x="5168" y="10248"/>
                    </a:cubicBezTo>
                  </a:path>
                </a:pathLst>
              </a:custGeom>
              <a:solidFill>
                <a:srgbClr val="F3D8B8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4" name="Freeform 5715"/>
              <p:cNvSpPr/>
              <p:nvPr/>
            </p:nvSpPr>
            <p:spPr bwMode="auto">
              <a:xfrm>
                <a:off x="4476483" y="1752666"/>
                <a:ext cx="1084262" cy="2273302"/>
              </a:xfrm>
              <a:custGeom>
                <a:avLst/>
                <a:gdLst>
                  <a:gd name="T0" fmla="*/ 105 w 117"/>
                  <a:gd name="T1" fmla="*/ 248 h 248"/>
                  <a:gd name="T2" fmla="*/ 1 w 117"/>
                  <a:gd name="T3" fmla="*/ 8 h 248"/>
                  <a:gd name="T4" fmla="*/ 3 w 117"/>
                  <a:gd name="T5" fmla="*/ 2 h 248"/>
                  <a:gd name="T6" fmla="*/ 13 w 117"/>
                  <a:gd name="T7" fmla="*/ 5 h 248"/>
                  <a:gd name="T8" fmla="*/ 117 w 117"/>
                  <a:gd name="T9" fmla="*/ 247 h 248"/>
                  <a:gd name="T10" fmla="*/ 105 w 117"/>
                  <a:gd name="T11" fmla="*/ 24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7" h="248">
                    <a:moveTo>
                      <a:pt x="105" y="248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0" y="7"/>
                      <a:pt x="0" y="4"/>
                      <a:pt x="3" y="2"/>
                    </a:cubicBezTo>
                    <a:cubicBezTo>
                      <a:pt x="7" y="0"/>
                      <a:pt x="12" y="4"/>
                      <a:pt x="13" y="5"/>
                    </a:cubicBezTo>
                    <a:cubicBezTo>
                      <a:pt x="117" y="247"/>
                      <a:pt x="117" y="247"/>
                      <a:pt x="117" y="247"/>
                    </a:cubicBezTo>
                    <a:lnTo>
                      <a:pt x="105" y="248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endParaRPr lang="zh-CN" altLang="en-US" strike="noStrike" noProof="1"/>
              </a:p>
            </p:txBody>
          </p:sp>
          <p:sp>
            <p:nvSpPr>
              <p:cNvPr id="35" name="Freeform 5716"/>
              <p:cNvSpPr/>
              <p:nvPr/>
            </p:nvSpPr>
            <p:spPr bwMode="auto">
              <a:xfrm>
                <a:off x="4713019" y="1641542"/>
                <a:ext cx="1055688" cy="2328864"/>
              </a:xfrm>
              <a:custGeom>
                <a:avLst/>
                <a:gdLst>
                  <a:gd name="T0" fmla="*/ 105 w 114"/>
                  <a:gd name="T1" fmla="*/ 254 h 254"/>
                  <a:gd name="T2" fmla="*/ 0 w 114"/>
                  <a:gd name="T3" fmla="*/ 12 h 254"/>
                  <a:gd name="T4" fmla="*/ 6 w 114"/>
                  <a:gd name="T5" fmla="*/ 2 h 254"/>
                  <a:gd name="T6" fmla="*/ 11 w 114"/>
                  <a:gd name="T7" fmla="*/ 5 h 254"/>
                  <a:gd name="T8" fmla="*/ 114 w 114"/>
                  <a:gd name="T9" fmla="*/ 245 h 254"/>
                  <a:gd name="T10" fmla="*/ 105 w 114"/>
                  <a:gd name="T11" fmla="*/ 254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4" h="254">
                    <a:moveTo>
                      <a:pt x="105" y="254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0"/>
                      <a:pt x="1" y="4"/>
                      <a:pt x="6" y="2"/>
                    </a:cubicBezTo>
                    <a:cubicBezTo>
                      <a:pt x="10" y="0"/>
                      <a:pt x="10" y="3"/>
                      <a:pt x="11" y="5"/>
                    </a:cubicBezTo>
                    <a:cubicBezTo>
                      <a:pt x="114" y="245"/>
                      <a:pt x="114" y="245"/>
                      <a:pt x="114" y="245"/>
                    </a:cubicBezTo>
                    <a:lnTo>
                      <a:pt x="105" y="254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endParaRPr lang="zh-CN" altLang="en-US" strike="noStrike" noProof="1"/>
              </a:p>
            </p:txBody>
          </p:sp>
          <p:sp>
            <p:nvSpPr>
              <p:cNvPr id="36" name="Freeform 5717"/>
              <p:cNvSpPr/>
              <p:nvPr/>
            </p:nvSpPr>
            <p:spPr bwMode="auto">
              <a:xfrm>
                <a:off x="4597131" y="1733615"/>
                <a:ext cx="1093788" cy="2282828"/>
              </a:xfrm>
              <a:custGeom>
                <a:avLst/>
                <a:gdLst>
                  <a:gd name="T0" fmla="*/ 104 w 118"/>
                  <a:gd name="T1" fmla="*/ 249 h 249"/>
                  <a:gd name="T2" fmla="*/ 1 w 118"/>
                  <a:gd name="T3" fmla="*/ 10 h 249"/>
                  <a:gd name="T4" fmla="*/ 5 w 118"/>
                  <a:gd name="T5" fmla="*/ 2 h 249"/>
                  <a:gd name="T6" fmla="*/ 14 w 118"/>
                  <a:gd name="T7" fmla="*/ 4 h 249"/>
                  <a:gd name="T8" fmla="*/ 118 w 118"/>
                  <a:gd name="T9" fmla="*/ 244 h 249"/>
                  <a:gd name="T10" fmla="*/ 104 w 118"/>
                  <a:gd name="T11" fmla="*/ 249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8" h="249">
                    <a:moveTo>
                      <a:pt x="104" y="249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0" y="8"/>
                      <a:pt x="1" y="4"/>
                      <a:pt x="5" y="2"/>
                    </a:cubicBezTo>
                    <a:cubicBezTo>
                      <a:pt x="11" y="0"/>
                      <a:pt x="13" y="3"/>
                      <a:pt x="14" y="4"/>
                    </a:cubicBezTo>
                    <a:cubicBezTo>
                      <a:pt x="118" y="244"/>
                      <a:pt x="118" y="244"/>
                      <a:pt x="118" y="244"/>
                    </a:cubicBezTo>
                    <a:lnTo>
                      <a:pt x="104" y="249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endParaRPr lang="zh-CN" altLang="en-US" strike="noStrike" noProof="1"/>
              </a:p>
            </p:txBody>
          </p:sp>
          <p:sp>
            <p:nvSpPr>
              <p:cNvPr id="17448" name="Freeform 5703"/>
              <p:cNvSpPr/>
              <p:nvPr/>
            </p:nvSpPr>
            <p:spPr>
              <a:xfrm>
                <a:off x="4405578" y="1186853"/>
                <a:ext cx="189438" cy="312121"/>
              </a:xfrm>
              <a:custGeom>
                <a:avLst/>
                <a:gdLst/>
                <a:ahLst/>
                <a:cxnLst>
                  <a:cxn ang="0">
                    <a:pos x="189438" y="228888"/>
                  </a:cxn>
                  <a:cxn ang="0">
                    <a:pos x="0" y="0"/>
                  </a:cxn>
                  <a:cxn ang="0">
                    <a:pos x="42097" y="291312"/>
                  </a:cxn>
                  <a:cxn ang="0">
                    <a:pos x="126292" y="301716"/>
                  </a:cxn>
                  <a:cxn ang="0">
                    <a:pos x="189438" y="228888"/>
                  </a:cxn>
                </a:cxnLst>
                <a:pathLst>
                  <a:path w="18" h="30">
                    <a:moveTo>
                      <a:pt x="18" y="2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7" y="30"/>
                      <a:pt x="10" y="30"/>
                      <a:pt x="12" y="29"/>
                    </a:cubicBezTo>
                    <a:cubicBezTo>
                      <a:pt x="15" y="27"/>
                      <a:pt x="17" y="25"/>
                      <a:pt x="18" y="22"/>
                    </a:cubicBezTo>
                  </a:path>
                </a:pathLst>
              </a:custGeom>
              <a:solidFill>
                <a:srgbClr val="40404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7449" name="AutoShape 5699"/>
            <p:cNvSpPr>
              <a:spLocks noChangeAspect="1" noTextEdit="1"/>
            </p:cNvSpPr>
            <p:nvPr/>
          </p:nvSpPr>
          <p:spPr>
            <a:xfrm>
              <a:off x="683363" y="3242513"/>
              <a:ext cx="1030597" cy="215929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/>
              <a:endParaRPr lang="zh-CN" altLang="en-US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17450" name="组合 26"/>
            <p:cNvGrpSpPr/>
            <p:nvPr/>
          </p:nvGrpSpPr>
          <p:grpSpPr>
            <a:xfrm>
              <a:off x="1308530" y="4957790"/>
              <a:ext cx="1892215" cy="1623696"/>
              <a:chOff x="9473194" y="1739131"/>
              <a:chExt cx="2602839" cy="2233476"/>
            </a:xfrm>
          </p:grpSpPr>
          <p:sp>
            <p:nvSpPr>
              <p:cNvPr id="17451" name="Freeform 5615"/>
              <p:cNvSpPr/>
              <p:nvPr/>
            </p:nvSpPr>
            <p:spPr>
              <a:xfrm>
                <a:off x="9473194" y="1739131"/>
                <a:ext cx="2600768" cy="2226291"/>
              </a:xfrm>
              <a:custGeom>
                <a:avLst/>
                <a:gdLst/>
                <a:ahLst/>
                <a:cxnLst>
                  <a:cxn ang="0">
                    <a:pos x="2366205" y="1790086"/>
                  </a:cxn>
                  <a:cxn ang="0">
                    <a:pos x="0" y="2226291"/>
                  </a:cxn>
                  <a:cxn ang="0">
                    <a:pos x="0" y="386823"/>
                  </a:cxn>
                  <a:cxn ang="0">
                    <a:pos x="2600768" y="0"/>
                  </a:cxn>
                  <a:cxn ang="0">
                    <a:pos x="2366205" y="1790086"/>
                  </a:cxn>
                </a:cxnLst>
                <a:pathLst>
                  <a:path w="632" h="541">
                    <a:moveTo>
                      <a:pt x="575" y="435"/>
                    </a:moveTo>
                    <a:lnTo>
                      <a:pt x="0" y="541"/>
                    </a:lnTo>
                    <a:lnTo>
                      <a:pt x="0" y="94"/>
                    </a:lnTo>
                    <a:lnTo>
                      <a:pt x="632" y="0"/>
                    </a:lnTo>
                    <a:lnTo>
                      <a:pt x="575" y="435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452" name="Freeform 5615"/>
              <p:cNvSpPr/>
              <p:nvPr/>
            </p:nvSpPr>
            <p:spPr>
              <a:xfrm>
                <a:off x="9473195" y="1746316"/>
                <a:ext cx="2600768" cy="2226291"/>
              </a:xfrm>
              <a:custGeom>
                <a:avLst/>
                <a:gdLst/>
                <a:ahLst/>
                <a:cxnLst>
                  <a:cxn ang="0">
                    <a:pos x="2366205" y="1790086"/>
                  </a:cxn>
                  <a:cxn ang="0">
                    <a:pos x="0" y="2226291"/>
                  </a:cxn>
                  <a:cxn ang="0">
                    <a:pos x="0" y="386823"/>
                  </a:cxn>
                  <a:cxn ang="0">
                    <a:pos x="2600768" y="0"/>
                  </a:cxn>
                  <a:cxn ang="0">
                    <a:pos x="2366205" y="1790086"/>
                  </a:cxn>
                </a:cxnLst>
                <a:pathLst>
                  <a:path w="632" h="541">
                    <a:moveTo>
                      <a:pt x="575" y="435"/>
                    </a:moveTo>
                    <a:lnTo>
                      <a:pt x="0" y="541"/>
                    </a:lnTo>
                    <a:lnTo>
                      <a:pt x="0" y="94"/>
                    </a:lnTo>
                    <a:lnTo>
                      <a:pt x="632" y="0"/>
                    </a:lnTo>
                    <a:lnTo>
                      <a:pt x="575" y="435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A6A6A6"/>
                  </a:gs>
                  <a:gs pos="100000">
                    <a:schemeClr val="bg1">
                      <a:alpha val="3000"/>
                    </a:schemeClr>
                  </a:gs>
                </a:gsLst>
                <a:lin ang="5400000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453" name="Freeform 5615"/>
              <p:cNvSpPr/>
              <p:nvPr/>
            </p:nvSpPr>
            <p:spPr>
              <a:xfrm>
                <a:off x="9475265" y="1744163"/>
                <a:ext cx="2600768" cy="2226291"/>
              </a:xfrm>
              <a:custGeom>
                <a:avLst/>
                <a:gdLst/>
                <a:ahLst/>
                <a:cxnLst>
                  <a:cxn ang="0">
                    <a:pos x="2366205" y="1790086"/>
                  </a:cxn>
                  <a:cxn ang="0">
                    <a:pos x="0" y="2226291"/>
                  </a:cxn>
                  <a:cxn ang="0">
                    <a:pos x="0" y="386823"/>
                  </a:cxn>
                  <a:cxn ang="0">
                    <a:pos x="2600768" y="0"/>
                  </a:cxn>
                  <a:cxn ang="0">
                    <a:pos x="2366205" y="1790086"/>
                  </a:cxn>
                </a:cxnLst>
                <a:pathLst>
                  <a:path w="632" h="541">
                    <a:moveTo>
                      <a:pt x="575" y="435"/>
                    </a:moveTo>
                    <a:lnTo>
                      <a:pt x="0" y="541"/>
                    </a:lnTo>
                    <a:lnTo>
                      <a:pt x="0" y="94"/>
                    </a:lnTo>
                    <a:lnTo>
                      <a:pt x="632" y="0"/>
                    </a:lnTo>
                    <a:lnTo>
                      <a:pt x="575" y="435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A6A6A6">
                      <a:alpha val="60999"/>
                    </a:srgbClr>
                  </a:gs>
                  <a:gs pos="100000">
                    <a:srgbClr val="F2F2F2">
                      <a:alpha val="26999"/>
                    </a:srgbClr>
                  </a:gs>
                </a:gsLst>
                <a:lin ang="0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8" name="Freeform 5785"/>
            <p:cNvSpPr/>
            <p:nvPr/>
          </p:nvSpPr>
          <p:spPr bwMode="auto">
            <a:xfrm>
              <a:off x="1288298" y="4951663"/>
              <a:ext cx="2493975" cy="445476"/>
            </a:xfrm>
            <a:custGeom>
              <a:avLst/>
              <a:gdLst>
                <a:gd name="T0" fmla="*/ 0 w 350"/>
                <a:gd name="T1" fmla="*/ 38 h 60"/>
                <a:gd name="T2" fmla="*/ 266 w 350"/>
                <a:gd name="T3" fmla="*/ 0 h 60"/>
                <a:gd name="T4" fmla="*/ 350 w 350"/>
                <a:gd name="T5" fmla="*/ 12 h 60"/>
                <a:gd name="T6" fmla="*/ 37 w 350"/>
                <a:gd name="T7" fmla="*/ 60 h 60"/>
                <a:gd name="T8" fmla="*/ 1 w 350"/>
                <a:gd name="T9" fmla="*/ 39 h 60"/>
                <a:gd name="T10" fmla="*/ 0 w 350"/>
                <a:gd name="T11" fmla="*/ 39 h 60"/>
                <a:gd name="T12" fmla="*/ 0 w 350"/>
                <a:gd name="T13" fmla="*/ 3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0" h="60">
                  <a:moveTo>
                    <a:pt x="0" y="38"/>
                  </a:moveTo>
                  <a:cubicBezTo>
                    <a:pt x="266" y="0"/>
                    <a:pt x="266" y="0"/>
                    <a:pt x="266" y="0"/>
                  </a:cubicBezTo>
                  <a:cubicBezTo>
                    <a:pt x="350" y="12"/>
                    <a:pt x="350" y="12"/>
                    <a:pt x="350" y="12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37" y="60"/>
                    <a:pt x="2" y="38"/>
                    <a:pt x="1" y="39"/>
                  </a:cubicBezTo>
                  <a:cubicBezTo>
                    <a:pt x="0" y="39"/>
                    <a:pt x="0" y="39"/>
                    <a:pt x="0" y="39"/>
                  </a:cubicBezTo>
                  <a:lnTo>
                    <a:pt x="0" y="38"/>
                  </a:lnTo>
                  <a:close/>
                </a:path>
              </a:pathLst>
            </a:custGeom>
            <a:solidFill>
              <a:srgbClr val="FFFFFF"/>
            </a:solidFill>
            <a:ln w="22225">
              <a:noFill/>
              <a:round/>
            </a:ln>
            <a:scene3d>
              <a:camera prst="orthographicFront"/>
              <a:lightRig rig="threePt" dir="t"/>
            </a:scene3d>
            <a:sp3d>
              <a:bevelT w="12700" h="12700" prst="angle"/>
            </a:sp3d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/>
            </a:p>
          </p:txBody>
        </p:sp>
      </p:grpSp>
      <p:sp>
        <p:nvSpPr>
          <p:cNvPr id="60" name="文本框 9"/>
          <p:cNvSpPr txBox="1"/>
          <p:nvPr/>
        </p:nvSpPr>
        <p:spPr>
          <a:xfrm>
            <a:off x="8386763" y="735013"/>
            <a:ext cx="1089025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000" b="1" dirty="0">
                <a:solidFill>
                  <a:srgbClr val="FF66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我会读</a:t>
            </a:r>
            <a:endParaRPr lang="zh-CN" altLang="en-US" sz="4000" b="1" dirty="0">
              <a:solidFill>
                <a:srgbClr val="FF66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aphicFrame>
        <p:nvGraphicFramePr>
          <p:cNvPr id="17526" name="表格 17525"/>
          <p:cNvGraphicFramePr/>
          <p:nvPr/>
        </p:nvGraphicFramePr>
        <p:xfrm>
          <a:off x="417513" y="2274888"/>
          <a:ext cx="1300162" cy="1190625"/>
        </p:xfrm>
        <a:graphic>
          <a:graphicData uri="http://schemas.openxmlformats.org/drawingml/2006/table">
            <a:tbl>
              <a:tblPr/>
              <a:tblGrid>
                <a:gridCol w="650875"/>
                <a:gridCol w="649288"/>
              </a:tblGrid>
              <a:tr h="6064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42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2" name="TextBox 23"/>
          <p:cNvSpPr txBox="1"/>
          <p:nvPr/>
        </p:nvSpPr>
        <p:spPr>
          <a:xfrm>
            <a:off x="468313" y="2200275"/>
            <a:ext cx="1176337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8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缘</a:t>
            </a:r>
            <a:endParaRPr lang="zh-CN" altLang="en-US" sz="8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24"/>
          <p:cNvSpPr txBox="1"/>
          <p:nvPr/>
        </p:nvSpPr>
        <p:spPr>
          <a:xfrm>
            <a:off x="504825" y="1360488"/>
            <a:ext cx="16287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err="1">
                <a:solidFill>
                  <a:srgbClr val="000000"/>
                </a:solidFill>
                <a:latin typeface="华文细黑" panose="02010600040101010101" charset="-122"/>
                <a:ea typeface="华文细黑" panose="02010600040101010101" charset="-122"/>
              </a:rPr>
              <a:t>yuán</a:t>
            </a:r>
            <a:endParaRPr lang="en-US" altLang="zh-CN" sz="3600">
              <a:solidFill>
                <a:srgbClr val="000000"/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  <p:graphicFrame>
        <p:nvGraphicFramePr>
          <p:cNvPr id="17527" name="表格 17526"/>
          <p:cNvGraphicFramePr/>
          <p:nvPr/>
        </p:nvGraphicFramePr>
        <p:xfrm>
          <a:off x="2128838" y="2298700"/>
          <a:ext cx="1298575" cy="1189038"/>
        </p:xfrm>
        <a:graphic>
          <a:graphicData uri="http://schemas.openxmlformats.org/drawingml/2006/table">
            <a:tbl>
              <a:tblPr/>
              <a:tblGrid>
                <a:gridCol w="649288"/>
                <a:gridCol w="649287"/>
              </a:tblGrid>
              <a:tr h="60483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42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5" name="TextBox 23"/>
          <p:cNvSpPr txBox="1"/>
          <p:nvPr/>
        </p:nvSpPr>
        <p:spPr>
          <a:xfrm>
            <a:off x="2178050" y="2224088"/>
            <a:ext cx="1176338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8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降</a:t>
            </a:r>
            <a:endParaRPr lang="zh-CN" altLang="en-US" sz="8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Box 24"/>
          <p:cNvSpPr txBox="1"/>
          <p:nvPr/>
        </p:nvSpPr>
        <p:spPr>
          <a:xfrm>
            <a:off x="2159000" y="1381125"/>
            <a:ext cx="17954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err="1">
                <a:solidFill>
                  <a:srgbClr val="000000"/>
                </a:solidFill>
                <a:latin typeface="华文细黑" panose="02010600040101010101" charset="-122"/>
                <a:ea typeface="华文细黑" panose="02010600040101010101" charset="-122"/>
              </a:rPr>
              <a:t>xiáng</a:t>
            </a:r>
            <a:endParaRPr lang="en-US" altLang="zh-CN" sz="3600">
              <a:solidFill>
                <a:srgbClr val="000000"/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  <p:graphicFrame>
        <p:nvGraphicFramePr>
          <p:cNvPr id="17528" name="表格 17527"/>
          <p:cNvGraphicFramePr/>
          <p:nvPr/>
        </p:nvGraphicFramePr>
        <p:xfrm>
          <a:off x="3668713" y="2306638"/>
          <a:ext cx="1300162" cy="1189037"/>
        </p:xfrm>
        <a:graphic>
          <a:graphicData uri="http://schemas.openxmlformats.org/drawingml/2006/table">
            <a:tbl>
              <a:tblPr/>
              <a:tblGrid>
                <a:gridCol w="650875"/>
                <a:gridCol w="649288"/>
              </a:tblGrid>
              <a:tr h="60483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42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8" name="TextBox 23"/>
          <p:cNvSpPr txBox="1"/>
          <p:nvPr/>
        </p:nvSpPr>
        <p:spPr>
          <a:xfrm>
            <a:off x="3719513" y="2232025"/>
            <a:ext cx="1176337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8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骚</a:t>
            </a:r>
            <a:endParaRPr lang="zh-CN" altLang="en-US" sz="8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24"/>
          <p:cNvSpPr txBox="1"/>
          <p:nvPr/>
        </p:nvSpPr>
        <p:spPr>
          <a:xfrm>
            <a:off x="3887788" y="1389063"/>
            <a:ext cx="14668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err="1">
                <a:solidFill>
                  <a:srgbClr val="000000"/>
                </a:solidFill>
                <a:latin typeface="华文细黑" panose="02010600040101010101" charset="-122"/>
                <a:ea typeface="华文细黑" panose="02010600040101010101" charset="-122"/>
              </a:rPr>
              <a:t>sáo</a:t>
            </a:r>
            <a:endParaRPr lang="en-US" altLang="zh-CN" sz="3600">
              <a:solidFill>
                <a:srgbClr val="000000"/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  <p:graphicFrame>
        <p:nvGraphicFramePr>
          <p:cNvPr id="17529" name="表格 17528"/>
          <p:cNvGraphicFramePr/>
          <p:nvPr/>
        </p:nvGraphicFramePr>
        <p:xfrm>
          <a:off x="5246688" y="2328863"/>
          <a:ext cx="1298575" cy="1190625"/>
        </p:xfrm>
        <a:graphic>
          <a:graphicData uri="http://schemas.openxmlformats.org/drawingml/2006/table">
            <a:tbl>
              <a:tblPr/>
              <a:tblGrid>
                <a:gridCol w="649288"/>
                <a:gridCol w="649287"/>
              </a:tblGrid>
              <a:tr h="6064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42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1" name="TextBox 23"/>
          <p:cNvSpPr txBox="1"/>
          <p:nvPr/>
        </p:nvSpPr>
        <p:spPr>
          <a:xfrm>
            <a:off x="5295900" y="2254250"/>
            <a:ext cx="1176338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8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逊</a:t>
            </a:r>
            <a:endParaRPr lang="zh-CN" altLang="en-US" sz="8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TextBox 24"/>
          <p:cNvSpPr txBox="1"/>
          <p:nvPr/>
        </p:nvSpPr>
        <p:spPr>
          <a:xfrm>
            <a:off x="5464175" y="1412875"/>
            <a:ext cx="14668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err="1">
                <a:solidFill>
                  <a:srgbClr val="000000"/>
                </a:solidFill>
                <a:latin typeface="华文细黑" panose="02010600040101010101" charset="-122"/>
                <a:ea typeface="华文细黑" panose="02010600040101010101" charset="-122"/>
              </a:rPr>
              <a:t>xùn</a:t>
            </a:r>
            <a:endParaRPr lang="en-US" altLang="zh-CN" sz="3600">
              <a:solidFill>
                <a:srgbClr val="000000"/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  <p:graphicFrame>
        <p:nvGraphicFramePr>
          <p:cNvPr id="17530" name="表格 17529"/>
          <p:cNvGraphicFramePr/>
          <p:nvPr/>
        </p:nvGraphicFramePr>
        <p:xfrm>
          <a:off x="6813550" y="2325688"/>
          <a:ext cx="1298575" cy="1189037"/>
        </p:xfrm>
        <a:graphic>
          <a:graphicData uri="http://schemas.openxmlformats.org/drawingml/2006/table">
            <a:tbl>
              <a:tblPr/>
              <a:tblGrid>
                <a:gridCol w="649288"/>
                <a:gridCol w="649287"/>
              </a:tblGrid>
              <a:tr h="60483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42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4" name="TextBox 23"/>
          <p:cNvSpPr txBox="1"/>
          <p:nvPr/>
        </p:nvSpPr>
        <p:spPr>
          <a:xfrm>
            <a:off x="6862763" y="2251075"/>
            <a:ext cx="1176337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8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输</a:t>
            </a:r>
            <a:endParaRPr lang="zh-CN" altLang="en-US" sz="8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TextBox 24"/>
          <p:cNvSpPr txBox="1"/>
          <p:nvPr/>
        </p:nvSpPr>
        <p:spPr>
          <a:xfrm>
            <a:off x="7031038" y="1408113"/>
            <a:ext cx="14668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err="1">
                <a:solidFill>
                  <a:srgbClr val="000000"/>
                </a:solidFill>
                <a:latin typeface="华文细黑" panose="02010600040101010101" charset="-122"/>
                <a:ea typeface="华文细黑" panose="02010600040101010101" charset="-122"/>
              </a:rPr>
              <a:t>shū</a:t>
            </a:r>
            <a:endParaRPr lang="en-US" altLang="zh-CN" sz="3600">
              <a:solidFill>
                <a:srgbClr val="000000"/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1857375" y="3571875"/>
            <a:ext cx="4500563" cy="1163638"/>
            <a:chOff x="1857356" y="3571882"/>
            <a:chExt cx="4500562" cy="1162989"/>
          </a:xfrm>
        </p:grpSpPr>
        <p:sp>
          <p:nvSpPr>
            <p:cNvPr id="17522" name="Rectangle 1"/>
            <p:cNvSpPr/>
            <p:nvPr/>
          </p:nvSpPr>
          <p:spPr>
            <a:xfrm>
              <a:off x="1857356" y="4216048"/>
              <a:ext cx="4500562" cy="51882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p>
              <a:pPr lvl="0" indent="304800" defTabSz="914400"/>
              <a:r>
                <a:rPr lang="zh-CN" altLang="zh-CN" sz="2800" dirty="0">
                  <a:latin typeface="Arial" panose="020B0604020202020204" pitchFamily="34" charset="0"/>
                  <a:ea typeface="宋体" panose="02010600030101010101" pitchFamily="2" charset="-122"/>
                </a:rPr>
                <a:t>“</a:t>
              </a:r>
              <a:r>
                <a:rPr lang="zh-CN" altLang="en-US" sz="2800" dirty="0">
                  <a:latin typeface="Calibri" panose="020F0502020204030204" pitchFamily="34" charset="0"/>
                  <a:ea typeface="宋体" panose="02010600030101010101" pitchFamily="2" charset="-122"/>
                </a:rPr>
                <a:t>降</a:t>
              </a:r>
              <a:r>
                <a:rPr lang="zh-CN" altLang="en-US" sz="2800" dirty="0">
                  <a:latin typeface="Arial" panose="020B0604020202020204" pitchFamily="34" charset="0"/>
                  <a:ea typeface="宋体" panose="02010600030101010101" pitchFamily="2" charset="-122"/>
                </a:rPr>
                <a:t>”</a:t>
              </a:r>
              <a:r>
                <a:rPr lang="zh-CN" altLang="en-US" sz="2800" dirty="0">
                  <a:latin typeface="Calibri" panose="020F0502020204030204" pitchFamily="34" charset="0"/>
                  <a:ea typeface="宋体" panose="02010600030101010101" pitchFamily="2" charset="-122"/>
                </a:rPr>
                <a:t>和</a:t>
              </a:r>
              <a:r>
                <a:rPr lang="zh-CN" altLang="en-US" sz="2800" dirty="0">
                  <a:latin typeface="Arial" panose="020B0604020202020204" pitchFamily="34" charset="0"/>
                  <a:ea typeface="宋体" panose="02010600030101010101" pitchFamily="2" charset="-122"/>
                </a:rPr>
                <a:t>“</a:t>
              </a:r>
              <a:r>
                <a:rPr lang="zh-CN" altLang="en-US" sz="2800" dirty="0">
                  <a:latin typeface="Calibri" panose="020F0502020204030204" pitchFamily="34" charset="0"/>
                  <a:ea typeface="宋体" panose="02010600030101010101" pitchFamily="2" charset="-122"/>
                </a:rPr>
                <a:t>逊</a:t>
              </a:r>
              <a:r>
                <a:rPr lang="zh-CN" altLang="en-US" sz="2800" dirty="0">
                  <a:latin typeface="Arial" panose="020B0604020202020204" pitchFamily="34" charset="0"/>
                  <a:ea typeface="宋体" panose="02010600030101010101" pitchFamily="2" charset="-122"/>
                </a:rPr>
                <a:t>”</a:t>
              </a:r>
              <a:r>
                <a:rPr lang="zh-CN" altLang="en-US" sz="2800" dirty="0">
                  <a:latin typeface="Calibri" panose="020F0502020204030204" pitchFamily="34" charset="0"/>
                  <a:ea typeface="宋体" panose="02010600030101010101" pitchFamily="2" charset="-122"/>
                </a:rPr>
                <a:t>是翘舌音。</a:t>
              </a:r>
              <a:endParaRPr lang="zh-CN" altLang="en-US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79" name="直接连接符 78"/>
            <p:cNvCxnSpPr>
              <a:endCxn id="17522" idx="0"/>
            </p:cNvCxnSpPr>
            <p:nvPr/>
          </p:nvCxnSpPr>
          <p:spPr>
            <a:xfrm>
              <a:off x="2928926" y="3571882"/>
              <a:ext cx="1178711" cy="64294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>
              <a:stCxn id="71" idx="2"/>
              <a:endCxn id="17522" idx="0"/>
            </p:cNvCxnSpPr>
            <p:nvPr/>
          </p:nvCxnSpPr>
          <p:spPr>
            <a:xfrm rot="5400000">
              <a:off x="4677381" y="3008245"/>
              <a:ext cx="636835" cy="177632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2" grpId="0"/>
      <p:bldP spid="63" grpId="0"/>
      <p:bldP spid="65" grpId="0"/>
      <p:bldP spid="66" grpId="0"/>
      <p:bldP spid="68" grpId="0"/>
      <p:bldP spid="69" grpId="0"/>
      <p:bldP spid="71" grpId="0"/>
      <p:bldP spid="72" grpId="0"/>
      <p:bldP spid="74" grpId="0"/>
      <p:bldP spid="7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" name="文本框 9"/>
          <p:cNvSpPr txBox="1"/>
          <p:nvPr/>
        </p:nvSpPr>
        <p:spPr>
          <a:xfrm>
            <a:off x="7942263" y="942975"/>
            <a:ext cx="1089025" cy="193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000" b="1" dirty="0">
                <a:solidFill>
                  <a:srgbClr val="FF66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我会写</a:t>
            </a:r>
            <a:endParaRPr lang="zh-CN" altLang="en-US" sz="4000" b="1" dirty="0">
              <a:solidFill>
                <a:srgbClr val="FF66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aphicFrame>
        <p:nvGraphicFramePr>
          <p:cNvPr id="18569" name="表格 18568"/>
          <p:cNvGraphicFramePr/>
          <p:nvPr/>
        </p:nvGraphicFramePr>
        <p:xfrm>
          <a:off x="254000" y="1347788"/>
          <a:ext cx="1300163" cy="1189037"/>
        </p:xfrm>
        <a:graphic>
          <a:graphicData uri="http://schemas.openxmlformats.org/drawingml/2006/table">
            <a:tbl>
              <a:tblPr/>
              <a:tblGrid>
                <a:gridCol w="650875"/>
                <a:gridCol w="649288"/>
              </a:tblGrid>
              <a:tr h="60483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42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4" name="TextBox 23"/>
          <p:cNvSpPr txBox="1"/>
          <p:nvPr/>
        </p:nvSpPr>
        <p:spPr>
          <a:xfrm>
            <a:off x="303213" y="1273175"/>
            <a:ext cx="1177925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8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</a:t>
            </a:r>
            <a:endParaRPr lang="zh-CN" altLang="en-US" sz="8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8570" name="表格 18569"/>
          <p:cNvGraphicFramePr/>
          <p:nvPr/>
        </p:nvGraphicFramePr>
        <p:xfrm>
          <a:off x="1668463" y="1347788"/>
          <a:ext cx="1298575" cy="1189037"/>
        </p:xfrm>
        <a:graphic>
          <a:graphicData uri="http://schemas.openxmlformats.org/drawingml/2006/table">
            <a:tbl>
              <a:tblPr/>
              <a:tblGrid>
                <a:gridCol w="649288"/>
                <a:gridCol w="649287"/>
              </a:tblGrid>
              <a:tr h="60483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42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7" name="TextBox 23"/>
          <p:cNvSpPr txBox="1"/>
          <p:nvPr/>
        </p:nvSpPr>
        <p:spPr>
          <a:xfrm>
            <a:off x="1717675" y="1273175"/>
            <a:ext cx="1176338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8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</a:t>
            </a:r>
            <a:endParaRPr lang="zh-CN" altLang="en-US" sz="8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8571" name="表格 18570"/>
          <p:cNvGraphicFramePr/>
          <p:nvPr/>
        </p:nvGraphicFramePr>
        <p:xfrm>
          <a:off x="3057525" y="1347788"/>
          <a:ext cx="1298575" cy="1189037"/>
        </p:xfrm>
        <a:graphic>
          <a:graphicData uri="http://schemas.openxmlformats.org/drawingml/2006/table">
            <a:tbl>
              <a:tblPr/>
              <a:tblGrid>
                <a:gridCol w="649288"/>
                <a:gridCol w="649287"/>
              </a:tblGrid>
              <a:tr h="60483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42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0" name="TextBox 23"/>
          <p:cNvSpPr txBox="1"/>
          <p:nvPr/>
        </p:nvSpPr>
        <p:spPr>
          <a:xfrm>
            <a:off x="3106738" y="1273175"/>
            <a:ext cx="1176337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8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峰</a:t>
            </a:r>
            <a:endParaRPr lang="zh-CN" altLang="en-US" sz="8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8572" name="表格 18571"/>
          <p:cNvGraphicFramePr/>
          <p:nvPr/>
        </p:nvGraphicFramePr>
        <p:xfrm>
          <a:off x="4422775" y="1349375"/>
          <a:ext cx="1298575" cy="1189038"/>
        </p:xfrm>
        <a:graphic>
          <a:graphicData uri="http://schemas.openxmlformats.org/drawingml/2006/table">
            <a:tbl>
              <a:tblPr/>
              <a:tblGrid>
                <a:gridCol w="649288"/>
                <a:gridCol w="649287"/>
              </a:tblGrid>
              <a:tr h="60483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42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3" name="TextBox 23"/>
          <p:cNvSpPr txBox="1"/>
          <p:nvPr/>
        </p:nvSpPr>
        <p:spPr>
          <a:xfrm>
            <a:off x="4471988" y="1274763"/>
            <a:ext cx="1176337" cy="1322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8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庐</a:t>
            </a:r>
            <a:endParaRPr lang="zh-CN" altLang="en-US" sz="8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8573" name="表格 18572"/>
          <p:cNvGraphicFramePr/>
          <p:nvPr/>
        </p:nvGraphicFramePr>
        <p:xfrm>
          <a:off x="5845175" y="1347788"/>
          <a:ext cx="1298575" cy="1189037"/>
        </p:xfrm>
        <a:graphic>
          <a:graphicData uri="http://schemas.openxmlformats.org/drawingml/2006/table">
            <a:tbl>
              <a:tblPr/>
              <a:tblGrid>
                <a:gridCol w="649288"/>
                <a:gridCol w="649287"/>
              </a:tblGrid>
              <a:tr h="60483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42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6" name="TextBox 23"/>
          <p:cNvSpPr txBox="1"/>
          <p:nvPr/>
        </p:nvSpPr>
        <p:spPr>
          <a:xfrm>
            <a:off x="5894388" y="1273175"/>
            <a:ext cx="1177925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8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缘</a:t>
            </a:r>
            <a:endParaRPr lang="zh-CN" altLang="en-US" sz="8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8574" name="表格 18573"/>
          <p:cNvGraphicFramePr/>
          <p:nvPr/>
        </p:nvGraphicFramePr>
        <p:xfrm>
          <a:off x="234950" y="3794125"/>
          <a:ext cx="1300163" cy="1190625"/>
        </p:xfrm>
        <a:graphic>
          <a:graphicData uri="http://schemas.openxmlformats.org/drawingml/2006/table">
            <a:tbl>
              <a:tblPr/>
              <a:tblGrid>
                <a:gridCol w="650875"/>
                <a:gridCol w="649288"/>
              </a:tblGrid>
              <a:tr h="6064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42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9" name="TextBox 23"/>
          <p:cNvSpPr txBox="1"/>
          <p:nvPr/>
        </p:nvSpPr>
        <p:spPr>
          <a:xfrm>
            <a:off x="285750" y="3719513"/>
            <a:ext cx="1176338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8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降</a:t>
            </a:r>
            <a:endParaRPr lang="zh-CN" altLang="en-US" sz="8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8575" name="表格 18574"/>
          <p:cNvGraphicFramePr/>
          <p:nvPr/>
        </p:nvGraphicFramePr>
        <p:xfrm>
          <a:off x="1657350" y="3802063"/>
          <a:ext cx="1300163" cy="1190625"/>
        </p:xfrm>
        <a:graphic>
          <a:graphicData uri="http://schemas.openxmlformats.org/drawingml/2006/table">
            <a:tbl>
              <a:tblPr/>
              <a:tblGrid>
                <a:gridCol w="650875"/>
                <a:gridCol w="649288"/>
              </a:tblGrid>
              <a:tr h="6064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42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2" name="TextBox 23"/>
          <p:cNvSpPr txBox="1"/>
          <p:nvPr/>
        </p:nvSpPr>
        <p:spPr>
          <a:xfrm>
            <a:off x="1708150" y="3727450"/>
            <a:ext cx="1176338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8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阁</a:t>
            </a:r>
            <a:endParaRPr lang="zh-CN" altLang="en-US" sz="8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8576" name="表格 18575"/>
          <p:cNvGraphicFramePr/>
          <p:nvPr/>
        </p:nvGraphicFramePr>
        <p:xfrm>
          <a:off x="3078163" y="3816350"/>
          <a:ext cx="1298575" cy="1190625"/>
        </p:xfrm>
        <a:graphic>
          <a:graphicData uri="http://schemas.openxmlformats.org/drawingml/2006/table">
            <a:tbl>
              <a:tblPr/>
              <a:tblGrid>
                <a:gridCol w="649288"/>
                <a:gridCol w="649287"/>
              </a:tblGrid>
              <a:tr h="6064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42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5" name="TextBox 23"/>
          <p:cNvSpPr txBox="1"/>
          <p:nvPr/>
        </p:nvSpPr>
        <p:spPr>
          <a:xfrm>
            <a:off x="3127375" y="3741738"/>
            <a:ext cx="1176338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8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费</a:t>
            </a:r>
            <a:endParaRPr lang="zh-CN" altLang="en-US" sz="8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8577" name="表格 18576"/>
          <p:cNvGraphicFramePr/>
          <p:nvPr/>
        </p:nvGraphicFramePr>
        <p:xfrm>
          <a:off x="4459288" y="3816350"/>
          <a:ext cx="1298575" cy="1190625"/>
        </p:xfrm>
        <a:graphic>
          <a:graphicData uri="http://schemas.openxmlformats.org/drawingml/2006/table">
            <a:tbl>
              <a:tblPr/>
              <a:tblGrid>
                <a:gridCol w="649288"/>
                <a:gridCol w="649287"/>
              </a:tblGrid>
              <a:tr h="6064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42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8" name="TextBox 23"/>
          <p:cNvSpPr txBox="1"/>
          <p:nvPr/>
        </p:nvSpPr>
        <p:spPr>
          <a:xfrm>
            <a:off x="4508500" y="3741738"/>
            <a:ext cx="1176338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8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须</a:t>
            </a:r>
            <a:endParaRPr lang="zh-CN" altLang="en-US" sz="8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8578" name="表格 18577"/>
          <p:cNvGraphicFramePr/>
          <p:nvPr/>
        </p:nvGraphicFramePr>
        <p:xfrm>
          <a:off x="5875338" y="3811588"/>
          <a:ext cx="1298575" cy="1190625"/>
        </p:xfrm>
        <a:graphic>
          <a:graphicData uri="http://schemas.openxmlformats.org/drawingml/2006/table">
            <a:tbl>
              <a:tblPr/>
              <a:tblGrid>
                <a:gridCol w="649288"/>
                <a:gridCol w="649287"/>
              </a:tblGrid>
              <a:tr h="6064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42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1" name="TextBox 23"/>
          <p:cNvSpPr txBox="1"/>
          <p:nvPr/>
        </p:nvSpPr>
        <p:spPr>
          <a:xfrm>
            <a:off x="5924550" y="3738563"/>
            <a:ext cx="1176338" cy="1322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8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逊</a:t>
            </a:r>
            <a:endParaRPr lang="zh-CN" altLang="en-US" sz="8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线形标注 1 73"/>
          <p:cNvSpPr/>
          <p:nvPr/>
        </p:nvSpPr>
        <p:spPr>
          <a:xfrm>
            <a:off x="5072063" y="285750"/>
            <a:ext cx="2954337" cy="830263"/>
          </a:xfrm>
          <a:prstGeom prst="borderCallout1">
            <a:avLst>
              <a:gd name="adj1" fmla="val 100759"/>
              <a:gd name="adj2" fmla="val 39546"/>
              <a:gd name="adj3" fmla="val 129245"/>
              <a:gd name="adj4" fmla="val 28417"/>
            </a:avLst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pPr lvl="0"/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“缘”书写时左上边</a:t>
            </a:r>
            <a:endParaRPr lang="en-US" altLang="zh-CN" sz="240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lvl="0"/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撇折和横撇相接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7" name="线形标注 2 76"/>
          <p:cNvSpPr/>
          <p:nvPr/>
        </p:nvSpPr>
        <p:spPr>
          <a:xfrm>
            <a:off x="3500438" y="2714625"/>
            <a:ext cx="3878262" cy="830263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29245"/>
              <a:gd name="adj6" fmla="val -23"/>
            </a:avLst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pPr lvl="0"/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“费”书写时上边的弓字要</a:t>
            </a:r>
            <a:endParaRPr lang="en-US" altLang="zh-CN" sz="240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lvl="0"/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宽扁、最下边一横要长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aphicFrame>
        <p:nvGraphicFramePr>
          <p:cNvPr id="18579" name="表格 18578"/>
          <p:cNvGraphicFramePr/>
          <p:nvPr/>
        </p:nvGraphicFramePr>
        <p:xfrm>
          <a:off x="7377113" y="3798888"/>
          <a:ext cx="1298575" cy="1189037"/>
        </p:xfrm>
        <a:graphic>
          <a:graphicData uri="http://schemas.openxmlformats.org/drawingml/2006/table">
            <a:tbl>
              <a:tblPr/>
              <a:tblGrid>
                <a:gridCol w="649288"/>
                <a:gridCol w="649287"/>
              </a:tblGrid>
              <a:tr h="60483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42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3" name="TextBox 23"/>
          <p:cNvSpPr txBox="1"/>
          <p:nvPr/>
        </p:nvSpPr>
        <p:spPr>
          <a:xfrm>
            <a:off x="7426325" y="3724275"/>
            <a:ext cx="1177925" cy="1322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8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输</a:t>
            </a:r>
            <a:endParaRPr lang="zh-CN" altLang="en-US" sz="8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8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8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8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8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8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8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8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8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4" grpId="0"/>
      <p:bldP spid="67" grpId="0"/>
      <p:bldP spid="70" grpId="0"/>
      <p:bldP spid="73" grpId="0"/>
      <p:bldP spid="76" grpId="0"/>
      <p:bldP spid="79" grpId="0"/>
      <p:bldP spid="82" grpId="0"/>
      <p:bldP spid="85" grpId="0"/>
      <p:bldP spid="88" grpId="0"/>
      <p:bldP spid="91" grpId="0"/>
      <p:bldP spid="74" grpId="0" animBg="1"/>
      <p:bldP spid="77" grpId="0" animBg="1"/>
      <p:bldP spid="8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7" name="Picture 5" descr="苏轼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1114425"/>
            <a:ext cx="2390775" cy="3636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 Box 4"/>
          <p:cNvSpPr txBox="1"/>
          <p:nvPr/>
        </p:nvSpPr>
        <p:spPr>
          <a:xfrm>
            <a:off x="3635375" y="719138"/>
            <a:ext cx="5364163" cy="4032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苏轼，字子瞻，号东坡居士，北宋著名文学家、书画家。他的诗、文、书、画都很专精，是“唐宋八大家”之一。他在诗、词散文的创作上都有很大的成就，对词的发展作出了贡献，著有</a:t>
            </a:r>
            <a:r>
              <a:rPr lang="en-US" altLang="zh-CN" sz="320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东坡全集</a:t>
            </a:r>
            <a:r>
              <a:rPr lang="en-US" altLang="zh-CN" sz="320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线连接符 21"/>
          <p:cNvCxnSpPr/>
          <p:nvPr/>
        </p:nvCxnSpPr>
        <p:spPr bwMode="auto">
          <a:xfrm flipV="1">
            <a:off x="66675" y="1047750"/>
            <a:ext cx="225583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同侧圆角矩形 4"/>
          <p:cNvSpPr/>
          <p:nvPr/>
        </p:nvSpPr>
        <p:spPr bwMode="auto">
          <a:xfrm>
            <a:off x="250825" y="484188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strike="noStrike" noProof="1" dirty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49" charset="-122"/>
              </a:rPr>
              <a:t>作者简介</a:t>
            </a:r>
            <a:endParaRPr lang="zh-CN" altLang="en-US" sz="3000" b="1" strike="noStrike" noProof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1" name="Picture 7" descr="山峰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7538" y="555625"/>
            <a:ext cx="3841750" cy="4348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571500" y="1047750"/>
            <a:ext cx="2698750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横看成岭侧成峰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4313" y="2786063"/>
            <a:ext cx="4000500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横着看，庐山是一条山岭，连绵不断；侧着看却仿佛变成了一座山峰。</a:t>
            </a:r>
            <a:endParaRPr lang="zh-CN" altLang="en-US" sz="28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下箭头 5"/>
          <p:cNvSpPr/>
          <p:nvPr/>
        </p:nvSpPr>
        <p:spPr>
          <a:xfrm>
            <a:off x="1714500" y="1762125"/>
            <a:ext cx="500063" cy="357188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7" name="矩形 6"/>
          <p:cNvSpPr/>
          <p:nvPr/>
        </p:nvSpPr>
        <p:spPr>
          <a:xfrm>
            <a:off x="1214438" y="2190750"/>
            <a:ext cx="1785937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变幻莫测</a:t>
            </a:r>
            <a:endParaRPr lang="zh-CN" altLang="en-US" sz="28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8" name="直线连接符 21"/>
          <p:cNvCxnSpPr/>
          <p:nvPr/>
        </p:nvCxnSpPr>
        <p:spPr bwMode="auto">
          <a:xfrm flipV="1">
            <a:off x="66675" y="1047750"/>
            <a:ext cx="225583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同侧圆角矩形 8"/>
          <p:cNvSpPr/>
          <p:nvPr/>
        </p:nvSpPr>
        <p:spPr bwMode="auto">
          <a:xfrm>
            <a:off x="250825" y="484188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strike="noStrike" noProof="1" dirty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49" charset="-122"/>
              </a:rPr>
              <a:t>学习古诗</a:t>
            </a:r>
            <a:endParaRPr lang="zh-CN" altLang="en-US" sz="3000" b="1" strike="noStrike" noProof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5" name="Picture 2" descr="chuntian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25" y="625475"/>
            <a:ext cx="2174875" cy="2640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6" name="Picture 7" descr="showim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5700" y="771525"/>
            <a:ext cx="2203450" cy="2493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8" descr="wulaofeng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72013" y="700088"/>
            <a:ext cx="2132012" cy="256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8" name="Picture 6" descr="瀑布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00850" y="771525"/>
            <a:ext cx="2227263" cy="2493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2928938" y="3214688"/>
            <a:ext cx="30575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远近高低各不同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8625" y="4681538"/>
            <a:ext cx="8215313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向远处、近处、高处、低处看，看到的庐山景色都不相同。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9" name="下箭头 8"/>
          <p:cNvSpPr/>
          <p:nvPr/>
        </p:nvSpPr>
        <p:spPr>
          <a:xfrm>
            <a:off x="4071938" y="3714750"/>
            <a:ext cx="500063" cy="357188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10" name="矩形 9"/>
          <p:cNvSpPr/>
          <p:nvPr/>
        </p:nvSpPr>
        <p:spPr>
          <a:xfrm>
            <a:off x="3429000" y="4071938"/>
            <a:ext cx="178593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千姿百态</a:t>
            </a:r>
            <a:endParaRPr lang="zh-CN" altLang="en-US" sz="28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 animBg="1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29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0" name="文本框 2"/>
          <p:cNvSpPr txBox="1"/>
          <p:nvPr/>
        </p:nvSpPr>
        <p:spPr>
          <a:xfrm>
            <a:off x="2857500" y="500063"/>
            <a:ext cx="5570538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不识庐山真面目，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只缘身在此山中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1" name="矩形 3"/>
          <p:cNvSpPr/>
          <p:nvPr/>
        </p:nvSpPr>
        <p:spPr>
          <a:xfrm>
            <a:off x="3143250" y="1500188"/>
            <a:ext cx="5572125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 “我”没有认清庐山的真面目（全景）只缘身在此山中：只因为我站在庐山中。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3" name="直线连接符 21"/>
          <p:cNvCxnSpPr/>
          <p:nvPr/>
        </p:nvCxnSpPr>
        <p:spPr>
          <a:xfrm flipV="1">
            <a:off x="66675" y="1049338"/>
            <a:ext cx="2257425" cy="4763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同侧圆角矩形 3"/>
          <p:cNvSpPr/>
          <p:nvPr/>
        </p:nvSpPr>
        <p:spPr>
          <a:xfrm>
            <a:off x="250825" y="484188"/>
            <a:ext cx="2001838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/>
            <a:r>
              <a:rPr lang="zh-CN" altLang="en-US" sz="3000" b="1" strike="noStrike" noProof="1" dirty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49" charset="-122"/>
              </a:rPr>
              <a:t>导入</a:t>
            </a:r>
            <a:endParaRPr lang="zh-CN" altLang="en-US" sz="3000" b="1" strike="noStrike" noProof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7188" y="1500188"/>
            <a:ext cx="4714875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我们在低年级曾学过一首诗《草》，记得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是谁写的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吗？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4"/>
          <p:cNvSpPr txBox="1"/>
          <p:nvPr/>
        </p:nvSpPr>
        <p:spPr>
          <a:xfrm>
            <a:off x="268288" y="2892425"/>
            <a:ext cx="4646612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我们今天再来学习白居易的另一首脍炙人口的诗。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921250" y="1609725"/>
            <a:ext cx="3717925" cy="5603875"/>
            <a:chOff x="4488505" y="928676"/>
            <a:chExt cx="4151614" cy="6258106"/>
          </a:xfrm>
        </p:grpSpPr>
        <p:pic>
          <p:nvPicPr>
            <p:cNvPr id="24579" name="Picture 3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4500562" y="1000114"/>
              <a:ext cx="4127500" cy="3084513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5127" name="文本框 4"/>
            <p:cNvSpPr txBox="1"/>
            <p:nvPr/>
          </p:nvSpPr>
          <p:spPr>
            <a:xfrm>
              <a:off x="6144115" y="928676"/>
              <a:ext cx="2428985" cy="19449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/>
              <a:r>
                <a:rPr lang="zh-CN" altLang="en-US" sz="1600" dirty="0">
                  <a:latin typeface="宋体" panose="02010600030101010101" pitchFamily="2" charset="-122"/>
                  <a:ea typeface="宋体" panose="02010600030101010101" pitchFamily="2" charset="-122"/>
                </a:rPr>
                <a:t>草</a:t>
              </a:r>
              <a:endParaRPr lang="en-US" altLang="zh-CN" sz="160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lvl="0" algn="ctr"/>
              <a:r>
                <a:rPr lang="zh-CN" altLang="en-US" sz="1200" dirty="0">
                  <a:latin typeface="宋体" panose="02010600030101010101" pitchFamily="2" charset="-122"/>
                  <a:ea typeface="宋体" panose="02010600030101010101" pitchFamily="2" charset="-122"/>
                </a:rPr>
                <a:t>白居易</a:t>
              </a:r>
              <a:endParaRPr lang="en-US" altLang="zh-CN" sz="120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lvl="0" algn="ctr"/>
              <a:r>
                <a:rPr lang="zh-CN" altLang="en-US" sz="1600" dirty="0">
                  <a:latin typeface="宋体" panose="02010600030101010101" pitchFamily="2" charset="-122"/>
                  <a:ea typeface="宋体" panose="02010600030101010101" pitchFamily="2" charset="-122"/>
                </a:rPr>
                <a:t>离离原上草，</a:t>
              </a:r>
              <a:endParaRPr lang="en-US" altLang="zh-CN" sz="160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lvl="0" algn="ctr"/>
              <a:r>
                <a:rPr lang="zh-CN" altLang="en-US" sz="1600" dirty="0">
                  <a:latin typeface="宋体" panose="02010600030101010101" pitchFamily="2" charset="-122"/>
                  <a:ea typeface="宋体" panose="02010600030101010101" pitchFamily="2" charset="-122"/>
                </a:rPr>
                <a:t>一岁一枯荣。</a:t>
              </a:r>
              <a:endParaRPr lang="en-US" altLang="zh-CN" sz="160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lvl="0" algn="ctr"/>
              <a:r>
                <a:rPr lang="zh-CN" altLang="en-US" sz="1600" dirty="0">
                  <a:latin typeface="宋体" panose="02010600030101010101" pitchFamily="2" charset="-122"/>
                  <a:ea typeface="宋体" panose="02010600030101010101" pitchFamily="2" charset="-122"/>
                </a:rPr>
                <a:t>野火烧不尽，</a:t>
              </a:r>
              <a:endParaRPr lang="en-US" altLang="zh-CN" sz="160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lvl="0" algn="ctr"/>
              <a:r>
                <a:rPr lang="zh-CN" altLang="en-US" sz="1600" dirty="0">
                  <a:latin typeface="宋体" panose="02010600030101010101" pitchFamily="2" charset="-122"/>
                  <a:ea typeface="宋体" panose="02010600030101010101" pitchFamily="2" charset="-122"/>
                </a:rPr>
                <a:t>春风吹又生。</a:t>
              </a:r>
              <a:endParaRPr lang="en-US" altLang="zh-CN" sz="160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lvl="0" algn="ctr"/>
              <a:endPara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500063" y="4143375"/>
            <a:ext cx="2225675" cy="588963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pPr lvl="0"/>
            <a:r>
              <a:rPr lang="en-US" altLang="zh-CN" sz="320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32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暮江吟</a:t>
            </a:r>
            <a:r>
              <a:rPr lang="en-US" altLang="zh-CN" sz="320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endParaRPr lang="zh-CN" altLang="en-US" sz="32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340100" y="555625"/>
            <a:ext cx="1200150" cy="396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第一课时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9" grpId="0" animBg="1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131589"/>
            <a:ext cx="3192842" cy="22407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3554" name="文本框 2"/>
          <p:cNvSpPr txBox="1"/>
          <p:nvPr/>
        </p:nvSpPr>
        <p:spPr>
          <a:xfrm>
            <a:off x="3143250" y="285750"/>
            <a:ext cx="203200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en-US" altLang="zh-CN" sz="360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zh-CN" sz="36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雪梅</a:t>
            </a:r>
            <a:r>
              <a:rPr lang="en-US" altLang="zh-CN" sz="360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endParaRPr lang="zh-CN" altLang="en-US" sz="36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325" y="2592292"/>
            <a:ext cx="3552056" cy="18481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6213" y="1131590"/>
            <a:ext cx="3331270" cy="17881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文本框 2"/>
          <p:cNvSpPr txBox="1"/>
          <p:nvPr/>
        </p:nvSpPr>
        <p:spPr>
          <a:xfrm>
            <a:off x="1979613" y="4452938"/>
            <a:ext cx="4054475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en-US" altLang="zh-CN" sz="2800">
                <a:latin typeface="Times New Roman" panose="02020603050405020304" pitchFamily="18" charset="0"/>
                <a:ea typeface="微软雅黑" panose="020B0503020204020204" pitchFamily="34" charset="-122"/>
              </a:rPr>
              <a:t>“</a:t>
            </a:r>
            <a:r>
              <a:rPr lang="zh-CN" altLang="zh-CN" sz="28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雪梅</a:t>
            </a:r>
            <a:r>
              <a:rPr lang="en-US" altLang="zh-CN" sz="2800">
                <a:latin typeface="Times New Roman" panose="02020603050405020304" pitchFamily="18" charset="0"/>
                <a:ea typeface="微软雅黑" panose="020B0503020204020204" pitchFamily="34" charset="-122"/>
              </a:rPr>
              <a:t>”</a:t>
            </a:r>
            <a:r>
              <a:rPr lang="zh-CN" altLang="zh-CN" sz="28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就是雪中的梅花。</a:t>
            </a:r>
            <a:endParaRPr lang="zh-CN" altLang="en-US" sz="28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4578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0" y="1071563"/>
            <a:ext cx="5592763" cy="3346450"/>
          </a:xfrm>
          <a:prstGeom prst="rect">
            <a:avLst/>
          </a:prstGeom>
          <a:noFill/>
          <a:ln w="9525">
            <a:noFill/>
          </a:ln>
          <a:effectLst>
            <a:outerShdw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63550" y="857250"/>
            <a:ext cx="4324350" cy="9525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梅雪争春未肯降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800" err="1">
                <a:latin typeface="华文细黑" panose="02010600040101010101" charset="-122"/>
                <a:ea typeface="华文细黑" panose="02010600040101010101" charset="-122"/>
              </a:rPr>
              <a:t>xiáng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骚人搁笔费评章。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2113" y="2071688"/>
            <a:ext cx="4133850" cy="9540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梅须逊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800" err="1">
                <a:latin typeface="楷体" panose="02010609060101010101" pitchFamily="49" charset="-122"/>
                <a:ea typeface="楷体" panose="02010609060101010101" pitchFamily="49" charset="-122"/>
              </a:rPr>
              <a:t>xùn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雪三分白，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雪却输梅一段香。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7" name="Rectangle 1"/>
          <p:cNvSpPr/>
          <p:nvPr/>
        </p:nvSpPr>
        <p:spPr>
          <a:xfrm>
            <a:off x="642938" y="3714750"/>
            <a:ext cx="7500937" cy="10160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304800" defTabSz="914400"/>
            <a:r>
              <a:rPr lang="en-US" altLang="zh-CN" sz="2000">
                <a:latin typeface="Calibri" panose="020F050202020403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2000" dirty="0">
                <a:latin typeface="Calibri" panose="020F0502020204030204" pitchFamily="34" charset="0"/>
                <a:ea typeface="宋体" panose="02010600030101010101" pitchFamily="2" charset="-122"/>
              </a:rPr>
              <a:t>梅花和雪花都认为各自占尽了春色，谁也不肯相让。这可难坏了诗人，难写评判文章。梅花虽然没有雪花那样晶莹、洁白，但是雪花却少了梅花的一股幽香。 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3" y="745363"/>
            <a:ext cx="3505303" cy="28492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09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文本框 1"/>
          <p:cNvSpPr txBox="1"/>
          <p:nvPr/>
        </p:nvSpPr>
        <p:spPr>
          <a:xfrm>
            <a:off x="971550" y="1276350"/>
            <a:ext cx="3960813" cy="3046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卢钺，字威节，一作威仲，闽县（今福建福州）人。理宗淳祐四年（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1244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）进士，调建昌军学教授。景定五年（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1264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）除秘书郎。度宗咸淳三年（一二六七），迁著作郎。五年，棹给事中。出知隆兴府，官终户部尚书。 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6626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1413" y="1600200"/>
            <a:ext cx="3700462" cy="23987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文本框 1"/>
          <p:cNvSpPr txBox="1"/>
          <p:nvPr/>
        </p:nvSpPr>
        <p:spPr>
          <a:xfrm>
            <a:off x="2124075" y="555625"/>
            <a:ext cx="3622675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zh-CN" sz="36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《卜算子•咏梅》</a:t>
            </a:r>
            <a:r>
              <a:rPr lang="zh-CN" altLang="zh-CN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zh-CN" altLang="en-US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7650" name="文本框 2"/>
          <p:cNvSpPr txBox="1"/>
          <p:nvPr/>
        </p:nvSpPr>
        <p:spPr>
          <a:xfrm>
            <a:off x="539750" y="1219200"/>
            <a:ext cx="7586663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1800" dirty="0">
                <a:latin typeface="华文细黑" panose="02010600040101010101" charset="-122"/>
                <a:ea typeface="华文细黑" panose="02010600040101010101" charset="-122"/>
              </a:rPr>
              <a:t>风雨送春归，飞雪迎春到。已是悬</a:t>
            </a:r>
            <a:r>
              <a:rPr lang="en-US" altLang="zh-CN" sz="1800">
                <a:latin typeface="华文细黑" panose="02010600040101010101" charset="-122"/>
                <a:ea typeface="华文细黑" panose="02010600040101010101" charset="-122"/>
              </a:rPr>
              <a:t>(</a:t>
            </a:r>
            <a:r>
              <a:rPr lang="en-US" altLang="zh-CN" sz="1800" err="1">
                <a:latin typeface="华文细黑" panose="02010600040101010101" charset="-122"/>
                <a:ea typeface="华文细黑" panose="02010600040101010101" charset="-122"/>
              </a:rPr>
              <a:t>xuán</a:t>
            </a:r>
            <a:r>
              <a:rPr lang="en-US" altLang="zh-CN" sz="1800">
                <a:latin typeface="华文细黑" panose="02010600040101010101" charset="-122"/>
                <a:ea typeface="华文细黑" panose="02010600040101010101" charset="-122"/>
              </a:rPr>
              <a:t>)</a:t>
            </a:r>
            <a:r>
              <a:rPr lang="zh-CN" altLang="en-US" sz="1800" dirty="0">
                <a:latin typeface="华文细黑" panose="02010600040101010101" charset="-122"/>
                <a:ea typeface="华文细黑" panose="02010600040101010101" charset="-122"/>
              </a:rPr>
              <a:t>崖百丈冰，犹有花枝俏</a:t>
            </a:r>
            <a:r>
              <a:rPr lang="en-US" altLang="zh-CN" sz="1800">
                <a:latin typeface="华文细黑" panose="02010600040101010101" charset="-122"/>
                <a:ea typeface="华文细黑" panose="02010600040101010101" charset="-122"/>
              </a:rPr>
              <a:t>(</a:t>
            </a:r>
            <a:r>
              <a:rPr lang="en-US" altLang="zh-CN" sz="1800" err="1">
                <a:latin typeface="华文细黑" panose="02010600040101010101" charset="-122"/>
                <a:ea typeface="华文细黑" panose="02010600040101010101" charset="-122"/>
              </a:rPr>
              <a:t>qiào</a:t>
            </a:r>
            <a:r>
              <a:rPr lang="en-US" altLang="zh-CN" sz="1800">
                <a:latin typeface="华文细黑" panose="02010600040101010101" charset="-122"/>
                <a:ea typeface="华文细黑" panose="02010600040101010101" charset="-122"/>
              </a:rPr>
              <a:t>)</a:t>
            </a:r>
            <a:r>
              <a:rPr lang="zh-CN" altLang="en-US" sz="1800" dirty="0">
                <a:latin typeface="华文细黑" panose="02010600040101010101" charset="-122"/>
                <a:ea typeface="华文细黑" panose="02010600040101010101" charset="-122"/>
              </a:rPr>
              <a:t>。</a:t>
            </a:r>
            <a:endParaRPr lang="zh-CN" altLang="en-US" sz="1800" dirty="0">
              <a:latin typeface="华文细黑" panose="02010600040101010101" charset="-122"/>
              <a:ea typeface="华文细黑" panose="02010600040101010101" charset="-122"/>
            </a:endParaRPr>
          </a:p>
        </p:txBody>
      </p:sp>
      <p:sp>
        <p:nvSpPr>
          <p:cNvPr id="27651" name="文本框 3"/>
          <p:cNvSpPr txBox="1"/>
          <p:nvPr/>
        </p:nvSpPr>
        <p:spPr>
          <a:xfrm>
            <a:off x="539750" y="1577975"/>
            <a:ext cx="687070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1800" dirty="0">
                <a:latin typeface="华文细黑" panose="02010600040101010101" charset="-122"/>
                <a:ea typeface="华文细黑" panose="02010600040101010101" charset="-122"/>
              </a:rPr>
              <a:t>俏也不争春，只把春来报。待到山花烂漫</a:t>
            </a:r>
            <a:r>
              <a:rPr lang="en-US" altLang="zh-CN" sz="1800">
                <a:latin typeface="华文细黑" panose="02010600040101010101" charset="-122"/>
                <a:ea typeface="华文细黑" panose="02010600040101010101" charset="-122"/>
              </a:rPr>
              <a:t>(</a:t>
            </a:r>
            <a:r>
              <a:rPr lang="en-US" altLang="zh-CN" sz="1800" err="1">
                <a:latin typeface="华文细黑" panose="02010600040101010101" charset="-122"/>
                <a:ea typeface="华文细黑" panose="02010600040101010101" charset="-122"/>
              </a:rPr>
              <a:t>màn</a:t>
            </a:r>
            <a:r>
              <a:rPr lang="en-US" altLang="zh-CN" sz="1800">
                <a:latin typeface="华文细黑" panose="02010600040101010101" charset="-122"/>
                <a:ea typeface="华文细黑" panose="02010600040101010101" charset="-122"/>
              </a:rPr>
              <a:t>)</a:t>
            </a:r>
            <a:r>
              <a:rPr lang="zh-CN" altLang="en-US" sz="1800" dirty="0">
                <a:latin typeface="华文细黑" panose="02010600040101010101" charset="-122"/>
                <a:ea typeface="华文细黑" panose="02010600040101010101" charset="-122"/>
              </a:rPr>
              <a:t>时，她在丛中笑。</a:t>
            </a:r>
            <a:endParaRPr lang="zh-CN" altLang="en-US" sz="1800" dirty="0">
              <a:latin typeface="华文细黑" panose="02010600040101010101" charset="-122"/>
              <a:ea typeface="华文细黑" panose="0201060004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928" y="2170639"/>
            <a:ext cx="3935992" cy="26490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159683"/>
            <a:ext cx="3282305" cy="266000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3" name="Picture 8" descr="c:\users\administrator\appdata\roaming\360se6\User Data\temp\330881-1409101K6074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2575" y="2787650"/>
            <a:ext cx="2555875" cy="1917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同侧圆角矩形 1"/>
          <p:cNvSpPr/>
          <p:nvPr/>
        </p:nvSpPr>
        <p:spPr>
          <a:xfrm>
            <a:off x="107950" y="484188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/>
            <a:r>
              <a:rPr lang="zh-CN" altLang="en-US" sz="3000" b="1" strike="noStrike" noProof="1" dirty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49" charset="-122"/>
              </a:rPr>
              <a:t>作业</a:t>
            </a:r>
            <a:endParaRPr lang="zh-CN" altLang="en-US" sz="3000" b="1" strike="noStrike" noProof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49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107950" y="1058863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676" name="文本框 3"/>
          <p:cNvSpPr txBox="1"/>
          <p:nvPr/>
        </p:nvSpPr>
        <p:spPr>
          <a:xfrm>
            <a:off x="971550" y="1492250"/>
            <a:ext cx="74168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    1</a:t>
            </a: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．背诵两首古诗。默写《题西林壁》。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/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    2</a:t>
            </a: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．结合生活事例，说说你是怎么理解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不识庐山真面目，只缘身在此山中。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和“梅须逊雪三分白，雪却输梅一段香。”这两句诗的意思。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" name="直线连接符 21"/>
          <p:cNvCxnSpPr/>
          <p:nvPr/>
        </p:nvCxnSpPr>
        <p:spPr bwMode="auto">
          <a:xfrm flipV="1">
            <a:off x="66675" y="1047750"/>
            <a:ext cx="225583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同侧圆角矩形 2"/>
          <p:cNvSpPr/>
          <p:nvPr/>
        </p:nvSpPr>
        <p:spPr bwMode="auto">
          <a:xfrm>
            <a:off x="250825" y="484188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strike="noStrike" noProof="1" dirty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49" charset="-122"/>
              </a:rPr>
              <a:t>资料宝袋</a:t>
            </a:r>
            <a:endParaRPr lang="zh-CN" altLang="en-US" sz="3000" b="1" strike="noStrike" noProof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4" name="Text Box 2"/>
          <p:cNvSpPr txBox="1"/>
          <p:nvPr/>
        </p:nvSpPr>
        <p:spPr>
          <a:xfrm>
            <a:off x="357188" y="1214438"/>
            <a:ext cx="4319587" cy="3935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  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白居易（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772—846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）唐代著名诗人。字乐天，号香山居士。他的诗歌反映现实生活，在一定程度上揭露了封建统治阶级对人民的残酷剥削和压迫。文字通俗易懂，流传较广。著有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白氏长庆集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等。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Picture 4" descr="906289ddedd9a6045882dd6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3500" y="428625"/>
            <a:ext cx="2854325" cy="40243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" name="直线连接符 21"/>
          <p:cNvCxnSpPr/>
          <p:nvPr/>
        </p:nvCxnSpPr>
        <p:spPr bwMode="auto">
          <a:xfrm flipV="1">
            <a:off x="66675" y="1047750"/>
            <a:ext cx="225583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同侧圆角矩形 2"/>
          <p:cNvSpPr/>
          <p:nvPr/>
        </p:nvSpPr>
        <p:spPr bwMode="auto">
          <a:xfrm>
            <a:off x="250825" y="484188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strike="noStrike" noProof="1" dirty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49" charset="-122"/>
              </a:rPr>
              <a:t>学习字词</a:t>
            </a:r>
            <a:endParaRPr lang="zh-CN" altLang="en-US" sz="3000" b="1" strike="noStrike" noProof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49" charset="-122"/>
            </a:endParaRPr>
          </a:p>
        </p:txBody>
      </p:sp>
      <p:graphicFrame>
        <p:nvGraphicFramePr>
          <p:cNvPr id="7243" name="表格 7242"/>
          <p:cNvGraphicFramePr/>
          <p:nvPr/>
        </p:nvGraphicFramePr>
        <p:xfrm>
          <a:off x="933450" y="2376488"/>
          <a:ext cx="2354263" cy="2341562"/>
        </p:xfrm>
        <a:graphic>
          <a:graphicData uri="http://schemas.openxmlformats.org/drawingml/2006/table">
            <a:tbl>
              <a:tblPr/>
              <a:tblGrid>
                <a:gridCol w="1177925"/>
                <a:gridCol w="1176338"/>
              </a:tblGrid>
              <a:tr h="12160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12553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244" name="表格 7243"/>
          <p:cNvGraphicFramePr/>
          <p:nvPr/>
        </p:nvGraphicFramePr>
        <p:xfrm>
          <a:off x="3983038" y="2376488"/>
          <a:ext cx="2354262" cy="2341562"/>
        </p:xfrm>
        <a:graphic>
          <a:graphicData uri="http://schemas.openxmlformats.org/drawingml/2006/table">
            <a:tbl>
              <a:tblPr/>
              <a:tblGrid>
                <a:gridCol w="1177925"/>
                <a:gridCol w="1176338"/>
              </a:tblGrid>
              <a:tr h="12160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12553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" name="TextBox 23"/>
          <p:cNvSpPr txBox="1"/>
          <p:nvPr/>
        </p:nvSpPr>
        <p:spPr>
          <a:xfrm>
            <a:off x="4162425" y="2284413"/>
            <a:ext cx="1463675" cy="2195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13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吟</a:t>
            </a:r>
            <a:endParaRPr lang="zh-CN" altLang="en-US" sz="138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23"/>
          <p:cNvSpPr txBox="1"/>
          <p:nvPr/>
        </p:nvSpPr>
        <p:spPr>
          <a:xfrm>
            <a:off x="1208088" y="2376488"/>
            <a:ext cx="1463675" cy="2195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13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暮</a:t>
            </a:r>
            <a:endParaRPr lang="zh-CN" altLang="en-US" sz="138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24"/>
          <p:cNvSpPr txBox="1"/>
          <p:nvPr/>
        </p:nvSpPr>
        <p:spPr>
          <a:xfrm>
            <a:off x="1431925" y="1235075"/>
            <a:ext cx="1638300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6600" err="1">
                <a:solidFill>
                  <a:srgbClr val="000000"/>
                </a:solidFill>
                <a:latin typeface="汉语拼音" panose="020B0604020202020204" pitchFamily="34" charset="0"/>
                <a:ea typeface="微软雅黑" panose="020B0503020204020204" pitchFamily="34" charset="-122"/>
              </a:rPr>
              <a:t>m</a:t>
            </a:r>
            <a:r>
              <a:rPr lang="en-US" altLang="zh-CN" sz="6600" err="1">
                <a:solidFill>
                  <a:srgbClr val="FF0000"/>
                </a:solidFill>
                <a:latin typeface="汉语拼音" panose="020B0604020202020204" pitchFamily="34" charset="0"/>
                <a:ea typeface="微软雅黑" panose="020B0503020204020204" pitchFamily="34" charset="-122"/>
              </a:rPr>
              <a:t>ù</a:t>
            </a:r>
            <a:endParaRPr lang="en-US" altLang="zh-CN" sz="6600">
              <a:solidFill>
                <a:srgbClr val="FF0000"/>
              </a:solidFill>
              <a:latin typeface="汉语拼音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TextBox 24"/>
          <p:cNvSpPr txBox="1"/>
          <p:nvPr/>
        </p:nvSpPr>
        <p:spPr>
          <a:xfrm>
            <a:off x="4367213" y="1176338"/>
            <a:ext cx="1584325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6600" err="1">
                <a:solidFill>
                  <a:srgbClr val="000000"/>
                </a:solidFill>
                <a:latin typeface="汉语拼音" panose="020B0604020202020204" pitchFamily="34" charset="0"/>
                <a:ea typeface="黑体" panose="02010609060101010101" pitchFamily="49" charset="-122"/>
              </a:rPr>
              <a:t>y</a:t>
            </a:r>
            <a:r>
              <a:rPr lang="en-US" altLang="zh-CN" sz="6600" err="1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</a:rPr>
              <a:t>í</a:t>
            </a:r>
            <a:r>
              <a:rPr lang="en-US" altLang="zh-CN" sz="6600" err="1">
                <a:solidFill>
                  <a:srgbClr val="000000"/>
                </a:solidFill>
                <a:latin typeface="汉语拼音" panose="020B0604020202020204" pitchFamily="34" charset="0"/>
                <a:ea typeface="黑体" panose="02010609060101010101" pitchFamily="49" charset="-122"/>
              </a:rPr>
              <a:t>n</a:t>
            </a:r>
            <a:endParaRPr lang="zh-CN" altLang="en-US" sz="6600" dirty="0">
              <a:solidFill>
                <a:srgbClr val="000000"/>
              </a:solidFill>
              <a:latin typeface="汉语拼音" panose="020B0604020202020204" pitchFamily="34" charset="0"/>
              <a:ea typeface="黑体" panose="02010609060101010101" pitchFamily="49" charset="-122"/>
            </a:endParaRPr>
          </a:p>
        </p:txBody>
      </p:sp>
      <p:grpSp>
        <p:nvGrpSpPr>
          <p:cNvPr id="7197" name="组合 11"/>
          <p:cNvGrpSpPr/>
          <p:nvPr/>
        </p:nvGrpSpPr>
        <p:grpSpPr>
          <a:xfrm>
            <a:off x="6619875" y="3363913"/>
            <a:ext cx="2524125" cy="1730375"/>
            <a:chOff x="-283761" y="3242513"/>
            <a:chExt cx="4543910" cy="3748564"/>
          </a:xfrm>
        </p:grpSpPr>
        <p:sp>
          <p:nvSpPr>
            <p:cNvPr id="13" name="椭圆 12"/>
            <p:cNvSpPr/>
            <p:nvPr/>
          </p:nvSpPr>
          <p:spPr>
            <a:xfrm>
              <a:off x="-283761" y="5437689"/>
              <a:ext cx="4543910" cy="155338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rgbClr val="F2F2F2">
                    <a:alpha val="65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pic>
          <p:nvPicPr>
            <p:cNvPr id="7199" name="图片 1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41208" y="5598452"/>
              <a:ext cx="4170574" cy="131189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00" name="Freeform 5619"/>
            <p:cNvSpPr/>
            <p:nvPr/>
          </p:nvSpPr>
          <p:spPr>
            <a:xfrm>
              <a:off x="857084" y="4504361"/>
              <a:ext cx="451737" cy="2064227"/>
            </a:xfrm>
            <a:custGeom>
              <a:avLst/>
              <a:gdLst/>
              <a:ahLst/>
              <a:cxnLst>
                <a:cxn ang="0">
                  <a:pos x="439770" y="2064227"/>
                </a:cxn>
                <a:cxn ang="0">
                  <a:pos x="38891" y="1163745"/>
                </a:cxn>
                <a:cxn ang="0">
                  <a:pos x="0" y="0"/>
                </a:cxn>
                <a:cxn ang="0">
                  <a:pos x="451737" y="720983"/>
                </a:cxn>
                <a:cxn ang="0">
                  <a:pos x="439770" y="2064227"/>
                </a:cxn>
              </a:cxnLst>
              <a:pathLst>
                <a:path w="151" h="690">
                  <a:moveTo>
                    <a:pt x="147" y="690"/>
                  </a:moveTo>
                  <a:lnTo>
                    <a:pt x="13" y="389"/>
                  </a:lnTo>
                  <a:lnTo>
                    <a:pt x="0" y="0"/>
                  </a:lnTo>
                  <a:lnTo>
                    <a:pt x="151" y="241"/>
                  </a:lnTo>
                  <a:lnTo>
                    <a:pt x="147" y="690"/>
                  </a:lnTo>
                  <a:close/>
                </a:path>
              </a:pathLst>
            </a:custGeom>
            <a:solidFill>
              <a:srgbClr val="F7F7F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" name="Freeform 5627"/>
            <p:cNvSpPr/>
            <p:nvPr/>
          </p:nvSpPr>
          <p:spPr bwMode="auto">
            <a:xfrm>
              <a:off x="748843" y="3899212"/>
              <a:ext cx="1693264" cy="631235"/>
            </a:xfrm>
            <a:custGeom>
              <a:avLst/>
              <a:gdLst>
                <a:gd name="T0" fmla="*/ 52 w 566"/>
                <a:gd name="T1" fmla="*/ 211 h 211"/>
                <a:gd name="T2" fmla="*/ 0 w 566"/>
                <a:gd name="T3" fmla="*/ 41 h 211"/>
                <a:gd name="T4" fmla="*/ 485 w 566"/>
                <a:gd name="T5" fmla="*/ 0 h 211"/>
                <a:gd name="T6" fmla="*/ 566 w 566"/>
                <a:gd name="T7" fmla="*/ 155 h 211"/>
                <a:gd name="T8" fmla="*/ 52 w 566"/>
                <a:gd name="T9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6" h="211">
                  <a:moveTo>
                    <a:pt x="52" y="211"/>
                  </a:moveTo>
                  <a:lnTo>
                    <a:pt x="0" y="41"/>
                  </a:lnTo>
                  <a:lnTo>
                    <a:pt x="485" y="0"/>
                  </a:lnTo>
                  <a:lnTo>
                    <a:pt x="566" y="155"/>
                  </a:lnTo>
                  <a:lnTo>
                    <a:pt x="52" y="2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2700" h="12700" prst="angle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/>
            </a:p>
          </p:txBody>
        </p:sp>
        <p:sp>
          <p:nvSpPr>
            <p:cNvPr id="17" name="Freeform 5631"/>
            <p:cNvSpPr/>
            <p:nvPr/>
          </p:nvSpPr>
          <p:spPr bwMode="auto">
            <a:xfrm>
              <a:off x="2419012" y="4025667"/>
              <a:ext cx="1624456" cy="948349"/>
            </a:xfrm>
            <a:custGeom>
              <a:avLst/>
              <a:gdLst>
                <a:gd name="T0" fmla="*/ 0 w 543"/>
                <a:gd name="T1" fmla="*/ 109 h 317"/>
                <a:gd name="T2" fmla="*/ 230 w 543"/>
                <a:gd name="T3" fmla="*/ 0 h 317"/>
                <a:gd name="T4" fmla="*/ 543 w 543"/>
                <a:gd name="T5" fmla="*/ 182 h 317"/>
                <a:gd name="T6" fmla="*/ 264 w 543"/>
                <a:gd name="T7" fmla="*/ 317 h 317"/>
                <a:gd name="T8" fmla="*/ 0 w 543"/>
                <a:gd name="T9" fmla="*/ 109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3" h="317">
                  <a:moveTo>
                    <a:pt x="0" y="109"/>
                  </a:moveTo>
                  <a:lnTo>
                    <a:pt x="230" y="0"/>
                  </a:lnTo>
                  <a:lnTo>
                    <a:pt x="543" y="182"/>
                  </a:lnTo>
                  <a:lnTo>
                    <a:pt x="264" y="317"/>
                  </a:lnTo>
                  <a:lnTo>
                    <a:pt x="0" y="10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2700" h="12700" prst="angle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/>
            </a:p>
          </p:txBody>
        </p:sp>
        <p:sp>
          <p:nvSpPr>
            <p:cNvPr id="7203" name="Freeform 5619"/>
            <p:cNvSpPr/>
            <p:nvPr/>
          </p:nvSpPr>
          <p:spPr>
            <a:xfrm>
              <a:off x="869732" y="4548387"/>
              <a:ext cx="451737" cy="2064228"/>
            </a:xfrm>
            <a:custGeom>
              <a:avLst/>
              <a:gdLst/>
              <a:ahLst/>
              <a:cxnLst>
                <a:cxn ang="0">
                  <a:pos x="439770" y="2064228"/>
                </a:cxn>
                <a:cxn ang="0">
                  <a:pos x="38891" y="1163745"/>
                </a:cxn>
                <a:cxn ang="0">
                  <a:pos x="0" y="0"/>
                </a:cxn>
                <a:cxn ang="0">
                  <a:pos x="451737" y="720983"/>
                </a:cxn>
                <a:cxn ang="0">
                  <a:pos x="439770" y="2064228"/>
                </a:cxn>
              </a:cxnLst>
              <a:pathLst>
                <a:path w="151" h="690">
                  <a:moveTo>
                    <a:pt x="147" y="690"/>
                  </a:moveTo>
                  <a:lnTo>
                    <a:pt x="13" y="389"/>
                  </a:lnTo>
                  <a:lnTo>
                    <a:pt x="0" y="0"/>
                  </a:lnTo>
                  <a:lnTo>
                    <a:pt x="151" y="241"/>
                  </a:lnTo>
                  <a:lnTo>
                    <a:pt x="147" y="690"/>
                  </a:lnTo>
                  <a:close/>
                </a:path>
              </a:pathLst>
            </a:custGeom>
            <a:gradFill rotWithShape="1">
              <a:gsLst>
                <a:gs pos="0">
                  <a:srgbClr val="A6A6A6">
                    <a:alpha val="50000"/>
                  </a:srgbClr>
                </a:gs>
                <a:gs pos="50000">
                  <a:schemeClr val="bg1">
                    <a:alpha val="0"/>
                  </a:schemeClr>
                </a:gs>
                <a:gs pos="100000">
                  <a:srgbClr val="A6A6A6">
                    <a:alpha val="50000"/>
                  </a:srgbClr>
                </a:gs>
              </a:gsLst>
              <a:lin ang="0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" name="Freeform 5623"/>
            <p:cNvSpPr/>
            <p:nvPr/>
          </p:nvSpPr>
          <p:spPr bwMode="auto">
            <a:xfrm>
              <a:off x="63408" y="4302215"/>
              <a:ext cx="1277426" cy="954330"/>
            </a:xfrm>
            <a:custGeom>
              <a:avLst/>
              <a:gdLst>
                <a:gd name="T0" fmla="*/ 178 w 178"/>
                <a:gd name="T1" fmla="*/ 131 h 132"/>
                <a:gd name="T2" fmla="*/ 119 w 178"/>
                <a:gd name="T3" fmla="*/ 30 h 132"/>
                <a:gd name="T4" fmla="*/ 0 w 178"/>
                <a:gd name="T5" fmla="*/ 0 h 132"/>
                <a:gd name="T6" fmla="*/ 31 w 178"/>
                <a:gd name="T7" fmla="*/ 98 h 132"/>
                <a:gd name="T8" fmla="*/ 177 w 178"/>
                <a:gd name="T9" fmla="*/ 131 h 132"/>
                <a:gd name="T10" fmla="*/ 178 w 178"/>
                <a:gd name="T11" fmla="*/ 132 h 132"/>
                <a:gd name="T12" fmla="*/ 178 w 178"/>
                <a:gd name="T13" fmla="*/ 13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132">
                  <a:moveTo>
                    <a:pt x="178" y="131"/>
                  </a:moveTo>
                  <a:cubicBezTo>
                    <a:pt x="119" y="30"/>
                    <a:pt x="119" y="30"/>
                    <a:pt x="119" y="3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8"/>
                    <a:pt x="176" y="130"/>
                    <a:pt x="177" y="131"/>
                  </a:cubicBezTo>
                  <a:cubicBezTo>
                    <a:pt x="178" y="131"/>
                    <a:pt x="178" y="132"/>
                    <a:pt x="178" y="132"/>
                  </a:cubicBezTo>
                  <a:lnTo>
                    <a:pt x="178" y="1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2700" h="12700" prst="angle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/>
            </a:p>
          </p:txBody>
        </p:sp>
        <p:grpSp>
          <p:nvGrpSpPr>
            <p:cNvPr id="20" name="Group 5788"/>
            <p:cNvGrpSpPr>
              <a:grpSpLocks noChangeAspect="1"/>
            </p:cNvGrpSpPr>
            <p:nvPr/>
          </p:nvGrpSpPr>
          <p:grpSpPr bwMode="auto">
            <a:xfrm>
              <a:off x="891101" y="5149389"/>
              <a:ext cx="415185" cy="1415804"/>
              <a:chOff x="2534" y="2472"/>
              <a:chExt cx="139" cy="474"/>
            </a:xfr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lumMod val="65000"/>
                    <a:alpha val="32000"/>
                  </a:schemeClr>
                </a:gs>
              </a:gsLst>
              <a:lin ang="5400000" scaled="0"/>
            </a:gradFill>
          </p:grpSpPr>
          <p:sp>
            <p:nvSpPr>
              <p:cNvPr id="58" name="Freeform 5789"/>
              <p:cNvSpPr/>
              <p:nvPr/>
            </p:nvSpPr>
            <p:spPr bwMode="auto">
              <a:xfrm>
                <a:off x="2534" y="2472"/>
                <a:ext cx="139" cy="474"/>
              </a:xfrm>
              <a:custGeom>
                <a:avLst/>
                <a:gdLst>
                  <a:gd name="T0" fmla="*/ 0 w 139"/>
                  <a:gd name="T1" fmla="*/ 0 h 474"/>
                  <a:gd name="T2" fmla="*/ 5 w 139"/>
                  <a:gd name="T3" fmla="*/ 175 h 474"/>
                  <a:gd name="T4" fmla="*/ 139 w 139"/>
                  <a:gd name="T5" fmla="*/ 474 h 474"/>
                  <a:gd name="T6" fmla="*/ 139 w 139"/>
                  <a:gd name="T7" fmla="*/ 29 h 474"/>
                  <a:gd name="T8" fmla="*/ 0 w 139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" h="474">
                    <a:moveTo>
                      <a:pt x="0" y="0"/>
                    </a:moveTo>
                    <a:lnTo>
                      <a:pt x="5" y="175"/>
                    </a:lnTo>
                    <a:lnTo>
                      <a:pt x="139" y="474"/>
                    </a:lnTo>
                    <a:lnTo>
                      <a:pt x="139" y="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endParaRPr lang="zh-CN" altLang="en-US" strike="noStrike" noProof="1"/>
              </a:p>
            </p:txBody>
          </p:sp>
          <p:sp>
            <p:nvSpPr>
              <p:cNvPr id="59" name="Freeform 5790"/>
              <p:cNvSpPr/>
              <p:nvPr/>
            </p:nvSpPr>
            <p:spPr bwMode="auto">
              <a:xfrm>
                <a:off x="2534" y="2472"/>
                <a:ext cx="139" cy="474"/>
              </a:xfrm>
              <a:custGeom>
                <a:avLst/>
                <a:gdLst>
                  <a:gd name="T0" fmla="*/ 0 w 139"/>
                  <a:gd name="T1" fmla="*/ 0 h 474"/>
                  <a:gd name="T2" fmla="*/ 5 w 139"/>
                  <a:gd name="T3" fmla="*/ 175 h 474"/>
                  <a:gd name="T4" fmla="*/ 139 w 139"/>
                  <a:gd name="T5" fmla="*/ 474 h 474"/>
                  <a:gd name="T6" fmla="*/ 139 w 139"/>
                  <a:gd name="T7" fmla="*/ 29 h 474"/>
                  <a:gd name="T8" fmla="*/ 0 w 139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" h="474">
                    <a:moveTo>
                      <a:pt x="0" y="0"/>
                    </a:moveTo>
                    <a:lnTo>
                      <a:pt x="5" y="175"/>
                    </a:lnTo>
                    <a:lnTo>
                      <a:pt x="139" y="474"/>
                    </a:lnTo>
                    <a:lnTo>
                      <a:pt x="139" y="29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endParaRPr lang="zh-CN" altLang="en-US" strike="noStrike" noProof="1"/>
              </a:p>
            </p:txBody>
          </p:sp>
        </p:grpSp>
        <p:grpSp>
          <p:nvGrpSpPr>
            <p:cNvPr id="21" name="Group 5638"/>
            <p:cNvGrpSpPr>
              <a:grpSpLocks noChangeAspect="1"/>
            </p:cNvGrpSpPr>
            <p:nvPr/>
          </p:nvGrpSpPr>
          <p:grpSpPr bwMode="auto">
            <a:xfrm>
              <a:off x="911236" y="4355892"/>
              <a:ext cx="2309539" cy="903473"/>
              <a:chOff x="3454" y="2010"/>
              <a:chExt cx="772" cy="302"/>
            </a:xfrm>
            <a:solidFill>
              <a:schemeClr val="bg1">
                <a:lumMod val="85000"/>
              </a:schemeClr>
            </a:solidFill>
          </p:grpSpPr>
          <p:sp>
            <p:nvSpPr>
              <p:cNvPr id="56" name="Freeform 5639"/>
              <p:cNvSpPr/>
              <p:nvPr/>
            </p:nvSpPr>
            <p:spPr bwMode="auto">
              <a:xfrm>
                <a:off x="3454" y="2010"/>
                <a:ext cx="772" cy="302"/>
              </a:xfrm>
              <a:custGeom>
                <a:avLst/>
                <a:gdLst>
                  <a:gd name="T0" fmla="*/ 510 w 772"/>
                  <a:gd name="T1" fmla="*/ 0 h 302"/>
                  <a:gd name="T2" fmla="*/ 0 w 772"/>
                  <a:gd name="T3" fmla="*/ 56 h 302"/>
                  <a:gd name="T4" fmla="*/ 141 w 772"/>
                  <a:gd name="T5" fmla="*/ 302 h 302"/>
                  <a:gd name="T6" fmla="*/ 772 w 772"/>
                  <a:gd name="T7" fmla="*/ 208 h 302"/>
                  <a:gd name="T8" fmla="*/ 510 w 772"/>
                  <a:gd name="T9" fmla="*/ 0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2" h="302">
                    <a:moveTo>
                      <a:pt x="510" y="0"/>
                    </a:moveTo>
                    <a:lnTo>
                      <a:pt x="0" y="56"/>
                    </a:lnTo>
                    <a:lnTo>
                      <a:pt x="141" y="302"/>
                    </a:lnTo>
                    <a:lnTo>
                      <a:pt x="772" y="208"/>
                    </a:lnTo>
                    <a:lnTo>
                      <a:pt x="5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endParaRPr lang="zh-CN" altLang="en-US" strike="noStrike" noProof="1"/>
              </a:p>
            </p:txBody>
          </p:sp>
          <p:sp>
            <p:nvSpPr>
              <p:cNvPr id="57" name="Freeform 5640"/>
              <p:cNvSpPr/>
              <p:nvPr/>
            </p:nvSpPr>
            <p:spPr bwMode="auto">
              <a:xfrm>
                <a:off x="3454" y="2010"/>
                <a:ext cx="772" cy="302"/>
              </a:xfrm>
              <a:custGeom>
                <a:avLst/>
                <a:gdLst>
                  <a:gd name="T0" fmla="*/ 510 w 772"/>
                  <a:gd name="T1" fmla="*/ 0 h 302"/>
                  <a:gd name="T2" fmla="*/ 0 w 772"/>
                  <a:gd name="T3" fmla="*/ 56 h 302"/>
                  <a:gd name="T4" fmla="*/ 141 w 772"/>
                  <a:gd name="T5" fmla="*/ 302 h 302"/>
                  <a:gd name="T6" fmla="*/ 772 w 772"/>
                  <a:gd name="T7" fmla="*/ 208 h 302"/>
                  <a:gd name="T8" fmla="*/ 510 w 772"/>
                  <a:gd name="T9" fmla="*/ 0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2" h="302">
                    <a:moveTo>
                      <a:pt x="510" y="0"/>
                    </a:moveTo>
                    <a:lnTo>
                      <a:pt x="0" y="56"/>
                    </a:lnTo>
                    <a:lnTo>
                      <a:pt x="141" y="302"/>
                    </a:lnTo>
                    <a:lnTo>
                      <a:pt x="772" y="208"/>
                    </a:lnTo>
                    <a:lnTo>
                      <a:pt x="51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endParaRPr lang="zh-CN" altLang="en-US" strike="noStrike" noProof="1"/>
              </a:p>
            </p:txBody>
          </p:sp>
        </p:grpSp>
        <p:grpSp>
          <p:nvGrpSpPr>
            <p:cNvPr id="7207" name="组合 21"/>
            <p:cNvGrpSpPr/>
            <p:nvPr/>
          </p:nvGrpSpPr>
          <p:grpSpPr>
            <a:xfrm>
              <a:off x="826108" y="3688120"/>
              <a:ext cx="1026394" cy="2145453"/>
              <a:chOff x="4400552" y="1170243"/>
              <a:chExt cx="1411857" cy="2951180"/>
            </a:xfrm>
          </p:grpSpPr>
          <p:sp>
            <p:nvSpPr>
              <p:cNvPr id="7208" name="Freeform 5702"/>
              <p:cNvSpPr/>
              <p:nvPr/>
            </p:nvSpPr>
            <p:spPr>
              <a:xfrm>
                <a:off x="5450459" y="3873773"/>
                <a:ext cx="361950" cy="247650"/>
              </a:xfrm>
              <a:custGeom>
                <a:avLst/>
                <a:gdLst/>
                <a:ahLst/>
                <a:cxnLst>
                  <a:cxn ang="0">
                    <a:pos x="361950" y="100894"/>
                  </a:cxn>
                  <a:cxn ang="0">
                    <a:pos x="361950" y="110066"/>
                  </a:cxn>
                  <a:cxn ang="0">
                    <a:pos x="352669" y="119238"/>
                  </a:cxn>
                  <a:cxn ang="0">
                    <a:pos x="287703" y="174272"/>
                  </a:cxn>
                  <a:cxn ang="0">
                    <a:pos x="278423" y="183444"/>
                  </a:cxn>
                  <a:cxn ang="0">
                    <a:pos x="269142" y="192616"/>
                  </a:cxn>
                  <a:cxn ang="0">
                    <a:pos x="176334" y="229305"/>
                  </a:cxn>
                  <a:cxn ang="0">
                    <a:pos x="157773" y="238477"/>
                  </a:cxn>
                  <a:cxn ang="0">
                    <a:pos x="148492" y="238477"/>
                  </a:cxn>
                  <a:cxn ang="0">
                    <a:pos x="64965" y="247650"/>
                  </a:cxn>
                  <a:cxn ang="0">
                    <a:pos x="55684" y="238477"/>
                  </a:cxn>
                  <a:cxn ang="0">
                    <a:pos x="46403" y="238477"/>
                  </a:cxn>
                  <a:cxn ang="0">
                    <a:pos x="0" y="137583"/>
                  </a:cxn>
                  <a:cxn ang="0">
                    <a:pos x="102088" y="128411"/>
                  </a:cxn>
                  <a:cxn ang="0">
                    <a:pos x="102088" y="137583"/>
                  </a:cxn>
                  <a:cxn ang="0">
                    <a:pos x="111369" y="128411"/>
                  </a:cxn>
                  <a:cxn ang="0">
                    <a:pos x="241300" y="73377"/>
                  </a:cxn>
                  <a:cxn ang="0">
                    <a:pos x="241300" y="73377"/>
                  </a:cxn>
                  <a:cxn ang="0">
                    <a:pos x="315546" y="0"/>
                  </a:cxn>
                  <a:cxn ang="0">
                    <a:pos x="361950" y="100894"/>
                  </a:cxn>
                </a:cxnLst>
                <a:pathLst>
                  <a:path w="39" h="27">
                    <a:moveTo>
                      <a:pt x="39" y="11"/>
                    </a:moveTo>
                    <a:cubicBezTo>
                      <a:pt x="39" y="11"/>
                      <a:pt x="39" y="12"/>
                      <a:pt x="39" y="12"/>
                    </a:cubicBezTo>
                    <a:cubicBezTo>
                      <a:pt x="39" y="12"/>
                      <a:pt x="38" y="13"/>
                      <a:pt x="38" y="13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20"/>
                      <a:pt x="31" y="20"/>
                      <a:pt x="30" y="20"/>
                    </a:cubicBezTo>
                    <a:cubicBezTo>
                      <a:pt x="30" y="20"/>
                      <a:pt x="29" y="21"/>
                      <a:pt x="29" y="21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8" y="26"/>
                      <a:pt x="18" y="26"/>
                      <a:pt x="17" y="26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34" y="0"/>
                      <a:pt x="34" y="0"/>
                      <a:pt x="34" y="0"/>
                    </a:cubicBezTo>
                    <a:lnTo>
                      <a:pt x="39" y="11"/>
                    </a:lnTo>
                    <a:close/>
                  </a:path>
                </a:pathLst>
              </a:custGeom>
              <a:solidFill>
                <a:srgbClr val="E8707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209" name="Freeform 5704"/>
              <p:cNvSpPr/>
              <p:nvPr/>
            </p:nvSpPr>
            <p:spPr>
              <a:xfrm>
                <a:off x="4400552" y="1170243"/>
                <a:ext cx="493713" cy="893763"/>
              </a:xfrm>
              <a:custGeom>
                <a:avLst/>
                <a:gdLst/>
                <a:ahLst/>
                <a:cxnLst>
                  <a:cxn ang="0">
                    <a:pos x="251521" y="892601"/>
                  </a:cxn>
                  <a:cxn ang="0">
                    <a:pos x="363287" y="845589"/>
                  </a:cxn>
                  <a:cxn ang="0">
                    <a:pos x="465722" y="798577"/>
                  </a:cxn>
                  <a:cxn ang="0">
                    <a:pos x="465722" y="629477"/>
                  </a:cxn>
                  <a:cxn ang="0">
                    <a:pos x="400558" y="479235"/>
                  </a:cxn>
                  <a:cxn ang="0">
                    <a:pos x="344675" y="385211"/>
                  </a:cxn>
                  <a:cxn ang="0">
                    <a:pos x="344675" y="385211"/>
                  </a:cxn>
                  <a:cxn ang="0">
                    <a:pos x="18611" y="9384"/>
                  </a:cxn>
                  <a:cxn ang="0">
                    <a:pos x="0" y="0"/>
                  </a:cxn>
                  <a:cxn ang="0">
                    <a:pos x="0" y="18769"/>
                  </a:cxn>
                  <a:cxn ang="0">
                    <a:pos x="46601" y="526158"/>
                  </a:cxn>
                  <a:cxn ang="0">
                    <a:pos x="74740" y="620092"/>
                  </a:cxn>
                  <a:cxn ang="0">
                    <a:pos x="135214" y="770423"/>
                  </a:cxn>
                  <a:cxn ang="0">
                    <a:pos x="251521" y="892601"/>
                  </a:cxn>
                </a:cxnLst>
                <a:pathLst>
                  <a:path w="10074" h="10261">
                    <a:moveTo>
                      <a:pt x="5168" y="10248"/>
                    </a:moveTo>
                    <a:lnTo>
                      <a:pt x="7432" y="9722"/>
                    </a:lnTo>
                    <a:lnTo>
                      <a:pt x="9507" y="9196"/>
                    </a:lnTo>
                    <a:cubicBezTo>
                      <a:pt x="10263" y="8986"/>
                      <a:pt x="10263" y="8146"/>
                      <a:pt x="9507" y="7304"/>
                    </a:cubicBezTo>
                    <a:lnTo>
                      <a:pt x="8187" y="5623"/>
                    </a:lnTo>
                    <a:cubicBezTo>
                      <a:pt x="7810" y="5097"/>
                      <a:pt x="7620" y="4886"/>
                      <a:pt x="7055" y="4571"/>
                    </a:cubicBezTo>
                    <a:lnTo>
                      <a:pt x="7055" y="4571"/>
                    </a:lnTo>
                    <a:lnTo>
                      <a:pt x="450" y="366"/>
                    </a:lnTo>
                    <a:lnTo>
                      <a:pt x="73" y="261"/>
                    </a:lnTo>
                    <a:cubicBezTo>
                      <a:pt x="73" y="331"/>
                      <a:pt x="-92" y="-492"/>
                      <a:pt x="73" y="471"/>
                    </a:cubicBezTo>
                    <a:cubicBezTo>
                      <a:pt x="238" y="1434"/>
                      <a:pt x="813" y="4917"/>
                      <a:pt x="1066" y="6039"/>
                    </a:cubicBezTo>
                    <a:cubicBezTo>
                      <a:pt x="1318" y="7160"/>
                      <a:pt x="1399" y="6778"/>
                      <a:pt x="1587" y="7199"/>
                    </a:cubicBezTo>
                    <a:cubicBezTo>
                      <a:pt x="2909" y="8881"/>
                      <a:pt x="2812" y="8881"/>
                      <a:pt x="2812" y="8881"/>
                    </a:cubicBezTo>
                    <a:cubicBezTo>
                      <a:pt x="3566" y="9827"/>
                      <a:pt x="4601" y="10353"/>
                      <a:pt x="5168" y="10248"/>
                    </a:cubicBezTo>
                  </a:path>
                </a:pathLst>
              </a:custGeom>
              <a:solidFill>
                <a:srgbClr val="F3D8B8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210" name="Freeform 5715"/>
              <p:cNvSpPr/>
              <p:nvPr/>
            </p:nvSpPr>
            <p:spPr>
              <a:xfrm>
                <a:off x="4476484" y="1752667"/>
                <a:ext cx="1084263" cy="2273301"/>
              </a:xfrm>
              <a:custGeom>
                <a:avLst/>
                <a:gdLst/>
                <a:ahLst/>
                <a:cxnLst>
                  <a:cxn ang="0">
                    <a:pos x="973056" y="2273301"/>
                  </a:cxn>
                  <a:cxn ang="0">
                    <a:pos x="9267" y="73332"/>
                  </a:cxn>
                  <a:cxn ang="0">
                    <a:pos x="27801" y="18333"/>
                  </a:cxn>
                  <a:cxn ang="0">
                    <a:pos x="120473" y="45832"/>
                  </a:cxn>
                  <a:cxn ang="0">
                    <a:pos x="1084263" y="2264134"/>
                  </a:cxn>
                  <a:cxn ang="0">
                    <a:pos x="973056" y="2273301"/>
                  </a:cxn>
                </a:cxnLst>
                <a:pathLst>
                  <a:path w="117" h="248">
                    <a:moveTo>
                      <a:pt x="105" y="248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0" y="7"/>
                      <a:pt x="0" y="4"/>
                      <a:pt x="3" y="2"/>
                    </a:cubicBezTo>
                    <a:cubicBezTo>
                      <a:pt x="7" y="0"/>
                      <a:pt x="12" y="4"/>
                      <a:pt x="13" y="5"/>
                    </a:cubicBezTo>
                    <a:cubicBezTo>
                      <a:pt x="117" y="247"/>
                      <a:pt x="117" y="247"/>
                      <a:pt x="117" y="247"/>
                    </a:cubicBezTo>
                    <a:lnTo>
                      <a:pt x="105" y="248"/>
                    </a:lnTo>
                    <a:close/>
                  </a:path>
                </a:pathLst>
              </a:custGeom>
              <a:solidFill>
                <a:srgbClr val="E34F4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211" name="Freeform 5716"/>
              <p:cNvSpPr/>
              <p:nvPr/>
            </p:nvSpPr>
            <p:spPr>
              <a:xfrm>
                <a:off x="4713020" y="1641541"/>
                <a:ext cx="1055688" cy="2328864"/>
              </a:xfrm>
              <a:custGeom>
                <a:avLst/>
                <a:gdLst/>
                <a:ahLst/>
                <a:cxnLst>
                  <a:cxn ang="0">
                    <a:pos x="972344" y="2328864"/>
                  </a:cxn>
                  <a:cxn ang="0">
                    <a:pos x="0" y="110025"/>
                  </a:cxn>
                  <a:cxn ang="0">
                    <a:pos x="55562" y="18337"/>
                  </a:cxn>
                  <a:cxn ang="0">
                    <a:pos x="101864" y="45843"/>
                  </a:cxn>
                  <a:cxn ang="0">
                    <a:pos x="1055688" y="2246345"/>
                  </a:cxn>
                  <a:cxn ang="0">
                    <a:pos x="972344" y="2328864"/>
                  </a:cxn>
                </a:cxnLst>
                <a:pathLst>
                  <a:path w="114" h="254">
                    <a:moveTo>
                      <a:pt x="105" y="254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0"/>
                      <a:pt x="1" y="4"/>
                      <a:pt x="6" y="2"/>
                    </a:cubicBezTo>
                    <a:cubicBezTo>
                      <a:pt x="10" y="0"/>
                      <a:pt x="10" y="3"/>
                      <a:pt x="11" y="5"/>
                    </a:cubicBezTo>
                    <a:cubicBezTo>
                      <a:pt x="114" y="245"/>
                      <a:pt x="114" y="245"/>
                      <a:pt x="114" y="245"/>
                    </a:cubicBezTo>
                    <a:lnTo>
                      <a:pt x="105" y="254"/>
                    </a:lnTo>
                    <a:close/>
                  </a:path>
                </a:pathLst>
              </a:custGeom>
              <a:solidFill>
                <a:srgbClr val="E34F4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212" name="Freeform 5717"/>
              <p:cNvSpPr/>
              <p:nvPr/>
            </p:nvSpPr>
            <p:spPr>
              <a:xfrm>
                <a:off x="4597132" y="1733617"/>
                <a:ext cx="1093788" cy="2282828"/>
              </a:xfrm>
              <a:custGeom>
                <a:avLst/>
                <a:gdLst/>
                <a:ahLst/>
                <a:cxnLst>
                  <a:cxn ang="0">
                    <a:pos x="964016" y="2282828"/>
                  </a:cxn>
                  <a:cxn ang="0">
                    <a:pos x="9269" y="91679"/>
                  </a:cxn>
                  <a:cxn ang="0">
                    <a:pos x="46346" y="18335"/>
                  </a:cxn>
                  <a:cxn ang="0">
                    <a:pos x="129771" y="36671"/>
                  </a:cxn>
                  <a:cxn ang="0">
                    <a:pos x="1093788" y="2236988"/>
                  </a:cxn>
                  <a:cxn ang="0">
                    <a:pos x="964016" y="2282828"/>
                  </a:cxn>
                </a:cxnLst>
                <a:pathLst>
                  <a:path w="118" h="249">
                    <a:moveTo>
                      <a:pt x="104" y="249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0" y="8"/>
                      <a:pt x="1" y="4"/>
                      <a:pt x="5" y="2"/>
                    </a:cubicBezTo>
                    <a:cubicBezTo>
                      <a:pt x="11" y="0"/>
                      <a:pt x="13" y="3"/>
                      <a:pt x="14" y="4"/>
                    </a:cubicBezTo>
                    <a:cubicBezTo>
                      <a:pt x="118" y="244"/>
                      <a:pt x="118" y="244"/>
                      <a:pt x="118" y="244"/>
                    </a:cubicBezTo>
                    <a:lnTo>
                      <a:pt x="104" y="249"/>
                    </a:lnTo>
                    <a:close/>
                  </a:path>
                </a:pathLst>
              </a:custGeom>
              <a:solidFill>
                <a:srgbClr val="E8707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213" name="Freeform 5703"/>
              <p:cNvSpPr/>
              <p:nvPr/>
            </p:nvSpPr>
            <p:spPr>
              <a:xfrm>
                <a:off x="4405578" y="1186854"/>
                <a:ext cx="189438" cy="312121"/>
              </a:xfrm>
              <a:custGeom>
                <a:avLst/>
                <a:gdLst/>
                <a:ahLst/>
                <a:cxnLst>
                  <a:cxn ang="0">
                    <a:pos x="189438" y="228888"/>
                  </a:cxn>
                  <a:cxn ang="0">
                    <a:pos x="0" y="0"/>
                  </a:cxn>
                  <a:cxn ang="0">
                    <a:pos x="42097" y="291312"/>
                  </a:cxn>
                  <a:cxn ang="0">
                    <a:pos x="126292" y="301716"/>
                  </a:cxn>
                  <a:cxn ang="0">
                    <a:pos x="189438" y="228888"/>
                  </a:cxn>
                </a:cxnLst>
                <a:pathLst>
                  <a:path w="18" h="30">
                    <a:moveTo>
                      <a:pt x="18" y="2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7" y="30"/>
                      <a:pt x="10" y="30"/>
                      <a:pt x="12" y="29"/>
                    </a:cubicBezTo>
                    <a:cubicBezTo>
                      <a:pt x="15" y="27"/>
                      <a:pt x="17" y="25"/>
                      <a:pt x="18" y="22"/>
                    </a:cubicBezTo>
                  </a:path>
                </a:pathLst>
              </a:custGeom>
              <a:solidFill>
                <a:srgbClr val="40404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7214" name="组合 22"/>
            <p:cNvGrpSpPr/>
            <p:nvPr/>
          </p:nvGrpSpPr>
          <p:grpSpPr>
            <a:xfrm rot="781172">
              <a:off x="1303389" y="3357402"/>
              <a:ext cx="1026394" cy="2145453"/>
              <a:chOff x="4400552" y="1170242"/>
              <a:chExt cx="1411857" cy="2951181"/>
            </a:xfrm>
          </p:grpSpPr>
          <p:sp>
            <p:nvSpPr>
              <p:cNvPr id="7215" name="Freeform 5702"/>
              <p:cNvSpPr/>
              <p:nvPr/>
            </p:nvSpPr>
            <p:spPr>
              <a:xfrm>
                <a:off x="5450459" y="3873773"/>
                <a:ext cx="361950" cy="247650"/>
              </a:xfrm>
              <a:custGeom>
                <a:avLst/>
                <a:gdLst/>
                <a:ahLst/>
                <a:cxnLst>
                  <a:cxn ang="0">
                    <a:pos x="361950" y="100894"/>
                  </a:cxn>
                  <a:cxn ang="0">
                    <a:pos x="361950" y="110066"/>
                  </a:cxn>
                  <a:cxn ang="0">
                    <a:pos x="352669" y="119238"/>
                  </a:cxn>
                  <a:cxn ang="0">
                    <a:pos x="287703" y="174272"/>
                  </a:cxn>
                  <a:cxn ang="0">
                    <a:pos x="278423" y="183444"/>
                  </a:cxn>
                  <a:cxn ang="0">
                    <a:pos x="269142" y="192616"/>
                  </a:cxn>
                  <a:cxn ang="0">
                    <a:pos x="176334" y="229305"/>
                  </a:cxn>
                  <a:cxn ang="0">
                    <a:pos x="157773" y="238477"/>
                  </a:cxn>
                  <a:cxn ang="0">
                    <a:pos x="148492" y="238477"/>
                  </a:cxn>
                  <a:cxn ang="0">
                    <a:pos x="64965" y="247650"/>
                  </a:cxn>
                  <a:cxn ang="0">
                    <a:pos x="55684" y="238477"/>
                  </a:cxn>
                  <a:cxn ang="0">
                    <a:pos x="46403" y="238477"/>
                  </a:cxn>
                  <a:cxn ang="0">
                    <a:pos x="0" y="137583"/>
                  </a:cxn>
                  <a:cxn ang="0">
                    <a:pos x="102088" y="128411"/>
                  </a:cxn>
                  <a:cxn ang="0">
                    <a:pos x="102088" y="137583"/>
                  </a:cxn>
                  <a:cxn ang="0">
                    <a:pos x="111369" y="128411"/>
                  </a:cxn>
                  <a:cxn ang="0">
                    <a:pos x="241300" y="73377"/>
                  </a:cxn>
                  <a:cxn ang="0">
                    <a:pos x="241300" y="73377"/>
                  </a:cxn>
                  <a:cxn ang="0">
                    <a:pos x="315546" y="0"/>
                  </a:cxn>
                  <a:cxn ang="0">
                    <a:pos x="361950" y="100894"/>
                  </a:cxn>
                </a:cxnLst>
                <a:pathLst>
                  <a:path w="39" h="27">
                    <a:moveTo>
                      <a:pt x="39" y="11"/>
                    </a:moveTo>
                    <a:cubicBezTo>
                      <a:pt x="39" y="11"/>
                      <a:pt x="39" y="12"/>
                      <a:pt x="39" y="12"/>
                    </a:cubicBezTo>
                    <a:cubicBezTo>
                      <a:pt x="39" y="12"/>
                      <a:pt x="38" y="13"/>
                      <a:pt x="38" y="13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20"/>
                      <a:pt x="31" y="20"/>
                      <a:pt x="30" y="20"/>
                    </a:cubicBezTo>
                    <a:cubicBezTo>
                      <a:pt x="30" y="20"/>
                      <a:pt x="29" y="21"/>
                      <a:pt x="29" y="21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8" y="26"/>
                      <a:pt x="18" y="26"/>
                      <a:pt x="17" y="26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34" y="0"/>
                      <a:pt x="34" y="0"/>
                      <a:pt x="34" y="0"/>
                    </a:cubicBezTo>
                    <a:lnTo>
                      <a:pt x="39" y="11"/>
                    </a:lnTo>
                    <a:close/>
                  </a:path>
                </a:pathLst>
              </a:custGeom>
              <a:solidFill>
                <a:srgbClr val="E8707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216" name="Freeform 5704"/>
              <p:cNvSpPr/>
              <p:nvPr/>
            </p:nvSpPr>
            <p:spPr>
              <a:xfrm>
                <a:off x="4400552" y="1170242"/>
                <a:ext cx="493713" cy="893764"/>
              </a:xfrm>
              <a:custGeom>
                <a:avLst/>
                <a:gdLst/>
                <a:ahLst/>
                <a:cxnLst>
                  <a:cxn ang="0">
                    <a:pos x="251521" y="892602"/>
                  </a:cxn>
                  <a:cxn ang="0">
                    <a:pos x="363287" y="845590"/>
                  </a:cxn>
                  <a:cxn ang="0">
                    <a:pos x="465722" y="798578"/>
                  </a:cxn>
                  <a:cxn ang="0">
                    <a:pos x="465722" y="629477"/>
                  </a:cxn>
                  <a:cxn ang="0">
                    <a:pos x="400558" y="479236"/>
                  </a:cxn>
                  <a:cxn ang="0">
                    <a:pos x="344675" y="385212"/>
                  </a:cxn>
                  <a:cxn ang="0">
                    <a:pos x="344675" y="385212"/>
                  </a:cxn>
                  <a:cxn ang="0">
                    <a:pos x="18611" y="9384"/>
                  </a:cxn>
                  <a:cxn ang="0">
                    <a:pos x="0" y="0"/>
                  </a:cxn>
                  <a:cxn ang="0">
                    <a:pos x="0" y="18769"/>
                  </a:cxn>
                  <a:cxn ang="0">
                    <a:pos x="46601" y="526158"/>
                  </a:cxn>
                  <a:cxn ang="0">
                    <a:pos x="74740" y="620093"/>
                  </a:cxn>
                  <a:cxn ang="0">
                    <a:pos x="135214" y="770424"/>
                  </a:cxn>
                  <a:cxn ang="0">
                    <a:pos x="251521" y="892602"/>
                  </a:cxn>
                </a:cxnLst>
                <a:pathLst>
                  <a:path w="10074" h="10261">
                    <a:moveTo>
                      <a:pt x="5168" y="10248"/>
                    </a:moveTo>
                    <a:lnTo>
                      <a:pt x="7432" y="9722"/>
                    </a:lnTo>
                    <a:lnTo>
                      <a:pt x="9507" y="9196"/>
                    </a:lnTo>
                    <a:cubicBezTo>
                      <a:pt x="10263" y="8986"/>
                      <a:pt x="10263" y="8146"/>
                      <a:pt x="9507" y="7304"/>
                    </a:cubicBezTo>
                    <a:lnTo>
                      <a:pt x="8187" y="5623"/>
                    </a:lnTo>
                    <a:cubicBezTo>
                      <a:pt x="7810" y="5097"/>
                      <a:pt x="7620" y="4886"/>
                      <a:pt x="7055" y="4571"/>
                    </a:cubicBezTo>
                    <a:lnTo>
                      <a:pt x="7055" y="4571"/>
                    </a:lnTo>
                    <a:lnTo>
                      <a:pt x="450" y="366"/>
                    </a:lnTo>
                    <a:lnTo>
                      <a:pt x="73" y="261"/>
                    </a:lnTo>
                    <a:cubicBezTo>
                      <a:pt x="73" y="331"/>
                      <a:pt x="-92" y="-492"/>
                      <a:pt x="73" y="471"/>
                    </a:cubicBezTo>
                    <a:cubicBezTo>
                      <a:pt x="238" y="1434"/>
                      <a:pt x="813" y="4917"/>
                      <a:pt x="1066" y="6039"/>
                    </a:cubicBezTo>
                    <a:cubicBezTo>
                      <a:pt x="1318" y="7160"/>
                      <a:pt x="1399" y="6778"/>
                      <a:pt x="1587" y="7199"/>
                    </a:cubicBezTo>
                    <a:cubicBezTo>
                      <a:pt x="2909" y="8881"/>
                      <a:pt x="2812" y="8881"/>
                      <a:pt x="2812" y="8881"/>
                    </a:cubicBezTo>
                    <a:cubicBezTo>
                      <a:pt x="3566" y="9827"/>
                      <a:pt x="4601" y="10353"/>
                      <a:pt x="5168" y="10248"/>
                    </a:cubicBezTo>
                  </a:path>
                </a:pathLst>
              </a:custGeom>
              <a:solidFill>
                <a:srgbClr val="F3D8B8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217" name="Freeform 5715"/>
              <p:cNvSpPr/>
              <p:nvPr/>
            </p:nvSpPr>
            <p:spPr>
              <a:xfrm>
                <a:off x="4476483" y="1752666"/>
                <a:ext cx="1084263" cy="2273302"/>
              </a:xfrm>
              <a:custGeom>
                <a:avLst/>
                <a:gdLst/>
                <a:ahLst/>
                <a:cxnLst>
                  <a:cxn ang="0">
                    <a:pos x="973056" y="2273302"/>
                  </a:cxn>
                  <a:cxn ang="0">
                    <a:pos x="9267" y="73332"/>
                  </a:cxn>
                  <a:cxn ang="0">
                    <a:pos x="27801" y="18333"/>
                  </a:cxn>
                  <a:cxn ang="0">
                    <a:pos x="120473" y="45832"/>
                  </a:cxn>
                  <a:cxn ang="0">
                    <a:pos x="1084263" y="2264135"/>
                  </a:cxn>
                  <a:cxn ang="0">
                    <a:pos x="973056" y="2273302"/>
                  </a:cxn>
                </a:cxnLst>
                <a:pathLst>
                  <a:path w="117" h="248">
                    <a:moveTo>
                      <a:pt x="105" y="248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0" y="7"/>
                      <a:pt x="0" y="4"/>
                      <a:pt x="3" y="2"/>
                    </a:cubicBezTo>
                    <a:cubicBezTo>
                      <a:pt x="7" y="0"/>
                      <a:pt x="12" y="4"/>
                      <a:pt x="13" y="5"/>
                    </a:cubicBezTo>
                    <a:cubicBezTo>
                      <a:pt x="117" y="247"/>
                      <a:pt x="117" y="247"/>
                      <a:pt x="117" y="247"/>
                    </a:cubicBezTo>
                    <a:lnTo>
                      <a:pt x="105" y="248"/>
                    </a:lnTo>
                    <a:close/>
                  </a:path>
                </a:pathLst>
              </a:custGeom>
              <a:solidFill>
                <a:srgbClr val="018B99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218" name="Freeform 5716"/>
              <p:cNvSpPr/>
              <p:nvPr/>
            </p:nvSpPr>
            <p:spPr>
              <a:xfrm>
                <a:off x="4713021" y="1641541"/>
                <a:ext cx="1055688" cy="2328865"/>
              </a:xfrm>
              <a:custGeom>
                <a:avLst/>
                <a:gdLst/>
                <a:ahLst/>
                <a:cxnLst>
                  <a:cxn ang="0">
                    <a:pos x="972344" y="2328865"/>
                  </a:cxn>
                  <a:cxn ang="0">
                    <a:pos x="0" y="110025"/>
                  </a:cxn>
                  <a:cxn ang="0">
                    <a:pos x="55562" y="18337"/>
                  </a:cxn>
                  <a:cxn ang="0">
                    <a:pos x="101864" y="45843"/>
                  </a:cxn>
                  <a:cxn ang="0">
                    <a:pos x="1055688" y="2246346"/>
                  </a:cxn>
                  <a:cxn ang="0">
                    <a:pos x="972344" y="2328865"/>
                  </a:cxn>
                </a:cxnLst>
                <a:pathLst>
                  <a:path w="114" h="254">
                    <a:moveTo>
                      <a:pt x="105" y="254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0"/>
                      <a:pt x="1" y="4"/>
                      <a:pt x="6" y="2"/>
                    </a:cubicBezTo>
                    <a:cubicBezTo>
                      <a:pt x="10" y="0"/>
                      <a:pt x="10" y="3"/>
                      <a:pt x="11" y="5"/>
                    </a:cubicBezTo>
                    <a:cubicBezTo>
                      <a:pt x="114" y="245"/>
                      <a:pt x="114" y="245"/>
                      <a:pt x="114" y="245"/>
                    </a:cubicBezTo>
                    <a:lnTo>
                      <a:pt x="105" y="254"/>
                    </a:lnTo>
                    <a:close/>
                  </a:path>
                </a:pathLst>
              </a:custGeom>
              <a:solidFill>
                <a:srgbClr val="018B99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219" name="Freeform 5717"/>
              <p:cNvSpPr/>
              <p:nvPr/>
            </p:nvSpPr>
            <p:spPr>
              <a:xfrm>
                <a:off x="4597132" y="1733617"/>
                <a:ext cx="1093788" cy="2282828"/>
              </a:xfrm>
              <a:custGeom>
                <a:avLst/>
                <a:gdLst/>
                <a:ahLst/>
                <a:cxnLst>
                  <a:cxn ang="0">
                    <a:pos x="964016" y="2282828"/>
                  </a:cxn>
                  <a:cxn ang="0">
                    <a:pos x="9269" y="91679"/>
                  </a:cxn>
                  <a:cxn ang="0">
                    <a:pos x="46346" y="18335"/>
                  </a:cxn>
                  <a:cxn ang="0">
                    <a:pos x="129771" y="36671"/>
                  </a:cxn>
                  <a:cxn ang="0">
                    <a:pos x="1093788" y="2236988"/>
                  </a:cxn>
                  <a:cxn ang="0">
                    <a:pos x="964016" y="2282828"/>
                  </a:cxn>
                </a:cxnLst>
                <a:pathLst>
                  <a:path w="118" h="249">
                    <a:moveTo>
                      <a:pt x="104" y="249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0" y="8"/>
                      <a:pt x="1" y="4"/>
                      <a:pt x="5" y="2"/>
                    </a:cubicBezTo>
                    <a:cubicBezTo>
                      <a:pt x="11" y="0"/>
                      <a:pt x="13" y="3"/>
                      <a:pt x="14" y="4"/>
                    </a:cubicBezTo>
                    <a:cubicBezTo>
                      <a:pt x="118" y="244"/>
                      <a:pt x="118" y="244"/>
                      <a:pt x="118" y="244"/>
                    </a:cubicBezTo>
                    <a:lnTo>
                      <a:pt x="104" y="249"/>
                    </a:lnTo>
                    <a:close/>
                  </a:path>
                </a:pathLst>
              </a:custGeom>
              <a:solidFill>
                <a:srgbClr val="01ACBE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220" name="Freeform 5703"/>
              <p:cNvSpPr/>
              <p:nvPr/>
            </p:nvSpPr>
            <p:spPr>
              <a:xfrm>
                <a:off x="4405578" y="1186853"/>
                <a:ext cx="189438" cy="312121"/>
              </a:xfrm>
              <a:custGeom>
                <a:avLst/>
                <a:gdLst/>
                <a:ahLst/>
                <a:cxnLst>
                  <a:cxn ang="0">
                    <a:pos x="189438" y="228888"/>
                  </a:cxn>
                  <a:cxn ang="0">
                    <a:pos x="0" y="0"/>
                  </a:cxn>
                  <a:cxn ang="0">
                    <a:pos x="42097" y="291312"/>
                  </a:cxn>
                  <a:cxn ang="0">
                    <a:pos x="126292" y="301716"/>
                  </a:cxn>
                  <a:cxn ang="0">
                    <a:pos x="189438" y="228888"/>
                  </a:cxn>
                </a:cxnLst>
                <a:pathLst>
                  <a:path w="18" h="30">
                    <a:moveTo>
                      <a:pt x="18" y="2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7" y="30"/>
                      <a:pt x="10" y="30"/>
                      <a:pt x="12" y="29"/>
                    </a:cubicBezTo>
                    <a:cubicBezTo>
                      <a:pt x="15" y="27"/>
                      <a:pt x="17" y="25"/>
                      <a:pt x="18" y="22"/>
                    </a:cubicBezTo>
                  </a:path>
                </a:pathLst>
              </a:custGeom>
              <a:solidFill>
                <a:srgbClr val="40404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7221" name="组合 23"/>
            <p:cNvGrpSpPr/>
            <p:nvPr/>
          </p:nvGrpSpPr>
          <p:grpSpPr>
            <a:xfrm rot="1701895">
              <a:off x="1956371" y="3320026"/>
              <a:ext cx="1026394" cy="2145453"/>
              <a:chOff x="4400548" y="1170243"/>
              <a:chExt cx="1411855" cy="2951179"/>
            </a:xfrm>
          </p:grpSpPr>
          <p:sp>
            <p:nvSpPr>
              <p:cNvPr id="7222" name="Freeform 5702"/>
              <p:cNvSpPr/>
              <p:nvPr/>
            </p:nvSpPr>
            <p:spPr>
              <a:xfrm>
                <a:off x="5450453" y="3873772"/>
                <a:ext cx="361950" cy="247650"/>
              </a:xfrm>
              <a:custGeom>
                <a:avLst/>
                <a:gdLst/>
                <a:ahLst/>
                <a:cxnLst>
                  <a:cxn ang="0">
                    <a:pos x="361950" y="100894"/>
                  </a:cxn>
                  <a:cxn ang="0">
                    <a:pos x="361950" y="110066"/>
                  </a:cxn>
                  <a:cxn ang="0">
                    <a:pos x="352669" y="119238"/>
                  </a:cxn>
                  <a:cxn ang="0">
                    <a:pos x="287703" y="174272"/>
                  </a:cxn>
                  <a:cxn ang="0">
                    <a:pos x="278423" y="183444"/>
                  </a:cxn>
                  <a:cxn ang="0">
                    <a:pos x="269142" y="192616"/>
                  </a:cxn>
                  <a:cxn ang="0">
                    <a:pos x="176334" y="229305"/>
                  </a:cxn>
                  <a:cxn ang="0">
                    <a:pos x="157773" y="238477"/>
                  </a:cxn>
                  <a:cxn ang="0">
                    <a:pos x="148492" y="238477"/>
                  </a:cxn>
                  <a:cxn ang="0">
                    <a:pos x="64965" y="247650"/>
                  </a:cxn>
                  <a:cxn ang="0">
                    <a:pos x="55684" y="238477"/>
                  </a:cxn>
                  <a:cxn ang="0">
                    <a:pos x="46403" y="238477"/>
                  </a:cxn>
                  <a:cxn ang="0">
                    <a:pos x="0" y="137583"/>
                  </a:cxn>
                  <a:cxn ang="0">
                    <a:pos x="102088" y="128411"/>
                  </a:cxn>
                  <a:cxn ang="0">
                    <a:pos x="102088" y="137583"/>
                  </a:cxn>
                  <a:cxn ang="0">
                    <a:pos x="111369" y="128411"/>
                  </a:cxn>
                  <a:cxn ang="0">
                    <a:pos x="241300" y="73377"/>
                  </a:cxn>
                  <a:cxn ang="0">
                    <a:pos x="241300" y="73377"/>
                  </a:cxn>
                  <a:cxn ang="0">
                    <a:pos x="315546" y="0"/>
                  </a:cxn>
                  <a:cxn ang="0">
                    <a:pos x="361950" y="100894"/>
                  </a:cxn>
                </a:cxnLst>
                <a:pathLst>
                  <a:path w="39" h="27">
                    <a:moveTo>
                      <a:pt x="39" y="11"/>
                    </a:moveTo>
                    <a:cubicBezTo>
                      <a:pt x="39" y="11"/>
                      <a:pt x="39" y="12"/>
                      <a:pt x="39" y="12"/>
                    </a:cubicBezTo>
                    <a:cubicBezTo>
                      <a:pt x="39" y="12"/>
                      <a:pt x="38" y="13"/>
                      <a:pt x="38" y="13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20"/>
                      <a:pt x="31" y="20"/>
                      <a:pt x="30" y="20"/>
                    </a:cubicBezTo>
                    <a:cubicBezTo>
                      <a:pt x="30" y="20"/>
                      <a:pt x="29" y="21"/>
                      <a:pt x="29" y="21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8" y="26"/>
                      <a:pt x="18" y="26"/>
                      <a:pt x="17" y="26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34" y="0"/>
                      <a:pt x="34" y="0"/>
                      <a:pt x="34" y="0"/>
                    </a:cubicBezTo>
                    <a:lnTo>
                      <a:pt x="39" y="11"/>
                    </a:lnTo>
                    <a:close/>
                  </a:path>
                </a:pathLst>
              </a:custGeom>
              <a:solidFill>
                <a:srgbClr val="E8707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223" name="Freeform 5704"/>
              <p:cNvSpPr/>
              <p:nvPr/>
            </p:nvSpPr>
            <p:spPr>
              <a:xfrm>
                <a:off x="4400548" y="1170243"/>
                <a:ext cx="493712" cy="893763"/>
              </a:xfrm>
              <a:custGeom>
                <a:avLst/>
                <a:gdLst/>
                <a:ahLst/>
                <a:cxnLst>
                  <a:cxn ang="0">
                    <a:pos x="251521" y="892601"/>
                  </a:cxn>
                  <a:cxn ang="0">
                    <a:pos x="363286" y="845589"/>
                  </a:cxn>
                  <a:cxn ang="0">
                    <a:pos x="465721" y="798577"/>
                  </a:cxn>
                  <a:cxn ang="0">
                    <a:pos x="465721" y="629477"/>
                  </a:cxn>
                  <a:cxn ang="0">
                    <a:pos x="400557" y="479235"/>
                  </a:cxn>
                  <a:cxn ang="0">
                    <a:pos x="344675" y="385211"/>
                  </a:cxn>
                  <a:cxn ang="0">
                    <a:pos x="344675" y="385211"/>
                  </a:cxn>
                  <a:cxn ang="0">
                    <a:pos x="18611" y="9384"/>
                  </a:cxn>
                  <a:cxn ang="0">
                    <a:pos x="0" y="0"/>
                  </a:cxn>
                  <a:cxn ang="0">
                    <a:pos x="0" y="18769"/>
                  </a:cxn>
                  <a:cxn ang="0">
                    <a:pos x="46601" y="526158"/>
                  </a:cxn>
                  <a:cxn ang="0">
                    <a:pos x="74740" y="620092"/>
                  </a:cxn>
                  <a:cxn ang="0">
                    <a:pos x="135214" y="770423"/>
                  </a:cxn>
                  <a:cxn ang="0">
                    <a:pos x="251521" y="892601"/>
                  </a:cxn>
                </a:cxnLst>
                <a:pathLst>
                  <a:path w="10074" h="10261">
                    <a:moveTo>
                      <a:pt x="5168" y="10248"/>
                    </a:moveTo>
                    <a:lnTo>
                      <a:pt x="7432" y="9722"/>
                    </a:lnTo>
                    <a:lnTo>
                      <a:pt x="9507" y="9196"/>
                    </a:lnTo>
                    <a:cubicBezTo>
                      <a:pt x="10263" y="8986"/>
                      <a:pt x="10263" y="8146"/>
                      <a:pt x="9507" y="7304"/>
                    </a:cubicBezTo>
                    <a:lnTo>
                      <a:pt x="8187" y="5623"/>
                    </a:lnTo>
                    <a:cubicBezTo>
                      <a:pt x="7810" y="5097"/>
                      <a:pt x="7620" y="4886"/>
                      <a:pt x="7055" y="4571"/>
                    </a:cubicBezTo>
                    <a:lnTo>
                      <a:pt x="7055" y="4571"/>
                    </a:lnTo>
                    <a:lnTo>
                      <a:pt x="450" y="366"/>
                    </a:lnTo>
                    <a:lnTo>
                      <a:pt x="73" y="261"/>
                    </a:lnTo>
                    <a:cubicBezTo>
                      <a:pt x="73" y="331"/>
                      <a:pt x="-92" y="-492"/>
                      <a:pt x="73" y="471"/>
                    </a:cubicBezTo>
                    <a:cubicBezTo>
                      <a:pt x="238" y="1434"/>
                      <a:pt x="813" y="4917"/>
                      <a:pt x="1066" y="6039"/>
                    </a:cubicBezTo>
                    <a:cubicBezTo>
                      <a:pt x="1318" y="7160"/>
                      <a:pt x="1399" y="6778"/>
                      <a:pt x="1587" y="7199"/>
                    </a:cubicBezTo>
                    <a:cubicBezTo>
                      <a:pt x="2909" y="8881"/>
                      <a:pt x="2812" y="8881"/>
                      <a:pt x="2812" y="8881"/>
                    </a:cubicBezTo>
                    <a:cubicBezTo>
                      <a:pt x="3566" y="9827"/>
                      <a:pt x="4601" y="10353"/>
                      <a:pt x="5168" y="10248"/>
                    </a:cubicBezTo>
                  </a:path>
                </a:pathLst>
              </a:custGeom>
              <a:solidFill>
                <a:srgbClr val="F3D8B8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224" name="Freeform 5715"/>
              <p:cNvSpPr/>
              <p:nvPr/>
            </p:nvSpPr>
            <p:spPr>
              <a:xfrm>
                <a:off x="4476479" y="1752665"/>
                <a:ext cx="1084262" cy="2273302"/>
              </a:xfrm>
              <a:custGeom>
                <a:avLst/>
                <a:gdLst/>
                <a:ahLst/>
                <a:cxnLst>
                  <a:cxn ang="0">
                    <a:pos x="973055" y="2273302"/>
                  </a:cxn>
                  <a:cxn ang="0">
                    <a:pos x="9267" y="73332"/>
                  </a:cxn>
                  <a:cxn ang="0">
                    <a:pos x="27801" y="18333"/>
                  </a:cxn>
                  <a:cxn ang="0">
                    <a:pos x="120473" y="45832"/>
                  </a:cxn>
                  <a:cxn ang="0">
                    <a:pos x="1084262" y="2264135"/>
                  </a:cxn>
                  <a:cxn ang="0">
                    <a:pos x="973055" y="2273302"/>
                  </a:cxn>
                </a:cxnLst>
                <a:pathLst>
                  <a:path w="117" h="248">
                    <a:moveTo>
                      <a:pt x="105" y="248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0" y="7"/>
                      <a:pt x="0" y="4"/>
                      <a:pt x="3" y="2"/>
                    </a:cubicBezTo>
                    <a:cubicBezTo>
                      <a:pt x="7" y="0"/>
                      <a:pt x="12" y="4"/>
                      <a:pt x="13" y="5"/>
                    </a:cubicBezTo>
                    <a:cubicBezTo>
                      <a:pt x="117" y="247"/>
                      <a:pt x="117" y="247"/>
                      <a:pt x="117" y="247"/>
                    </a:cubicBezTo>
                    <a:lnTo>
                      <a:pt x="105" y="248"/>
                    </a:lnTo>
                    <a:close/>
                  </a:path>
                </a:pathLst>
              </a:custGeom>
              <a:solidFill>
                <a:srgbClr val="FFA219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225" name="Freeform 5716"/>
              <p:cNvSpPr/>
              <p:nvPr/>
            </p:nvSpPr>
            <p:spPr>
              <a:xfrm>
                <a:off x="4713018" y="1641539"/>
                <a:ext cx="1055688" cy="2328864"/>
              </a:xfrm>
              <a:custGeom>
                <a:avLst/>
                <a:gdLst/>
                <a:ahLst/>
                <a:cxnLst>
                  <a:cxn ang="0">
                    <a:pos x="972344" y="2328864"/>
                  </a:cxn>
                  <a:cxn ang="0">
                    <a:pos x="0" y="110025"/>
                  </a:cxn>
                  <a:cxn ang="0">
                    <a:pos x="55562" y="18337"/>
                  </a:cxn>
                  <a:cxn ang="0">
                    <a:pos x="101864" y="45843"/>
                  </a:cxn>
                  <a:cxn ang="0">
                    <a:pos x="1055688" y="2246345"/>
                  </a:cxn>
                  <a:cxn ang="0">
                    <a:pos x="972344" y="2328864"/>
                  </a:cxn>
                </a:cxnLst>
                <a:pathLst>
                  <a:path w="114" h="254">
                    <a:moveTo>
                      <a:pt x="105" y="254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0"/>
                      <a:pt x="1" y="4"/>
                      <a:pt x="6" y="2"/>
                    </a:cubicBezTo>
                    <a:cubicBezTo>
                      <a:pt x="10" y="0"/>
                      <a:pt x="10" y="3"/>
                      <a:pt x="11" y="5"/>
                    </a:cubicBezTo>
                    <a:cubicBezTo>
                      <a:pt x="114" y="245"/>
                      <a:pt x="114" y="245"/>
                      <a:pt x="114" y="245"/>
                    </a:cubicBezTo>
                    <a:lnTo>
                      <a:pt x="105" y="254"/>
                    </a:lnTo>
                    <a:close/>
                  </a:path>
                </a:pathLst>
              </a:custGeom>
              <a:solidFill>
                <a:srgbClr val="FFA219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226" name="Freeform 5717"/>
              <p:cNvSpPr/>
              <p:nvPr/>
            </p:nvSpPr>
            <p:spPr>
              <a:xfrm>
                <a:off x="4597131" y="1733615"/>
                <a:ext cx="1093788" cy="2282828"/>
              </a:xfrm>
              <a:custGeom>
                <a:avLst/>
                <a:gdLst/>
                <a:ahLst/>
                <a:cxnLst>
                  <a:cxn ang="0">
                    <a:pos x="964016" y="2282828"/>
                  </a:cxn>
                  <a:cxn ang="0">
                    <a:pos x="9269" y="91679"/>
                  </a:cxn>
                  <a:cxn ang="0">
                    <a:pos x="46346" y="18335"/>
                  </a:cxn>
                  <a:cxn ang="0">
                    <a:pos x="129771" y="36671"/>
                  </a:cxn>
                  <a:cxn ang="0">
                    <a:pos x="1093788" y="2236988"/>
                  </a:cxn>
                  <a:cxn ang="0">
                    <a:pos x="964016" y="2282828"/>
                  </a:cxn>
                </a:cxnLst>
                <a:pathLst>
                  <a:path w="118" h="249">
                    <a:moveTo>
                      <a:pt x="104" y="249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0" y="8"/>
                      <a:pt x="1" y="4"/>
                      <a:pt x="5" y="2"/>
                    </a:cubicBezTo>
                    <a:cubicBezTo>
                      <a:pt x="11" y="0"/>
                      <a:pt x="13" y="3"/>
                      <a:pt x="14" y="4"/>
                    </a:cubicBezTo>
                    <a:cubicBezTo>
                      <a:pt x="118" y="244"/>
                      <a:pt x="118" y="244"/>
                      <a:pt x="118" y="244"/>
                    </a:cubicBezTo>
                    <a:lnTo>
                      <a:pt x="104" y="249"/>
                    </a:lnTo>
                    <a:close/>
                  </a:path>
                </a:pathLst>
              </a:custGeom>
              <a:solidFill>
                <a:srgbClr val="FFB85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227" name="Freeform 5703"/>
              <p:cNvSpPr/>
              <p:nvPr/>
            </p:nvSpPr>
            <p:spPr>
              <a:xfrm>
                <a:off x="4405578" y="1186853"/>
                <a:ext cx="189438" cy="312121"/>
              </a:xfrm>
              <a:custGeom>
                <a:avLst/>
                <a:gdLst/>
                <a:ahLst/>
                <a:cxnLst>
                  <a:cxn ang="0">
                    <a:pos x="189438" y="228888"/>
                  </a:cxn>
                  <a:cxn ang="0">
                    <a:pos x="0" y="0"/>
                  </a:cxn>
                  <a:cxn ang="0">
                    <a:pos x="42097" y="291312"/>
                  </a:cxn>
                  <a:cxn ang="0">
                    <a:pos x="126292" y="301716"/>
                  </a:cxn>
                  <a:cxn ang="0">
                    <a:pos x="189438" y="228888"/>
                  </a:cxn>
                </a:cxnLst>
                <a:pathLst>
                  <a:path w="18" h="30">
                    <a:moveTo>
                      <a:pt x="18" y="2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7" y="30"/>
                      <a:pt x="10" y="30"/>
                      <a:pt x="12" y="29"/>
                    </a:cubicBezTo>
                    <a:cubicBezTo>
                      <a:pt x="15" y="27"/>
                      <a:pt x="17" y="25"/>
                      <a:pt x="18" y="22"/>
                    </a:cubicBezTo>
                  </a:path>
                </a:pathLst>
              </a:custGeom>
              <a:solidFill>
                <a:srgbClr val="40404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7228" name="组合 24"/>
            <p:cNvGrpSpPr/>
            <p:nvPr/>
          </p:nvGrpSpPr>
          <p:grpSpPr>
            <a:xfrm rot="2920266">
              <a:off x="2405205" y="3813342"/>
              <a:ext cx="1026395" cy="2145450"/>
              <a:chOff x="4400552" y="1170242"/>
              <a:chExt cx="1411857" cy="2951182"/>
            </a:xfrm>
          </p:grpSpPr>
          <p:sp>
            <p:nvSpPr>
              <p:cNvPr id="7229" name="Freeform 5702"/>
              <p:cNvSpPr/>
              <p:nvPr/>
            </p:nvSpPr>
            <p:spPr>
              <a:xfrm>
                <a:off x="5450459" y="3873774"/>
                <a:ext cx="361950" cy="247650"/>
              </a:xfrm>
              <a:custGeom>
                <a:avLst/>
                <a:gdLst/>
                <a:ahLst/>
                <a:cxnLst>
                  <a:cxn ang="0">
                    <a:pos x="361950" y="100894"/>
                  </a:cxn>
                  <a:cxn ang="0">
                    <a:pos x="361950" y="110066"/>
                  </a:cxn>
                  <a:cxn ang="0">
                    <a:pos x="352669" y="119238"/>
                  </a:cxn>
                  <a:cxn ang="0">
                    <a:pos x="287703" y="174272"/>
                  </a:cxn>
                  <a:cxn ang="0">
                    <a:pos x="278423" y="183444"/>
                  </a:cxn>
                  <a:cxn ang="0">
                    <a:pos x="269142" y="192616"/>
                  </a:cxn>
                  <a:cxn ang="0">
                    <a:pos x="176334" y="229305"/>
                  </a:cxn>
                  <a:cxn ang="0">
                    <a:pos x="157773" y="238477"/>
                  </a:cxn>
                  <a:cxn ang="0">
                    <a:pos x="148492" y="238477"/>
                  </a:cxn>
                  <a:cxn ang="0">
                    <a:pos x="64965" y="247650"/>
                  </a:cxn>
                  <a:cxn ang="0">
                    <a:pos x="55684" y="238477"/>
                  </a:cxn>
                  <a:cxn ang="0">
                    <a:pos x="46403" y="238477"/>
                  </a:cxn>
                  <a:cxn ang="0">
                    <a:pos x="0" y="137583"/>
                  </a:cxn>
                  <a:cxn ang="0">
                    <a:pos x="102088" y="128411"/>
                  </a:cxn>
                  <a:cxn ang="0">
                    <a:pos x="102088" y="137583"/>
                  </a:cxn>
                  <a:cxn ang="0">
                    <a:pos x="111369" y="128411"/>
                  </a:cxn>
                  <a:cxn ang="0">
                    <a:pos x="241300" y="73377"/>
                  </a:cxn>
                  <a:cxn ang="0">
                    <a:pos x="241300" y="73377"/>
                  </a:cxn>
                  <a:cxn ang="0">
                    <a:pos x="315546" y="0"/>
                  </a:cxn>
                  <a:cxn ang="0">
                    <a:pos x="361950" y="100894"/>
                  </a:cxn>
                </a:cxnLst>
                <a:pathLst>
                  <a:path w="39" h="27">
                    <a:moveTo>
                      <a:pt x="39" y="11"/>
                    </a:moveTo>
                    <a:cubicBezTo>
                      <a:pt x="39" y="11"/>
                      <a:pt x="39" y="12"/>
                      <a:pt x="39" y="12"/>
                    </a:cubicBezTo>
                    <a:cubicBezTo>
                      <a:pt x="39" y="12"/>
                      <a:pt x="38" y="13"/>
                      <a:pt x="38" y="13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20"/>
                      <a:pt x="31" y="20"/>
                      <a:pt x="30" y="20"/>
                    </a:cubicBezTo>
                    <a:cubicBezTo>
                      <a:pt x="30" y="20"/>
                      <a:pt x="29" y="21"/>
                      <a:pt x="29" y="21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8" y="26"/>
                      <a:pt x="18" y="26"/>
                      <a:pt x="17" y="26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34" y="0"/>
                      <a:pt x="34" y="0"/>
                      <a:pt x="34" y="0"/>
                    </a:cubicBezTo>
                    <a:lnTo>
                      <a:pt x="39" y="11"/>
                    </a:lnTo>
                    <a:close/>
                  </a:path>
                </a:pathLst>
              </a:custGeom>
              <a:solidFill>
                <a:srgbClr val="E8707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230" name="Freeform 5704"/>
              <p:cNvSpPr/>
              <p:nvPr/>
            </p:nvSpPr>
            <p:spPr>
              <a:xfrm>
                <a:off x="4400552" y="1170242"/>
                <a:ext cx="493712" cy="893764"/>
              </a:xfrm>
              <a:custGeom>
                <a:avLst/>
                <a:gdLst/>
                <a:ahLst/>
                <a:cxnLst>
                  <a:cxn ang="0">
                    <a:pos x="251521" y="892602"/>
                  </a:cxn>
                  <a:cxn ang="0">
                    <a:pos x="363286" y="845590"/>
                  </a:cxn>
                  <a:cxn ang="0">
                    <a:pos x="465721" y="798578"/>
                  </a:cxn>
                  <a:cxn ang="0">
                    <a:pos x="465721" y="629477"/>
                  </a:cxn>
                  <a:cxn ang="0">
                    <a:pos x="400557" y="479236"/>
                  </a:cxn>
                  <a:cxn ang="0">
                    <a:pos x="344675" y="385212"/>
                  </a:cxn>
                  <a:cxn ang="0">
                    <a:pos x="344675" y="385212"/>
                  </a:cxn>
                  <a:cxn ang="0">
                    <a:pos x="18611" y="9384"/>
                  </a:cxn>
                  <a:cxn ang="0">
                    <a:pos x="0" y="0"/>
                  </a:cxn>
                  <a:cxn ang="0">
                    <a:pos x="0" y="18769"/>
                  </a:cxn>
                  <a:cxn ang="0">
                    <a:pos x="46601" y="526158"/>
                  </a:cxn>
                  <a:cxn ang="0">
                    <a:pos x="74740" y="620093"/>
                  </a:cxn>
                  <a:cxn ang="0">
                    <a:pos x="135214" y="770424"/>
                  </a:cxn>
                  <a:cxn ang="0">
                    <a:pos x="251521" y="892602"/>
                  </a:cxn>
                </a:cxnLst>
                <a:pathLst>
                  <a:path w="10074" h="10261">
                    <a:moveTo>
                      <a:pt x="5168" y="10248"/>
                    </a:moveTo>
                    <a:lnTo>
                      <a:pt x="7432" y="9722"/>
                    </a:lnTo>
                    <a:lnTo>
                      <a:pt x="9507" y="9196"/>
                    </a:lnTo>
                    <a:cubicBezTo>
                      <a:pt x="10263" y="8986"/>
                      <a:pt x="10263" y="8146"/>
                      <a:pt x="9507" y="7304"/>
                    </a:cubicBezTo>
                    <a:lnTo>
                      <a:pt x="8187" y="5623"/>
                    </a:lnTo>
                    <a:cubicBezTo>
                      <a:pt x="7810" y="5097"/>
                      <a:pt x="7620" y="4886"/>
                      <a:pt x="7055" y="4571"/>
                    </a:cubicBezTo>
                    <a:lnTo>
                      <a:pt x="7055" y="4571"/>
                    </a:lnTo>
                    <a:lnTo>
                      <a:pt x="450" y="366"/>
                    </a:lnTo>
                    <a:lnTo>
                      <a:pt x="73" y="261"/>
                    </a:lnTo>
                    <a:cubicBezTo>
                      <a:pt x="73" y="331"/>
                      <a:pt x="-92" y="-492"/>
                      <a:pt x="73" y="471"/>
                    </a:cubicBezTo>
                    <a:cubicBezTo>
                      <a:pt x="238" y="1434"/>
                      <a:pt x="813" y="4917"/>
                      <a:pt x="1066" y="6039"/>
                    </a:cubicBezTo>
                    <a:cubicBezTo>
                      <a:pt x="1318" y="7160"/>
                      <a:pt x="1399" y="6778"/>
                      <a:pt x="1587" y="7199"/>
                    </a:cubicBezTo>
                    <a:cubicBezTo>
                      <a:pt x="2909" y="8881"/>
                      <a:pt x="2812" y="8881"/>
                      <a:pt x="2812" y="8881"/>
                    </a:cubicBezTo>
                    <a:cubicBezTo>
                      <a:pt x="3566" y="9827"/>
                      <a:pt x="4601" y="10353"/>
                      <a:pt x="5168" y="10248"/>
                    </a:cubicBezTo>
                  </a:path>
                </a:pathLst>
              </a:custGeom>
              <a:solidFill>
                <a:srgbClr val="F3D8B8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4" name="Freeform 5715"/>
              <p:cNvSpPr/>
              <p:nvPr/>
            </p:nvSpPr>
            <p:spPr bwMode="auto">
              <a:xfrm>
                <a:off x="4476483" y="1752666"/>
                <a:ext cx="1084262" cy="2273302"/>
              </a:xfrm>
              <a:custGeom>
                <a:avLst/>
                <a:gdLst>
                  <a:gd name="T0" fmla="*/ 105 w 117"/>
                  <a:gd name="T1" fmla="*/ 248 h 248"/>
                  <a:gd name="T2" fmla="*/ 1 w 117"/>
                  <a:gd name="T3" fmla="*/ 8 h 248"/>
                  <a:gd name="T4" fmla="*/ 3 w 117"/>
                  <a:gd name="T5" fmla="*/ 2 h 248"/>
                  <a:gd name="T6" fmla="*/ 13 w 117"/>
                  <a:gd name="T7" fmla="*/ 5 h 248"/>
                  <a:gd name="T8" fmla="*/ 117 w 117"/>
                  <a:gd name="T9" fmla="*/ 247 h 248"/>
                  <a:gd name="T10" fmla="*/ 105 w 117"/>
                  <a:gd name="T11" fmla="*/ 24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7" h="248">
                    <a:moveTo>
                      <a:pt x="105" y="248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0" y="7"/>
                      <a:pt x="0" y="4"/>
                      <a:pt x="3" y="2"/>
                    </a:cubicBezTo>
                    <a:cubicBezTo>
                      <a:pt x="7" y="0"/>
                      <a:pt x="12" y="4"/>
                      <a:pt x="13" y="5"/>
                    </a:cubicBezTo>
                    <a:cubicBezTo>
                      <a:pt x="117" y="247"/>
                      <a:pt x="117" y="247"/>
                      <a:pt x="117" y="247"/>
                    </a:cubicBezTo>
                    <a:lnTo>
                      <a:pt x="105" y="248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endParaRPr lang="zh-CN" altLang="en-US" strike="noStrike" noProof="1"/>
              </a:p>
            </p:txBody>
          </p:sp>
          <p:sp>
            <p:nvSpPr>
              <p:cNvPr id="35" name="Freeform 5716"/>
              <p:cNvSpPr/>
              <p:nvPr/>
            </p:nvSpPr>
            <p:spPr bwMode="auto">
              <a:xfrm>
                <a:off x="4713019" y="1641542"/>
                <a:ext cx="1055688" cy="2328864"/>
              </a:xfrm>
              <a:custGeom>
                <a:avLst/>
                <a:gdLst>
                  <a:gd name="T0" fmla="*/ 105 w 114"/>
                  <a:gd name="T1" fmla="*/ 254 h 254"/>
                  <a:gd name="T2" fmla="*/ 0 w 114"/>
                  <a:gd name="T3" fmla="*/ 12 h 254"/>
                  <a:gd name="T4" fmla="*/ 6 w 114"/>
                  <a:gd name="T5" fmla="*/ 2 h 254"/>
                  <a:gd name="T6" fmla="*/ 11 w 114"/>
                  <a:gd name="T7" fmla="*/ 5 h 254"/>
                  <a:gd name="T8" fmla="*/ 114 w 114"/>
                  <a:gd name="T9" fmla="*/ 245 h 254"/>
                  <a:gd name="T10" fmla="*/ 105 w 114"/>
                  <a:gd name="T11" fmla="*/ 254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4" h="254">
                    <a:moveTo>
                      <a:pt x="105" y="254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0"/>
                      <a:pt x="1" y="4"/>
                      <a:pt x="6" y="2"/>
                    </a:cubicBezTo>
                    <a:cubicBezTo>
                      <a:pt x="10" y="0"/>
                      <a:pt x="10" y="3"/>
                      <a:pt x="11" y="5"/>
                    </a:cubicBezTo>
                    <a:cubicBezTo>
                      <a:pt x="114" y="245"/>
                      <a:pt x="114" y="245"/>
                      <a:pt x="114" y="245"/>
                    </a:cubicBezTo>
                    <a:lnTo>
                      <a:pt x="105" y="254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endParaRPr lang="zh-CN" altLang="en-US" strike="noStrike" noProof="1"/>
              </a:p>
            </p:txBody>
          </p:sp>
          <p:sp>
            <p:nvSpPr>
              <p:cNvPr id="36" name="Freeform 5717"/>
              <p:cNvSpPr/>
              <p:nvPr/>
            </p:nvSpPr>
            <p:spPr bwMode="auto">
              <a:xfrm>
                <a:off x="4597131" y="1733615"/>
                <a:ext cx="1093788" cy="2282828"/>
              </a:xfrm>
              <a:custGeom>
                <a:avLst/>
                <a:gdLst>
                  <a:gd name="T0" fmla="*/ 104 w 118"/>
                  <a:gd name="T1" fmla="*/ 249 h 249"/>
                  <a:gd name="T2" fmla="*/ 1 w 118"/>
                  <a:gd name="T3" fmla="*/ 10 h 249"/>
                  <a:gd name="T4" fmla="*/ 5 w 118"/>
                  <a:gd name="T5" fmla="*/ 2 h 249"/>
                  <a:gd name="T6" fmla="*/ 14 w 118"/>
                  <a:gd name="T7" fmla="*/ 4 h 249"/>
                  <a:gd name="T8" fmla="*/ 118 w 118"/>
                  <a:gd name="T9" fmla="*/ 244 h 249"/>
                  <a:gd name="T10" fmla="*/ 104 w 118"/>
                  <a:gd name="T11" fmla="*/ 249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8" h="249">
                    <a:moveTo>
                      <a:pt x="104" y="249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0" y="8"/>
                      <a:pt x="1" y="4"/>
                      <a:pt x="5" y="2"/>
                    </a:cubicBezTo>
                    <a:cubicBezTo>
                      <a:pt x="11" y="0"/>
                      <a:pt x="13" y="3"/>
                      <a:pt x="14" y="4"/>
                    </a:cubicBezTo>
                    <a:cubicBezTo>
                      <a:pt x="118" y="244"/>
                      <a:pt x="118" y="244"/>
                      <a:pt x="118" y="244"/>
                    </a:cubicBezTo>
                    <a:lnTo>
                      <a:pt x="104" y="249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endParaRPr lang="zh-CN" altLang="en-US" strike="noStrike" noProof="1"/>
              </a:p>
            </p:txBody>
          </p:sp>
          <p:sp>
            <p:nvSpPr>
              <p:cNvPr id="7234" name="Freeform 5703"/>
              <p:cNvSpPr/>
              <p:nvPr/>
            </p:nvSpPr>
            <p:spPr>
              <a:xfrm>
                <a:off x="4405578" y="1186853"/>
                <a:ext cx="189438" cy="312121"/>
              </a:xfrm>
              <a:custGeom>
                <a:avLst/>
                <a:gdLst/>
                <a:ahLst/>
                <a:cxnLst>
                  <a:cxn ang="0">
                    <a:pos x="189438" y="228888"/>
                  </a:cxn>
                  <a:cxn ang="0">
                    <a:pos x="0" y="0"/>
                  </a:cxn>
                  <a:cxn ang="0">
                    <a:pos x="42097" y="291312"/>
                  </a:cxn>
                  <a:cxn ang="0">
                    <a:pos x="126292" y="301716"/>
                  </a:cxn>
                  <a:cxn ang="0">
                    <a:pos x="189438" y="228888"/>
                  </a:cxn>
                </a:cxnLst>
                <a:pathLst>
                  <a:path w="18" h="30">
                    <a:moveTo>
                      <a:pt x="18" y="2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7" y="30"/>
                      <a:pt x="10" y="30"/>
                      <a:pt x="12" y="29"/>
                    </a:cubicBezTo>
                    <a:cubicBezTo>
                      <a:pt x="15" y="27"/>
                      <a:pt x="17" y="25"/>
                      <a:pt x="18" y="22"/>
                    </a:cubicBezTo>
                  </a:path>
                </a:pathLst>
              </a:custGeom>
              <a:solidFill>
                <a:srgbClr val="40404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235" name="AutoShape 5699"/>
            <p:cNvSpPr>
              <a:spLocks noChangeAspect="1" noTextEdit="1"/>
            </p:cNvSpPr>
            <p:nvPr/>
          </p:nvSpPr>
          <p:spPr>
            <a:xfrm>
              <a:off x="683363" y="3242513"/>
              <a:ext cx="1030597" cy="215929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/>
              <a:endParaRPr lang="zh-CN" altLang="en-US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7236" name="组合 26"/>
            <p:cNvGrpSpPr/>
            <p:nvPr/>
          </p:nvGrpSpPr>
          <p:grpSpPr>
            <a:xfrm>
              <a:off x="1308530" y="4957790"/>
              <a:ext cx="1892215" cy="1623696"/>
              <a:chOff x="9473194" y="1739131"/>
              <a:chExt cx="2602839" cy="2233476"/>
            </a:xfrm>
          </p:grpSpPr>
          <p:sp>
            <p:nvSpPr>
              <p:cNvPr id="7237" name="Freeform 5615"/>
              <p:cNvSpPr/>
              <p:nvPr/>
            </p:nvSpPr>
            <p:spPr>
              <a:xfrm>
                <a:off x="9473194" y="1739131"/>
                <a:ext cx="2600768" cy="2226291"/>
              </a:xfrm>
              <a:custGeom>
                <a:avLst/>
                <a:gdLst/>
                <a:ahLst/>
                <a:cxnLst>
                  <a:cxn ang="0">
                    <a:pos x="2366205" y="1790086"/>
                  </a:cxn>
                  <a:cxn ang="0">
                    <a:pos x="0" y="2226291"/>
                  </a:cxn>
                  <a:cxn ang="0">
                    <a:pos x="0" y="386823"/>
                  </a:cxn>
                  <a:cxn ang="0">
                    <a:pos x="2600768" y="0"/>
                  </a:cxn>
                  <a:cxn ang="0">
                    <a:pos x="2366205" y="1790086"/>
                  </a:cxn>
                </a:cxnLst>
                <a:pathLst>
                  <a:path w="632" h="541">
                    <a:moveTo>
                      <a:pt x="575" y="435"/>
                    </a:moveTo>
                    <a:lnTo>
                      <a:pt x="0" y="541"/>
                    </a:lnTo>
                    <a:lnTo>
                      <a:pt x="0" y="94"/>
                    </a:lnTo>
                    <a:lnTo>
                      <a:pt x="632" y="0"/>
                    </a:lnTo>
                    <a:lnTo>
                      <a:pt x="575" y="435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238" name="Freeform 5615"/>
              <p:cNvSpPr/>
              <p:nvPr/>
            </p:nvSpPr>
            <p:spPr>
              <a:xfrm>
                <a:off x="9473195" y="1746316"/>
                <a:ext cx="2600768" cy="2226291"/>
              </a:xfrm>
              <a:custGeom>
                <a:avLst/>
                <a:gdLst/>
                <a:ahLst/>
                <a:cxnLst>
                  <a:cxn ang="0">
                    <a:pos x="2366205" y="1790086"/>
                  </a:cxn>
                  <a:cxn ang="0">
                    <a:pos x="0" y="2226291"/>
                  </a:cxn>
                  <a:cxn ang="0">
                    <a:pos x="0" y="386823"/>
                  </a:cxn>
                  <a:cxn ang="0">
                    <a:pos x="2600768" y="0"/>
                  </a:cxn>
                  <a:cxn ang="0">
                    <a:pos x="2366205" y="1790086"/>
                  </a:cxn>
                </a:cxnLst>
                <a:pathLst>
                  <a:path w="632" h="541">
                    <a:moveTo>
                      <a:pt x="575" y="435"/>
                    </a:moveTo>
                    <a:lnTo>
                      <a:pt x="0" y="541"/>
                    </a:lnTo>
                    <a:lnTo>
                      <a:pt x="0" y="94"/>
                    </a:lnTo>
                    <a:lnTo>
                      <a:pt x="632" y="0"/>
                    </a:lnTo>
                    <a:lnTo>
                      <a:pt x="575" y="435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A6A6A6"/>
                  </a:gs>
                  <a:gs pos="100000">
                    <a:schemeClr val="bg1">
                      <a:alpha val="3000"/>
                    </a:schemeClr>
                  </a:gs>
                </a:gsLst>
                <a:lin ang="5400000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239" name="Freeform 5615"/>
              <p:cNvSpPr/>
              <p:nvPr/>
            </p:nvSpPr>
            <p:spPr>
              <a:xfrm>
                <a:off x="9475265" y="1744163"/>
                <a:ext cx="2600768" cy="2226291"/>
              </a:xfrm>
              <a:custGeom>
                <a:avLst/>
                <a:gdLst/>
                <a:ahLst/>
                <a:cxnLst>
                  <a:cxn ang="0">
                    <a:pos x="2366205" y="1790086"/>
                  </a:cxn>
                  <a:cxn ang="0">
                    <a:pos x="0" y="2226291"/>
                  </a:cxn>
                  <a:cxn ang="0">
                    <a:pos x="0" y="386823"/>
                  </a:cxn>
                  <a:cxn ang="0">
                    <a:pos x="2600768" y="0"/>
                  </a:cxn>
                  <a:cxn ang="0">
                    <a:pos x="2366205" y="1790086"/>
                  </a:cxn>
                </a:cxnLst>
                <a:pathLst>
                  <a:path w="632" h="541">
                    <a:moveTo>
                      <a:pt x="575" y="435"/>
                    </a:moveTo>
                    <a:lnTo>
                      <a:pt x="0" y="541"/>
                    </a:lnTo>
                    <a:lnTo>
                      <a:pt x="0" y="94"/>
                    </a:lnTo>
                    <a:lnTo>
                      <a:pt x="632" y="0"/>
                    </a:lnTo>
                    <a:lnTo>
                      <a:pt x="575" y="435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A6A6A6">
                      <a:alpha val="60999"/>
                    </a:srgbClr>
                  </a:gs>
                  <a:gs pos="100000">
                    <a:srgbClr val="F2F2F2">
                      <a:alpha val="26999"/>
                    </a:srgbClr>
                  </a:gs>
                </a:gsLst>
                <a:lin ang="0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8" name="Freeform 5785"/>
            <p:cNvSpPr/>
            <p:nvPr/>
          </p:nvSpPr>
          <p:spPr bwMode="auto">
            <a:xfrm>
              <a:off x="1288298" y="4951663"/>
              <a:ext cx="2493975" cy="445476"/>
            </a:xfrm>
            <a:custGeom>
              <a:avLst/>
              <a:gdLst>
                <a:gd name="T0" fmla="*/ 0 w 350"/>
                <a:gd name="T1" fmla="*/ 38 h 60"/>
                <a:gd name="T2" fmla="*/ 266 w 350"/>
                <a:gd name="T3" fmla="*/ 0 h 60"/>
                <a:gd name="T4" fmla="*/ 350 w 350"/>
                <a:gd name="T5" fmla="*/ 12 h 60"/>
                <a:gd name="T6" fmla="*/ 37 w 350"/>
                <a:gd name="T7" fmla="*/ 60 h 60"/>
                <a:gd name="T8" fmla="*/ 1 w 350"/>
                <a:gd name="T9" fmla="*/ 39 h 60"/>
                <a:gd name="T10" fmla="*/ 0 w 350"/>
                <a:gd name="T11" fmla="*/ 39 h 60"/>
                <a:gd name="T12" fmla="*/ 0 w 350"/>
                <a:gd name="T13" fmla="*/ 3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0" h="60">
                  <a:moveTo>
                    <a:pt x="0" y="38"/>
                  </a:moveTo>
                  <a:cubicBezTo>
                    <a:pt x="266" y="0"/>
                    <a:pt x="266" y="0"/>
                    <a:pt x="266" y="0"/>
                  </a:cubicBezTo>
                  <a:cubicBezTo>
                    <a:pt x="350" y="12"/>
                    <a:pt x="350" y="12"/>
                    <a:pt x="350" y="12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37" y="60"/>
                    <a:pt x="2" y="38"/>
                    <a:pt x="1" y="39"/>
                  </a:cubicBezTo>
                  <a:cubicBezTo>
                    <a:pt x="0" y="39"/>
                    <a:pt x="0" y="39"/>
                    <a:pt x="0" y="39"/>
                  </a:cubicBezTo>
                  <a:lnTo>
                    <a:pt x="0" y="38"/>
                  </a:lnTo>
                  <a:close/>
                </a:path>
              </a:pathLst>
            </a:custGeom>
            <a:solidFill>
              <a:srgbClr val="FFFFFF"/>
            </a:solidFill>
            <a:ln w="22225">
              <a:noFill/>
              <a:round/>
            </a:ln>
            <a:scene3d>
              <a:camera prst="orthographicFront"/>
              <a:lightRig rig="threePt" dir="t"/>
            </a:scene3d>
            <a:sp3d>
              <a:bevelT w="12700" h="12700" prst="angle"/>
            </a:sp3d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/>
            </a:p>
          </p:txBody>
        </p:sp>
      </p:grpSp>
      <p:sp>
        <p:nvSpPr>
          <p:cNvPr id="60" name="文本框 9"/>
          <p:cNvSpPr txBox="1"/>
          <p:nvPr/>
        </p:nvSpPr>
        <p:spPr>
          <a:xfrm>
            <a:off x="7185025" y="969963"/>
            <a:ext cx="1089025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000" b="1" dirty="0">
                <a:solidFill>
                  <a:srgbClr val="FF66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我会读</a:t>
            </a:r>
            <a:endParaRPr lang="zh-CN" altLang="en-US" sz="4000" b="1" dirty="0">
              <a:solidFill>
                <a:srgbClr val="FF66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6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225" name="表格 8224"/>
          <p:cNvGraphicFramePr/>
          <p:nvPr/>
        </p:nvGraphicFramePr>
        <p:xfrm>
          <a:off x="414338" y="2144713"/>
          <a:ext cx="2352675" cy="2343150"/>
        </p:xfrm>
        <a:graphic>
          <a:graphicData uri="http://schemas.openxmlformats.org/drawingml/2006/table">
            <a:tbl>
              <a:tblPr/>
              <a:tblGrid>
                <a:gridCol w="1176338"/>
                <a:gridCol w="1176337"/>
              </a:tblGrid>
              <a:tr h="121761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125537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226" name="表格 8225"/>
          <p:cNvGraphicFramePr/>
          <p:nvPr/>
        </p:nvGraphicFramePr>
        <p:xfrm>
          <a:off x="4173538" y="2144713"/>
          <a:ext cx="2352675" cy="2343150"/>
        </p:xfrm>
        <a:graphic>
          <a:graphicData uri="http://schemas.openxmlformats.org/drawingml/2006/table">
            <a:tbl>
              <a:tblPr/>
              <a:tblGrid>
                <a:gridCol w="1176338"/>
                <a:gridCol w="1176337"/>
              </a:tblGrid>
              <a:tr h="121761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125537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914400" eaLnBrk="0" hangingPunct="0">
                        <a:spcBef>
                          <a:spcPct val="0"/>
                        </a:spcBef>
                        <a:buNone/>
                      </a:pPr>
                      <a:endParaRPr lang="zh-CN" altLang="zh-CN" dirty="0">
                        <a:latin typeface="华文楷体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>
                    <a:lnL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ysDot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" name="TextBox 23"/>
          <p:cNvSpPr txBox="1"/>
          <p:nvPr/>
        </p:nvSpPr>
        <p:spPr>
          <a:xfrm>
            <a:off x="4352925" y="2052638"/>
            <a:ext cx="1463675" cy="2195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13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吟</a:t>
            </a:r>
            <a:endParaRPr lang="zh-CN" altLang="en-US" sz="138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23"/>
          <p:cNvSpPr txBox="1"/>
          <p:nvPr/>
        </p:nvSpPr>
        <p:spPr>
          <a:xfrm>
            <a:off x="687388" y="2144713"/>
            <a:ext cx="1463675" cy="2195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13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暮</a:t>
            </a:r>
            <a:endParaRPr lang="zh-CN" altLang="en-US" sz="138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24"/>
          <p:cNvSpPr txBox="1"/>
          <p:nvPr/>
        </p:nvSpPr>
        <p:spPr>
          <a:xfrm>
            <a:off x="912813" y="1004888"/>
            <a:ext cx="1638300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6600" err="1">
                <a:solidFill>
                  <a:srgbClr val="000000"/>
                </a:solidFill>
                <a:latin typeface="汉语拼音" panose="020B0604020202020204" pitchFamily="34" charset="0"/>
                <a:ea typeface="微软雅黑" panose="020B0503020204020204" pitchFamily="34" charset="-122"/>
              </a:rPr>
              <a:t>m</a:t>
            </a:r>
            <a:r>
              <a:rPr lang="en-US" altLang="zh-CN" sz="6600" err="1">
                <a:solidFill>
                  <a:srgbClr val="FF0000"/>
                </a:solidFill>
                <a:latin typeface="汉语拼音" panose="020B0604020202020204" pitchFamily="34" charset="0"/>
                <a:ea typeface="微软雅黑" panose="020B0503020204020204" pitchFamily="34" charset="-122"/>
              </a:rPr>
              <a:t>ù</a:t>
            </a:r>
            <a:endParaRPr lang="en-US" altLang="zh-CN" sz="6600">
              <a:solidFill>
                <a:srgbClr val="FF0000"/>
              </a:solidFill>
              <a:latin typeface="汉语拼音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TextBox 24"/>
          <p:cNvSpPr txBox="1"/>
          <p:nvPr/>
        </p:nvSpPr>
        <p:spPr>
          <a:xfrm>
            <a:off x="4557713" y="944563"/>
            <a:ext cx="1584325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6600" err="1">
                <a:solidFill>
                  <a:srgbClr val="000000"/>
                </a:solidFill>
                <a:latin typeface="汉语拼音" panose="020B0604020202020204" pitchFamily="34" charset="0"/>
                <a:ea typeface="黑体" panose="02010609060101010101" pitchFamily="49" charset="-122"/>
              </a:rPr>
              <a:t>y</a:t>
            </a:r>
            <a:r>
              <a:rPr lang="en-US" altLang="zh-CN" sz="6600" err="1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</a:rPr>
              <a:t>í</a:t>
            </a:r>
            <a:r>
              <a:rPr lang="en-US" altLang="zh-CN" sz="6600" err="1">
                <a:solidFill>
                  <a:srgbClr val="000000"/>
                </a:solidFill>
                <a:latin typeface="汉语拼音" panose="020B0604020202020204" pitchFamily="34" charset="0"/>
                <a:ea typeface="黑体" panose="02010609060101010101" pitchFamily="49" charset="-122"/>
              </a:rPr>
              <a:t>n</a:t>
            </a:r>
            <a:endParaRPr lang="zh-CN" altLang="en-US" sz="6600" dirty="0">
              <a:solidFill>
                <a:srgbClr val="000000"/>
              </a:solidFill>
              <a:latin typeface="汉语拼音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0" name="文本框 9"/>
          <p:cNvSpPr txBox="1"/>
          <p:nvPr/>
        </p:nvSpPr>
        <p:spPr>
          <a:xfrm>
            <a:off x="7942263" y="942975"/>
            <a:ext cx="1089025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000" b="1" dirty="0">
                <a:solidFill>
                  <a:srgbClr val="FF66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我会写</a:t>
            </a:r>
            <a:endParaRPr lang="zh-CN" altLang="en-US" sz="4000" b="1" dirty="0">
              <a:solidFill>
                <a:srgbClr val="FF66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1" name="文本框 60"/>
          <p:cNvSpPr/>
          <p:nvPr/>
        </p:nvSpPr>
        <p:spPr>
          <a:xfrm>
            <a:off x="2928938" y="500063"/>
            <a:ext cx="1817687" cy="711200"/>
          </a:xfrm>
          <a:prstGeom prst="borderCallout1">
            <a:avLst>
              <a:gd name="adj1" fmla="val 18750"/>
              <a:gd name="adj2" fmla="val -8333"/>
              <a:gd name="adj3" fmla="val 358074"/>
              <a:gd name="adj4" fmla="val -68130"/>
            </a:avLst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/>
            <a:r>
              <a:rPr lang="zh-CN" altLang="zh-CN" sz="20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“暮”的中间一横要长一些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/>
          <p:nvPr/>
        </p:nvSpPr>
        <p:spPr>
          <a:xfrm>
            <a:off x="7286625" y="3857625"/>
            <a:ext cx="1700213" cy="650875"/>
          </a:xfrm>
          <a:prstGeom prst="borderCallout1">
            <a:avLst>
              <a:gd name="adj1" fmla="val 18750"/>
              <a:gd name="adj2" fmla="val -8333"/>
              <a:gd name="adj3" fmla="val 15713"/>
              <a:gd name="adj4" fmla="val -101384"/>
            </a:avLst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/>
            <a:r>
              <a:rPr lang="zh-CN" altLang="zh-CN" sz="18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“吟”的最后一笔</a:t>
            </a:r>
            <a:r>
              <a:rPr lang="zh-CN" altLang="en-US" sz="18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没有一</a:t>
            </a:r>
            <a:r>
              <a:rPr lang="zh-CN" altLang="zh-CN" sz="18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点。</a:t>
            </a:r>
            <a:endParaRPr lang="zh-CN" altLang="en-US" sz="18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1285875" y="3000375"/>
            <a:ext cx="571500" cy="285750"/>
          </a:xfrm>
          <a:prstGeom prst="ellipse">
            <a:avLst/>
          </a:prstGeom>
          <a:grpFill/>
          <a:ln w="3810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64" name="椭圆 63"/>
          <p:cNvSpPr/>
          <p:nvPr/>
        </p:nvSpPr>
        <p:spPr>
          <a:xfrm>
            <a:off x="5214938" y="3643313"/>
            <a:ext cx="571500" cy="428625"/>
          </a:xfrm>
          <a:prstGeom prst="ellipse">
            <a:avLst/>
          </a:prstGeom>
          <a:grpFill/>
          <a:ln w="3810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60" grpId="0"/>
      <p:bldP spid="61" grpId="0" animBg="1"/>
      <p:bldP spid="62" grpId="0" animBg="1"/>
      <p:bldP spid="63" grpId="0" animBg="1"/>
      <p:bldP spid="6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1" cstate="email">
            <a:lum contrast="18000"/>
          </a:blip>
          <a:srcRect t="24998" b="2448"/>
          <a:stretch>
            <a:fillRect/>
          </a:stretch>
        </p:blipFill>
        <p:spPr>
          <a:xfrm>
            <a:off x="1571604" y="1715762"/>
            <a:ext cx="5588163" cy="30269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" name="《暮江吟》MP3朗读">
            <a:hlinkClick r:id="" action="ppaction://media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3013" y="2697163"/>
            <a:ext cx="609600" cy="609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矩形 4"/>
          <p:cNvSpPr/>
          <p:nvPr/>
        </p:nvSpPr>
        <p:spPr>
          <a:xfrm>
            <a:off x="1571625" y="1144588"/>
            <a:ext cx="6229350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到底诗人吟了什么诗，我们来听听看。</a:t>
            </a:r>
            <a:endParaRPr lang="zh-CN" altLang="en-US" sz="28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6" name="直线连接符 21"/>
          <p:cNvCxnSpPr/>
          <p:nvPr/>
        </p:nvCxnSpPr>
        <p:spPr bwMode="auto">
          <a:xfrm flipV="1">
            <a:off x="66675" y="1047750"/>
            <a:ext cx="225583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同侧圆角矩形 6"/>
          <p:cNvSpPr/>
          <p:nvPr/>
        </p:nvSpPr>
        <p:spPr bwMode="auto">
          <a:xfrm>
            <a:off x="250825" y="484188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strike="noStrike" noProof="1" dirty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49" charset="-122"/>
              </a:rPr>
              <a:t>理解古诗</a:t>
            </a:r>
            <a:endParaRPr lang="zh-CN" altLang="en-US" sz="3000" b="1" strike="noStrike" noProof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9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lum brigh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080" y="696825"/>
            <a:ext cx="7078287" cy="41115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文本框 2"/>
          <p:cNvSpPr txBox="1"/>
          <p:nvPr/>
        </p:nvSpPr>
        <p:spPr>
          <a:xfrm>
            <a:off x="927100" y="1012825"/>
            <a:ext cx="5873750" cy="519113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一道残阳铺水中，半江瑟瑟半江红。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738" y="1622425"/>
            <a:ext cx="10985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残阳：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47738" y="2168525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铺：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46150" y="2714625"/>
            <a:ext cx="10985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瑟瑟：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79613" y="1598613"/>
            <a:ext cx="35369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夕阳，快要落山的太阳。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79613" y="2120900"/>
            <a:ext cx="4756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展开，铺展。这里是斜照的意思。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73263" y="2752725"/>
            <a:ext cx="5365750" cy="1004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碧绿的颜色。形容未受到残阳照射的江</a:t>
            </a:r>
            <a:endParaRPr lang="en-US" altLang="zh-CN" sz="240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水所呈现的青绿色。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42988" y="3916363"/>
            <a:ext cx="6481762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夕阳的余辉斜照在江面上，江水有一半是绿色的，有一半是红色的。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lum brigh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86580"/>
            <a:ext cx="7272809" cy="44205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文本框 2"/>
          <p:cNvSpPr txBox="1"/>
          <p:nvPr/>
        </p:nvSpPr>
        <p:spPr>
          <a:xfrm>
            <a:off x="927100" y="1012825"/>
            <a:ext cx="5873750" cy="519113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可怜九月初三夜，露是珍珠月似弓。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738" y="1622425"/>
            <a:ext cx="10985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可怜：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79613" y="1598613"/>
            <a:ext cx="10985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可爱。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27100" y="2152650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似：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58975" y="2128838"/>
            <a:ext cx="10985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好像。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19163" y="2713038"/>
            <a:ext cx="10985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真珠：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951038" y="2689225"/>
            <a:ext cx="14033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即珍珠。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47738" y="3471863"/>
            <a:ext cx="6480175" cy="118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九月初三这个夜晚是多么可爱啊，岸边草茎树叶上的露珠像珍珠一样晶莹剔透，而升起的一弯新月像一张精巧的弯弓 。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643563" y="1000125"/>
            <a:ext cx="357188" cy="57150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15" name="线形标注 1 14"/>
          <p:cNvSpPr/>
          <p:nvPr/>
        </p:nvSpPr>
        <p:spPr>
          <a:xfrm>
            <a:off x="6143625" y="642938"/>
            <a:ext cx="1285875" cy="357188"/>
          </a:xfrm>
          <a:prstGeom prst="borderCallout1">
            <a:avLst>
              <a:gd name="adj1" fmla="val 18750"/>
              <a:gd name="adj2" fmla="val -8333"/>
              <a:gd name="adj3" fmla="val 109176"/>
              <a:gd name="adj4" fmla="val -18247"/>
            </a:avLst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r>
              <a:rPr lang="zh-CN" altLang="en-US" sz="2000" strike="noStrike" noProof="1" dirty="0">
                <a:solidFill>
                  <a:schemeClr val="tx1"/>
                </a:solidFill>
              </a:rPr>
              <a:t>比喻</a:t>
            </a:r>
            <a:endParaRPr lang="zh-CN" altLang="en-US" sz="2000" strike="noStrike" noProof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7" grpId="0"/>
      <p:bldP spid="8" grpId="0"/>
      <p:bldP spid="12" grpId="0"/>
      <p:bldP spid="13" grpId="0"/>
      <p:bldP spid="14" grpId="0"/>
      <p:bldP spid="11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89" name="Picture 4" descr="u=723594537,2563522857&amp;fm=52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411163"/>
            <a:ext cx="7634288" cy="3875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古筝-渔舟唱晚">
            <a:hlinkClick r:id="" action="ppaction://media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矩形 5"/>
          <p:cNvSpPr/>
          <p:nvPr/>
        </p:nvSpPr>
        <p:spPr>
          <a:xfrm>
            <a:off x="642938" y="642938"/>
            <a:ext cx="5286375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一道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/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残阳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/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铺水中</a:t>
            </a:r>
            <a:r>
              <a:rPr lang="en-US" altLang="zh-CN" sz="240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半江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/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瑟瑟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/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半江红。</a:t>
            </a:r>
            <a:endParaRPr lang="en-US" altLang="zh-CN" sz="240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lvl="0"/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可怜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/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九月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/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初三夜</a:t>
            </a:r>
            <a:r>
              <a:rPr lang="en-US" altLang="zh-CN" sz="2400">
                <a:latin typeface="Times New Roman" panose="02020603050405020304" pitchFamily="18" charset="0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露似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/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珍珠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/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月似弓。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855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1424</Words>
  <Application>WPS 演示</Application>
  <PresentationFormat>自定义</PresentationFormat>
  <Paragraphs>212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Arial</vt:lpstr>
      <vt:lpstr>宋体</vt:lpstr>
      <vt:lpstr>Wingdings</vt:lpstr>
      <vt:lpstr>Times New Roman</vt:lpstr>
      <vt:lpstr>微软雅黑</vt:lpstr>
      <vt:lpstr>Calibri</vt:lpstr>
      <vt:lpstr>华文新魏</vt:lpstr>
      <vt:lpstr>黑体</vt:lpstr>
      <vt:lpstr>华文楷体</vt:lpstr>
      <vt:lpstr>楷体</vt:lpstr>
      <vt:lpstr>汉语拼音</vt:lpstr>
      <vt:lpstr>方正姚体</vt:lpstr>
      <vt:lpstr>华文细黑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Administrator</cp:lastModifiedBy>
  <cp:revision>105</cp:revision>
  <dcterms:created xsi:type="dcterms:W3CDTF">2017-03-17T02:28:00Z</dcterms:created>
  <dcterms:modified xsi:type="dcterms:W3CDTF">2019-09-19T07:03:05Z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