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291" r:id="rId3"/>
    <p:sldId id="378" r:id="rId4"/>
    <p:sldId id="379" r:id="rId5"/>
    <p:sldId id="380" r:id="rId6"/>
    <p:sldId id="381" r:id="rId7"/>
    <p:sldId id="393" r:id="rId8"/>
    <p:sldId id="341" r:id="rId9"/>
    <p:sldId id="293" r:id="rId10"/>
    <p:sldId id="294" r:id="rId11"/>
    <p:sldId id="339" r:id="rId12"/>
    <p:sldId id="340" r:id="rId13"/>
    <p:sldId id="302" r:id="rId14"/>
    <p:sldId id="303" r:id="rId15"/>
    <p:sldId id="342" r:id="rId16"/>
    <p:sldId id="343" r:id="rId17"/>
    <p:sldId id="330" r:id="rId18"/>
    <p:sldId id="382" r:id="rId19"/>
    <p:sldId id="383" r:id="rId20"/>
    <p:sldId id="384" r:id="rId21"/>
    <p:sldId id="385" r:id="rId22"/>
    <p:sldId id="394" r:id="rId23"/>
    <p:sldId id="307" r:id="rId24"/>
    <p:sldId id="308" r:id="rId25"/>
    <p:sldId id="345" r:id="rId26"/>
    <p:sldId id="346" r:id="rId27"/>
    <p:sldId id="347" r:id="rId28"/>
    <p:sldId id="348" r:id="rId29"/>
    <p:sldId id="349" r:id="rId30"/>
    <p:sldId id="344" r:id="rId31"/>
    <p:sldId id="350" r:id="rId32"/>
    <p:sldId id="391" r:id="rId33"/>
    <p:sldId id="311" r:id="rId34"/>
    <p:sldId id="386" r:id="rId35"/>
    <p:sldId id="387" r:id="rId36"/>
    <p:sldId id="388" r:id="rId37"/>
    <p:sldId id="389" r:id="rId38"/>
    <p:sldId id="392" r:id="rId39"/>
    <p:sldId id="390" r:id="rId40"/>
    <p:sldId id="312" r:id="rId41"/>
    <p:sldId id="352" r:id="rId42"/>
    <p:sldId id="353" r:id="rId43"/>
    <p:sldId id="332" r:id="rId44"/>
    <p:sldId id="313"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92548" autoAdjust="0"/>
  </p:normalViewPr>
  <p:slideViewPr>
    <p:cSldViewPr snapToGrid="0">
      <p:cViewPr>
        <p:scale>
          <a:sx n="75" d="100"/>
          <a:sy n="75" d="100"/>
        </p:scale>
        <p:origin x="-1854" y="-64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4378122"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专题二</a:t>
            </a:r>
            <a:r>
              <a:rPr lang="zh-CN" altLang="en-US" sz="3200" b="1" spc="100" dirty="0">
                <a:latin typeface="微软雅黑" panose="020B0503020204020204" pitchFamily="34" charset="-122"/>
                <a:ea typeface="微软雅黑" panose="020B0503020204020204" pitchFamily="34" charset="-122"/>
              </a:rPr>
              <a:t>　</a:t>
            </a:r>
            <a:r>
              <a:rPr lang="zh-CN" altLang="zh-CN" sz="3200" b="1" spc="100" dirty="0" smtClean="0">
                <a:latin typeface="微软雅黑" panose="020B0503020204020204" pitchFamily="34" charset="-122"/>
                <a:ea typeface="微软雅黑" panose="020B0503020204020204" pitchFamily="34" charset="-122"/>
              </a:rPr>
              <a:t>古诗词曲鉴赏</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18080" y="1335698"/>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7" name="文本框 6"/>
          <p:cNvSpPr txBox="1"/>
          <p:nvPr/>
        </p:nvSpPr>
        <p:spPr>
          <a:xfrm>
            <a:off x="558149" y="1826826"/>
            <a:ext cx="8021780" cy="1365365"/>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“……”一句诗有什么深刻含义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试做分析。</a:t>
            </a:r>
          </a:p>
          <a:p>
            <a:pPr>
              <a:lnSpc>
                <a:spcPct val="150000"/>
              </a:lnSpc>
            </a:pPr>
            <a:r>
              <a:rPr lang="zh-CN" altLang="zh-CN" sz="1400" dirty="0" smtClean="0">
                <a:latin typeface="微软雅黑" panose="020B0503020204020204" pitchFamily="34" charset="-122"/>
                <a:ea typeface="微软雅黑" panose="020B0503020204020204" pitchFamily="34" charset="-122"/>
              </a:rPr>
              <a:t>　　“……”这句诗该如何理解</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你从某句诗中领悟到了什么人生哲理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558149" y="891287"/>
            <a:ext cx="2534916"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角度二</a:t>
            </a:r>
            <a:r>
              <a:rPr lang="zh-CN" altLang="en-US" sz="1400" b="1" spc="200" dirty="0">
                <a:solidFill>
                  <a:srgbClr val="2BA7E0"/>
                </a:solidFill>
                <a:latin typeface="微软雅黑" panose="020B0503020204020204" pitchFamily="34" charset="-122"/>
                <a:ea typeface="微软雅黑" panose="020B0503020204020204" pitchFamily="34" charset="-122"/>
              </a:rPr>
              <a:t>　</a:t>
            </a:r>
            <a:r>
              <a:rPr lang="zh-CN" altLang="zh-CN" sz="1400" b="1" spc="200" dirty="0" smtClean="0">
                <a:solidFill>
                  <a:srgbClr val="2BA7E0"/>
                </a:solidFill>
                <a:latin typeface="微软雅黑" panose="020B0503020204020204" pitchFamily="34" charset="-122"/>
                <a:ea typeface="微软雅黑" panose="020B0503020204020204" pitchFamily="34" charset="-122"/>
              </a:rPr>
              <a:t>理解重点句的含义</a:t>
            </a:r>
            <a:endParaRPr lang="zh-CN" altLang="en-US" sz="1400" b="1" spc="200" dirty="0" smtClean="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26725"/>
            <a:ext cx="8021780" cy="362752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常规的诗句理解题中所选的诗句往往是被后人传诵的名句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或者是主旨句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或者是情感句等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答题时要判定该句是否有言外之意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是否与主旨或情感等有关。</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辨别诗句是否是主旨句。如果与诗歌主旨有关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要扣住主旨来答题。</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辨别诗句是否是情感句。如果与表现诗歌情感有关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要结合情感答题。</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辨别诗句是否运用了修辞方法。如果使用了比喻修辞方法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要答出诗句的比喻义。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辨别诗句是否运用了典故。如果诗句包括了典故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要答出运用典故所要表达的寓意。</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⑤</a:t>
            </a:r>
            <a:r>
              <a:rPr lang="zh-CN" altLang="zh-CN" sz="1400" dirty="0" smtClean="0">
                <a:latin typeface="微软雅黑" panose="020B0503020204020204" pitchFamily="34" charset="-122"/>
                <a:ea typeface="微软雅黑" panose="020B0503020204020204" pitchFamily="34" charset="-122"/>
              </a:rPr>
              <a:t>辨别诗句中是否有诗眼等关键字词。如果有一些非常关键的词语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还要答出该词语的含义。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针对具体句子的画面描绘题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往往选一些写景的语言优美的句子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解答时可以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用散文式的句子描绘题干要求的诗句。</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用“描绘了一幅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意境特征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的画面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图景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”的方式加以总结。</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26725"/>
            <a:ext cx="8021780" cy="1042199"/>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“……”一句诗的含义是</a:t>
            </a:r>
            <a:r>
              <a:rPr lang="en-US" altLang="zh-CN" sz="1400"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针对描绘画面类的题用生动形象的句子描绘出来即可。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59948" y="983293"/>
            <a:ext cx="3095007"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掌握文言虚词的用法</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08748" y="1878144"/>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59948" y="2223011"/>
            <a:ext cx="8021780" cy="1365365"/>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这首诗是从哪几个方面来写……的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本词是一首“壮词”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词人却在结尾发出……的慨叹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你对此如何理解</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作者在诗中为什么说……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请结合全诗说说你的理解。</a:t>
            </a:r>
            <a:endParaRPr lang="zh-CN" altLang="zh-CN" sz="1400" dirty="0">
              <a:latin typeface="微软雅黑" panose="020B0503020204020204" pitchFamily="34" charset="-122"/>
              <a:ea typeface="微软雅黑" panose="020B0503020204020204" pitchFamily="34" charset="-122"/>
            </a:endParaRPr>
          </a:p>
        </p:txBody>
      </p:sp>
      <p:sp>
        <p:nvSpPr>
          <p:cNvPr id="11" name="矩形 10"/>
          <p:cNvSpPr/>
          <p:nvPr/>
        </p:nvSpPr>
        <p:spPr>
          <a:xfrm>
            <a:off x="559948" y="1389965"/>
            <a:ext cx="1714178"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a:t>
            </a:r>
            <a:r>
              <a:rPr lang="zh-CN" altLang="en-US" sz="1400" b="1" spc="200" dirty="0">
                <a:solidFill>
                  <a:srgbClr val="2BA7E0"/>
                </a:solidFill>
                <a:latin typeface="微软雅黑" panose="020B0503020204020204" pitchFamily="34" charset="-122"/>
                <a:ea typeface="微软雅黑" panose="020B0503020204020204" pitchFamily="34" charset="-122"/>
              </a:rPr>
              <a:t>一　</a:t>
            </a:r>
            <a:r>
              <a:rPr lang="zh-CN" altLang="zh-CN" sz="1400" b="1" spc="200" dirty="0" smtClean="0">
                <a:solidFill>
                  <a:srgbClr val="2BA7E0"/>
                </a:solidFill>
                <a:latin typeface="微软雅黑" panose="020B0503020204020204" pitchFamily="34" charset="-122"/>
                <a:ea typeface="微软雅黑" panose="020B0503020204020204" pitchFamily="34" charset="-122"/>
              </a:rPr>
              <a:t>理解内容</a:t>
            </a:r>
            <a:endParaRPr lang="zh-CN" altLang="en-US" sz="1400" b="1" spc="200" dirty="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94826"/>
            <a:ext cx="8021780" cy="229677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这类题通常针对整首诗歌进行理解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要求解答出具体内容。</a:t>
            </a:r>
          </a:p>
          <a:p>
            <a:pPr>
              <a:lnSpc>
                <a:spcPct val="150000"/>
              </a:lnSpc>
            </a:pPr>
            <a:r>
              <a:rPr lang="zh-CN" altLang="zh-CN" sz="1400" dirty="0" smtClean="0">
                <a:latin typeface="微软雅黑" panose="020B0503020204020204" pitchFamily="34" charset="-122"/>
                <a:ea typeface="微软雅黑" panose="020B0503020204020204" pitchFamily="34" charset="-122"/>
              </a:rPr>
              <a:t>　　首先要诵读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反复诵读整首诗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从整体上把握诗歌的内容。</a:t>
            </a:r>
          </a:p>
          <a:p>
            <a:pPr>
              <a:lnSpc>
                <a:spcPct val="150000"/>
              </a:lnSpc>
            </a:pPr>
            <a:r>
              <a:rPr lang="zh-CN" altLang="zh-CN" sz="1400" dirty="0" smtClean="0">
                <a:latin typeface="微软雅黑" panose="020B0503020204020204" pitchFamily="34" charset="-122"/>
                <a:ea typeface="微软雅黑" panose="020B0503020204020204" pitchFamily="34" charset="-122"/>
              </a:rPr>
              <a:t>　　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确定诗歌题材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如咏史怀古诗、咏物诗、边塞征战诗等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初步掌握诗歌主旨。</a:t>
            </a:r>
          </a:p>
          <a:p>
            <a:pPr>
              <a:lnSpc>
                <a:spcPct val="150000"/>
              </a:lnSpc>
            </a:pPr>
            <a:r>
              <a:rPr lang="zh-CN" altLang="zh-CN" sz="1400" dirty="0" smtClean="0">
                <a:latin typeface="微软雅黑" panose="020B0503020204020204" pitchFamily="34" charset="-122"/>
                <a:ea typeface="微软雅黑" panose="020B0503020204020204" pitchFamily="34" charset="-122"/>
              </a:rPr>
              <a:t>　　再次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抓住关键词句和主要意象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体会相关词句的内涵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了解意象所表达的意思。</a:t>
            </a:r>
          </a:p>
          <a:p>
            <a:pPr>
              <a:lnSpc>
                <a:spcPct val="150000"/>
              </a:lnSpc>
            </a:pPr>
            <a:r>
              <a:rPr lang="zh-CN" altLang="zh-CN" sz="1400" dirty="0" smtClean="0">
                <a:latin typeface="微软雅黑" panose="020B0503020204020204" pitchFamily="34" charset="-122"/>
                <a:ea typeface="微软雅黑" panose="020B0503020204020204" pitchFamily="34" charset="-122"/>
              </a:rPr>
              <a:t>　　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概述题干所要求解答的内容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概括揭示诗歌主旨或诗人的感情。</a:t>
            </a:r>
          </a:p>
          <a:p>
            <a:pPr>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604534" y="1335698"/>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7" name="文本框 6"/>
          <p:cNvSpPr txBox="1"/>
          <p:nvPr/>
        </p:nvSpPr>
        <p:spPr>
          <a:xfrm>
            <a:off x="564922" y="1826826"/>
            <a:ext cx="8021780"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这首诗描绘了一幅怎样的画面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请用生动的语言进行描绘。</a:t>
            </a:r>
          </a:p>
          <a:p>
            <a:pPr>
              <a:lnSpc>
                <a:spcPct val="150000"/>
              </a:lnSpc>
            </a:pPr>
            <a:r>
              <a:rPr lang="zh-CN" altLang="zh-CN" sz="1400" dirty="0" smtClean="0">
                <a:latin typeface="微软雅黑" panose="020B0503020204020204" pitchFamily="34" charset="-122"/>
                <a:ea typeface="微软雅黑" panose="020B0503020204020204" pitchFamily="34" charset="-122"/>
              </a:rPr>
              <a:t>　　这首诗营造了一种怎样的意境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这首诗描绘了一幅怎样的画面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请结合所蕴含的诗人情感作答。</a:t>
            </a:r>
            <a:endParaRPr lang="zh-CN"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564922" y="891287"/>
            <a:ext cx="1714178"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角度二</a:t>
            </a:r>
            <a:r>
              <a:rPr lang="zh-CN" altLang="en-US" sz="1400" b="1" spc="200" dirty="0">
                <a:solidFill>
                  <a:srgbClr val="2BA7E0"/>
                </a:solidFill>
                <a:latin typeface="微软雅黑" panose="020B0503020204020204" pitchFamily="34" charset="-122"/>
                <a:ea typeface="微软雅黑" panose="020B0503020204020204" pitchFamily="34" charset="-122"/>
              </a:rPr>
              <a:t>　</a:t>
            </a:r>
            <a:r>
              <a:rPr lang="zh-CN" altLang="zh-CN" sz="1400" b="1" spc="200" dirty="0" smtClean="0">
                <a:solidFill>
                  <a:srgbClr val="2BA7E0"/>
                </a:solidFill>
                <a:latin typeface="微软雅黑" panose="020B0503020204020204" pitchFamily="34" charset="-122"/>
                <a:ea typeface="微软雅黑" panose="020B0503020204020204" pitchFamily="34" charset="-122"/>
              </a:rPr>
              <a:t>画面描绘</a:t>
            </a:r>
            <a:endParaRPr lang="zh-CN" altLang="en-US" sz="1400" b="1" spc="200" dirty="0" smtClean="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794826"/>
            <a:ext cx="8021780" cy="229677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明确全诗出现了哪些景物。</a:t>
            </a:r>
          </a:p>
          <a:p>
            <a:pPr>
              <a:lnSpc>
                <a:spcPct val="150000"/>
              </a:lnSpc>
            </a:pPr>
            <a:r>
              <a:rPr lang="zh-CN" altLang="zh-CN" sz="1400" dirty="0" smtClean="0">
                <a:latin typeface="微软雅黑" panose="020B0503020204020204" pitchFamily="34" charset="-122"/>
                <a:ea typeface="微软雅黑" panose="020B0503020204020204" pitchFamily="34" charset="-122"/>
              </a:rPr>
              <a:t>　　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变换角色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将自己代入诗歌情境中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假设自己是作者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以作者的角度去观察景物。</a:t>
            </a:r>
          </a:p>
          <a:p>
            <a:pPr>
              <a:lnSpc>
                <a:spcPct val="150000"/>
              </a:lnSpc>
            </a:pPr>
            <a:r>
              <a:rPr lang="zh-CN" altLang="zh-CN" sz="1400" dirty="0" smtClean="0">
                <a:latin typeface="微软雅黑" panose="020B0503020204020204" pitchFamily="34" charset="-122"/>
                <a:ea typeface="微软雅黑" panose="020B0503020204020204" pitchFamily="34" charset="-122"/>
              </a:rPr>
              <a:t>　　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描述时既要忠实于原诗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也要用自己的联想和想象加以再创造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要对诗句内容进行丰富和完善。</a:t>
            </a:r>
          </a:p>
          <a:p>
            <a:pPr>
              <a:lnSpc>
                <a:spcPct val="150000"/>
              </a:lnSpc>
            </a:pPr>
            <a:r>
              <a:rPr lang="zh-CN" altLang="zh-CN" sz="1400" dirty="0" smtClean="0">
                <a:latin typeface="微软雅黑" panose="020B0503020204020204" pitchFamily="34" charset="-122"/>
                <a:ea typeface="微软雅黑" panose="020B0503020204020204" pitchFamily="34" charset="-122"/>
              </a:rPr>
              <a:t>　　第四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用自己的语言再现画面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语言力求优美。</a:t>
            </a:r>
          </a:p>
          <a:p>
            <a:pPr>
              <a:lnSpc>
                <a:spcPct val="150000"/>
              </a:lnSpc>
            </a:pPr>
            <a:r>
              <a:rPr lang="zh-CN" altLang="zh-CN" sz="1400" dirty="0" smtClean="0">
                <a:latin typeface="微软雅黑" panose="020B0503020204020204" pitchFamily="34" charset="-122"/>
                <a:ea typeface="微软雅黑" panose="020B0503020204020204" pitchFamily="34" charset="-122"/>
              </a:rPr>
              <a:t>　　第五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在画面的描绘过程中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要渗透诗歌或诗句所营造的氛围特点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如孤寂冷清、恬静优美、雄浑壮阔、萧瑟凄凉等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所描绘出的画面要能准确地体现主人公的心情和景物的特点。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561109" y="827390"/>
            <a:ext cx="8021779" cy="418888"/>
          </a:xfrm>
          <a:prstGeom prst="rect">
            <a:avLst/>
          </a:prstGeom>
          <a:noFill/>
        </p:spPr>
        <p:txBody>
          <a:bodyPr wrap="square" lIns="36000" tIns="36000" rIns="36000" bIns="36000" rtlCol="0">
            <a:spAutoFit/>
          </a:bodyPr>
          <a:lstStyle/>
          <a:p>
            <a:pPr algn="ct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讲</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赏析语言、体会情感</a:t>
            </a:r>
            <a:endPar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3"/>
          <p:cNvSpPr txBox="1"/>
          <p:nvPr/>
        </p:nvSpPr>
        <p:spPr>
          <a:xfrm>
            <a:off x="573226" y="2340638"/>
            <a:ext cx="8021780" cy="2011695"/>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三、</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·孝感</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古诗词赏析。</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次北固山下</a:t>
            </a:r>
            <a:r>
              <a:rPr lang="en-US" altLang="zh-CN" sz="1400" dirty="0" smtClean="0">
                <a:latin typeface="微软雅黑" panose="020B0503020204020204" pitchFamily="34" charset="-122"/>
                <a:ea typeface="微软雅黑" panose="020B0503020204020204" pitchFamily="34" charset="-122"/>
              </a:rPr>
              <a:t/>
            </a:r>
            <a:br>
              <a:rPr lang="en-US" altLang="zh-CN" sz="1400" dirty="0" smtClean="0">
                <a:latin typeface="微软雅黑" panose="020B0503020204020204" pitchFamily="34" charset="-122"/>
                <a:ea typeface="微软雅黑" panose="020B0503020204020204" pitchFamily="34" charset="-122"/>
              </a:rPr>
            </a:br>
            <a:r>
              <a:rPr lang="zh-CN" altLang="zh-CN" sz="1400" dirty="0" smtClean="0">
                <a:latin typeface="微软雅黑" panose="020B0503020204020204" pitchFamily="34" charset="-122"/>
                <a:ea typeface="微软雅黑" panose="020B0503020204020204" pitchFamily="34" charset="-122"/>
              </a:rPr>
              <a:t>客路青山外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行舟绿水前。</a:t>
            </a:r>
            <a:r>
              <a:rPr lang="en-US" altLang="zh-CN" sz="1400" dirty="0" smtClean="0">
                <a:latin typeface="微软雅黑" panose="020B0503020204020204" pitchFamily="34" charset="-122"/>
                <a:ea typeface="微软雅黑" panose="020B0503020204020204" pitchFamily="34" charset="-122"/>
              </a:rPr>
              <a:t/>
            </a:r>
            <a:br>
              <a:rPr lang="en-US" altLang="zh-CN" sz="1400" dirty="0" smtClean="0">
                <a:latin typeface="微软雅黑" panose="020B0503020204020204" pitchFamily="34" charset="-122"/>
                <a:ea typeface="微软雅黑" panose="020B0503020204020204" pitchFamily="34" charset="-122"/>
              </a:rPr>
            </a:br>
            <a:r>
              <a:rPr lang="zh-CN" altLang="zh-CN" sz="1400" dirty="0" smtClean="0">
                <a:latin typeface="微软雅黑" panose="020B0503020204020204" pitchFamily="34" charset="-122"/>
                <a:ea typeface="微软雅黑" panose="020B0503020204020204" pitchFamily="34" charset="-122"/>
              </a:rPr>
              <a:t>潮平两岸阔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风正一帆悬。</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海日生残夜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江春入旧年。</a:t>
            </a:r>
            <a:r>
              <a:rPr lang="en-US" altLang="zh-CN" sz="1400" dirty="0" smtClean="0">
                <a:latin typeface="微软雅黑" panose="020B0503020204020204" pitchFamily="34" charset="-122"/>
                <a:ea typeface="微软雅黑" panose="020B0503020204020204" pitchFamily="34" charset="-122"/>
              </a:rPr>
              <a:t/>
            </a:r>
            <a:br>
              <a:rPr lang="en-US" altLang="zh-CN" sz="1400" dirty="0" smtClean="0">
                <a:latin typeface="微软雅黑" panose="020B0503020204020204" pitchFamily="34" charset="-122"/>
                <a:ea typeface="微软雅黑" panose="020B0503020204020204" pitchFamily="34" charset="-122"/>
              </a:rPr>
            </a:br>
            <a:r>
              <a:rPr lang="zh-CN" altLang="zh-CN" sz="1400" dirty="0" smtClean="0">
                <a:latin typeface="微软雅黑" panose="020B0503020204020204" pitchFamily="34" charset="-122"/>
                <a:ea typeface="微软雅黑" panose="020B0503020204020204" pitchFamily="34" charset="-122"/>
              </a:rPr>
              <a:t>乡书何处达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归雁洛阳边。</a:t>
            </a:r>
            <a:endParaRPr lang="zh-CN" altLang="zh-CN" sz="14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65041" y="1788257"/>
            <a:ext cx="7997526" cy="318924"/>
            <a:chOff x="565041" y="1828895"/>
            <a:chExt cx="7997526" cy="318924"/>
          </a:xfrm>
        </p:grpSpPr>
        <p:sp>
          <p:nvSpPr>
            <p:cNvPr id="13" name="矩形 12"/>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7584" y="1029005"/>
            <a:ext cx="8021780" cy="680947"/>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【考点四】　体会作者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本诗表达了诗人</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的情感。</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528321" y="1996280"/>
            <a:ext cx="8071044" cy="1661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5" name="文本框 1"/>
          <p:cNvSpPr txBox="1"/>
          <p:nvPr/>
        </p:nvSpPr>
        <p:spPr>
          <a:xfrm>
            <a:off x="577584" y="2418274"/>
            <a:ext cx="8021780"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古诗主旨。《次北固山下》是唐代诗人王湾的作品。此诗中“潮平”“江春入旧年”等以准确精练的语言描写了冬末春初作者在北固山下停泊时所见到的青山绿水、潮平岸阔等壮丽之景。诗中“客路”二字表明诗人远离故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“乡书”“归雁”等诗歌意象抒发了作者深深的思乡之情。</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4"/>
          <p:cNvSpPr txBox="1"/>
          <p:nvPr/>
        </p:nvSpPr>
        <p:spPr>
          <a:xfrm>
            <a:off x="577584" y="2054297"/>
            <a:ext cx="6856487"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思乡。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84356" y="1029005"/>
            <a:ext cx="7970363" cy="1042199"/>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【考点三】　鉴赏诗歌的语言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炼字</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明代胡应麟在《诗薮·内编》里说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本诗颈联“形容景物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妙绝千古”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你能从炼字上说说它妙在哪里吗</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文本框 4"/>
          <p:cNvSpPr txBox="1"/>
          <p:nvPr/>
        </p:nvSpPr>
        <p:spPr>
          <a:xfrm>
            <a:off x="584356" y="2136291"/>
            <a:ext cx="7970363" cy="201169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妙在诗人用“日”“春”作为新生的美好事物的象征</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并且用“生”“入”二字使之拟人化。</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此题考查古诗中名句赏析。解答此题</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可从作者注重炼意着眼</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作者把“日”与“春”作为新生的美好事物的象征</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并且用“生”“入”使之拟人化</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赋予它们以人的意志和情思。这样写的妙处在于作者无意说理</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却在描写景物、节令之中</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蕴含着一种自然的理趣。不仅写景逼真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叙事确切</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而且表现出具有普遍意义的生活真理</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给人以乐观、积极、向上的艺术鼓舞力量。</a:t>
            </a: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2BA7E0"/>
                  </a:solidFill>
                  <a:latin typeface="微软雅黑" panose="020B0503020204020204" pitchFamily="34" charset="-122"/>
                  <a:ea typeface="微软雅黑" panose="020B0503020204020204" pitchFamily="34" charset="-122"/>
                </a:rPr>
                <a:t>考点技法突破</a:t>
              </a: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61109" y="1157013"/>
            <a:ext cx="8021779" cy="465118"/>
          </a:xfrm>
          <a:prstGeom prst="rect">
            <a:avLst/>
          </a:prstGeom>
          <a:noFill/>
        </p:spPr>
        <p:txBody>
          <a:bodyPr wrap="square" lIns="36000" tIns="36000" rIns="36000" bIns="36000" rtlCol="0">
            <a:spAutoFit/>
          </a:bodyPr>
          <a:lstStyle/>
          <a:p>
            <a:pPr algn="ctr">
              <a:lnSpc>
                <a:spcPct val="150000"/>
              </a:lnSpc>
            </a:pP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讲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理解词句、整体理解、画面描绘</a:t>
            </a:r>
            <a:endPar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3"/>
          <p:cNvSpPr txBox="1"/>
          <p:nvPr/>
        </p:nvSpPr>
        <p:spPr>
          <a:xfrm>
            <a:off x="573226" y="2198658"/>
            <a:ext cx="8021780" cy="1973608"/>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·广州</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阅读下面这首古诗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回答问题。</a:t>
            </a:r>
            <a:r>
              <a:rPr lang="en-US" altLang="zh-CN" sz="1400" dirty="0" smtClean="0">
                <a:latin typeface="微软雅黑" panose="020B0503020204020204" pitchFamily="34" charset="-122"/>
                <a:ea typeface="微软雅黑" panose="020B0503020204020204" pitchFamily="34" charset="-122"/>
              </a:rPr>
              <a:t>	(5</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行路难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李　白</a:t>
            </a:r>
          </a:p>
          <a:p>
            <a:pPr>
              <a:lnSpc>
                <a:spcPct val="150000"/>
              </a:lnSpc>
            </a:pPr>
            <a:r>
              <a:rPr lang="zh-CN" altLang="zh-CN" sz="1400" dirty="0" smtClean="0">
                <a:latin typeface="微软雅黑" panose="020B0503020204020204" pitchFamily="34" charset="-122"/>
                <a:ea typeface="微软雅黑" panose="020B0503020204020204" pitchFamily="34" charset="-122"/>
              </a:rPr>
              <a:t>　　金樽清酒斗十千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玉盘珍羞直万钱。停杯投箸不能食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拔剑四顾心茫然。欲渡黄河冰塞川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将登太行雪满山。闲来垂钓碧溪上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忽复乘舟梦日边。行路难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行路难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多歧路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今安在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长风破浪会有时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直挂云帆济沧海。</a:t>
            </a:r>
            <a:endParaRPr lang="zh-CN" altLang="zh-CN" sz="1400"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65041" y="1788257"/>
            <a:ext cx="7997526" cy="318924"/>
            <a:chOff x="565041" y="1828895"/>
            <a:chExt cx="7997526" cy="318924"/>
          </a:xfrm>
        </p:grpSpPr>
        <p:sp>
          <p:nvSpPr>
            <p:cNvPr id="20" name="矩形 19"/>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nodePh="1">
                                  <p:stCondLst>
                                    <p:cond delay="0"/>
                                  </p:stCondLst>
                                  <p:endCondLst>
                                    <p:cond evt="begin" delay="0">
                                      <p:tn val="19"/>
                                    </p:cond>
                                  </p:end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2340" y="1046098"/>
            <a:ext cx="8021780" cy="2981192"/>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四、</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·无锡</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阅读下面的一首诗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回答问题。</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秋兴八首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a:t>
            </a:r>
            <a:r>
              <a:rPr lang="en-US" altLang="zh-CN" sz="1400" dirty="0" smtClean="0">
                <a:latin typeface="微软雅黑" panose="020B0503020204020204" pitchFamily="34" charset="-122"/>
                <a:ea typeface="微软雅黑" panose="020B0503020204020204" pitchFamily="34" charset="-122"/>
              </a:rPr>
              <a:t>)</a:t>
            </a:r>
            <a:r>
              <a:rPr lang="en-US" altLang="zh-CN" sz="1400" baseline="30000" dirty="0" smtClean="0">
                <a:latin typeface="微软雅黑" panose="020B0503020204020204" pitchFamily="34" charset="-122"/>
                <a:ea typeface="微软雅黑" panose="020B0503020204020204" pitchFamily="34" charset="-122"/>
              </a:rPr>
              <a:t>①</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杜　甫</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玉露凋伤枫树林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巫山巫峡气萧森。</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江间波浪兼天涌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塞上风云接地阴。</a:t>
            </a:r>
          </a:p>
          <a:p>
            <a:pPr algn="ctr">
              <a:lnSpc>
                <a:spcPct val="150000"/>
              </a:lnSpc>
            </a:pPr>
            <a:r>
              <a:rPr lang="zh-CN" altLang="zh-CN" sz="1400" dirty="0" smtClean="0">
                <a:latin typeface="微软雅黑" panose="020B0503020204020204" pitchFamily="34" charset="-122"/>
                <a:ea typeface="微软雅黑" panose="020B0503020204020204" pitchFamily="34" charset="-122"/>
              </a:rPr>
              <a:t>丛菊两开他日泪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孤舟一系故园心。</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寒衣处处催刀尺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白帝城高急暮砧。</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pP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①</a:t>
            </a:r>
            <a:r>
              <a:rPr lang="zh-CN" altLang="zh-CN" sz="1400" dirty="0" smtClean="0">
                <a:latin typeface="微软雅黑" panose="020B0503020204020204" pitchFamily="34" charset="-122"/>
                <a:ea typeface="微软雅黑" panose="020B0503020204020204" pitchFamily="34" charset="-122"/>
              </a:rPr>
              <a:t>此诗是诗人</a:t>
            </a:r>
            <a:r>
              <a:rPr lang="en-US" altLang="zh-CN" sz="1400" dirty="0" smtClean="0">
                <a:latin typeface="微软雅黑" panose="020B0503020204020204" pitchFamily="34" charset="-122"/>
                <a:ea typeface="微软雅黑" panose="020B0503020204020204" pitchFamily="34" charset="-122"/>
              </a:rPr>
              <a:t>55</a:t>
            </a:r>
            <a:r>
              <a:rPr lang="zh-CN" altLang="zh-CN" sz="1400" dirty="0" smtClean="0">
                <a:latin typeface="微软雅黑" panose="020B0503020204020204" pitchFamily="34" charset="-122"/>
                <a:ea typeface="微软雅黑" panose="020B0503020204020204" pitchFamily="34" charset="-122"/>
              </a:rPr>
              <a:t>岁时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于安史之乱后大历元年</a:t>
            </a:r>
            <a:r>
              <a:rPr lang="en-US" altLang="zh-CN" sz="1400" dirty="0" smtClean="0">
                <a:latin typeface="微软雅黑" panose="020B0503020204020204" pitchFamily="34" charset="-122"/>
                <a:ea typeface="微软雅黑" panose="020B0503020204020204" pitchFamily="34" charset="-122"/>
              </a:rPr>
              <a:t>(766)</a:t>
            </a:r>
            <a:r>
              <a:rPr lang="zh-CN" altLang="zh-CN" sz="1400" dirty="0" smtClean="0">
                <a:latin typeface="微软雅黑" panose="020B0503020204020204" pitchFamily="34" charset="-122"/>
                <a:ea typeface="微软雅黑" panose="020B0503020204020204" pitchFamily="34" charset="-122"/>
              </a:rPr>
              <a:t>旅居夔州时的作品。</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7584" y="1029005"/>
            <a:ext cx="7963590" cy="1042199"/>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【考点三】　鉴赏诗歌的语言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赏析句子的表达效果</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请简要分析首联在全诗中的作用。</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p:txBody>
      </p:sp>
      <p:sp>
        <p:nvSpPr>
          <p:cNvPr id="6" name="文本框 4"/>
          <p:cNvSpPr txBox="1"/>
          <p:nvPr/>
        </p:nvSpPr>
        <p:spPr>
          <a:xfrm>
            <a:off x="577584" y="2045559"/>
            <a:ext cx="7963590" cy="233486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首联描写了阴</a:t>
            </a:r>
            <a:r>
              <a:rPr lang="zh-CN" altLang="zh-CN" sz="1400" dirty="0">
                <a:solidFill>
                  <a:srgbClr val="C00000"/>
                </a:solidFill>
                <a:latin typeface="微软雅黑" panose="020B0503020204020204" pitchFamily="34" charset="-122"/>
                <a:ea typeface="微软雅黑" panose="020B0503020204020204" pitchFamily="34" charset="-122"/>
              </a:rPr>
              <a:t>沉萧瑟的秋景</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烘托了诗人伤感抑郁的心情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奠定了全诗忧愁凄凉的感情基调。</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a:t>
            </a:r>
            <a:r>
              <a:rPr lang="zh-CN" altLang="zh-CN" sz="1400" dirty="0">
                <a:solidFill>
                  <a:srgbClr val="C00000"/>
                </a:solidFill>
                <a:latin typeface="微软雅黑" panose="020B0503020204020204" pitchFamily="34" charset="-122"/>
                <a:ea typeface="微软雅黑" panose="020B0503020204020204" pitchFamily="34" charset="-122"/>
              </a:rPr>
              <a:t>考查分析诗句作用的能力。先读整首诗</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把握氛围</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再结合注释内容了解诗歌的写作背景</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最后分析首联</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明确</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首联指诗的第一、二句</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“秋兴”“枫树林”“丛菊”表明诗所写的是秋季。抓住“玉露凋伤”“气萧森”两处</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提炼出“阴沉萧瑟”的景色特点</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结合下文“他日泪”“孤舟”“故园心”“寒衣处处催刀尺”</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明确此时诗人“伤感抑郁”的心情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以及全诗“忧愁凄凉”的情感氛围</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而首联起到了奠定全诗这一感情基调的作用。</a:t>
            </a:r>
          </a:p>
          <a:p>
            <a:pPr>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7579" y="1029005"/>
            <a:ext cx="7983913"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【考点四】　体会作者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全诗表达了诗人怎样的思想情感</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577579" y="1940143"/>
            <a:ext cx="7983913" cy="2011695"/>
          </a:xfrm>
          <a:prstGeom prst="rect">
            <a:avLst/>
          </a:prstGeom>
          <a:noFill/>
        </p:spPr>
        <p:txBody>
          <a:bodyPr wrap="square" lIns="36000" tIns="36000" rIns="36000" bIns="36000" rtlCol="0">
            <a:spAutoFit/>
          </a:bodyPr>
          <a:lstStyle/>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表达了诗</a:t>
            </a:r>
            <a:r>
              <a:rPr lang="zh-CN" altLang="zh-CN" sz="1400" dirty="0">
                <a:solidFill>
                  <a:srgbClr val="C00000"/>
                </a:solidFill>
                <a:latin typeface="微软雅黑" panose="020B0503020204020204" pitchFamily="34" charset="-122"/>
                <a:ea typeface="微软雅黑" panose="020B0503020204020204" pitchFamily="34" charset="-122"/>
              </a:rPr>
              <a:t>人暮年飘零的孤独愁苦之情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对故园的思念之情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对国家动荡时局的担忧之情。</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a:t>
            </a:r>
            <a:r>
              <a:rPr lang="zh-CN" altLang="zh-CN" sz="1400" dirty="0">
                <a:solidFill>
                  <a:srgbClr val="C00000"/>
                </a:solidFill>
                <a:latin typeface="微软雅黑" panose="020B0503020204020204" pitchFamily="34" charset="-122"/>
                <a:ea typeface="微软雅黑" panose="020B0503020204020204" pitchFamily="34" charset="-122"/>
              </a:rPr>
              <a:t>考查把握诗歌情感主旨的能力。结合注释内容明确诗人此时处于暮年</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旅居夔州</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而且此时国家政局背景为“安史之乱”后。再结合“玉露凋伤”“气萧森”“孤舟”提炼出诗人暮年飘零他乡的孤独愁苦之情。“孤舟一系故园心”流露诗人心系故园的思念之情。“江间波浪兼天涌</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塞上风云接地阴”</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虚实兼具</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写出时局那种动荡不安</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流露出作者对国家命运的担忧之情。</a:t>
            </a: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8426" y="881698"/>
            <a:ext cx="5987062"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鉴赏诗歌的语言</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610099" y="1765393"/>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68426" y="2166017"/>
            <a:ext cx="8021780" cy="2296774"/>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某句诗或某联诗中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哪一个字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用得精妙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请找出来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结合诗句简要分析。</a:t>
            </a:r>
          </a:p>
          <a:p>
            <a:pPr>
              <a:lnSpc>
                <a:spcPct val="150000"/>
              </a:lnSpc>
            </a:pPr>
            <a:r>
              <a:rPr lang="zh-CN" altLang="zh-CN" sz="1400" dirty="0" smtClean="0">
                <a:latin typeface="微软雅黑" panose="020B0503020204020204" pitchFamily="34" charset="-122"/>
                <a:ea typeface="微软雅黑" panose="020B0503020204020204" pitchFamily="34" charset="-122"/>
              </a:rPr>
              <a:t>　　提问变体</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这一联中最生动传神的是哪个字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这首诗的“诗眼”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或“关键字”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是哪一个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请结合诗句加以分析。</a:t>
            </a:r>
          </a:p>
          <a:p>
            <a:pPr>
              <a:lnSpc>
                <a:spcPct val="150000"/>
              </a:lnSpc>
            </a:pPr>
            <a:r>
              <a:rPr lang="zh-CN" altLang="zh-CN" sz="1400" dirty="0" smtClean="0">
                <a:latin typeface="微软雅黑" panose="020B0503020204020204" pitchFamily="34" charset="-122"/>
                <a:ea typeface="微软雅黑" panose="020B0503020204020204" pitchFamily="34" charset="-122"/>
              </a:rPr>
              <a:t>　　某字历来被人称道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请结合诗句简要分析。</a:t>
            </a:r>
          </a:p>
          <a:p>
            <a:pPr>
              <a:lnSpc>
                <a:spcPct val="150000"/>
              </a:lnSpc>
            </a:pPr>
            <a:r>
              <a:rPr lang="zh-CN" altLang="zh-CN" sz="1400" dirty="0" smtClean="0">
                <a:latin typeface="微软雅黑" panose="020B0503020204020204" pitchFamily="34" charset="-122"/>
                <a:ea typeface="微软雅黑" panose="020B0503020204020204" pitchFamily="34" charset="-122"/>
              </a:rPr>
              <a:t>　　提问变体</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诗中的某个词有什么表达效果</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请赏析某字的妙处。</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某字被认为是全诗的关键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你同意吗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请说明理由。</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某字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别的版本作另一字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你认为哪个更好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7" name="矩形 6"/>
          <p:cNvSpPr/>
          <p:nvPr/>
        </p:nvSpPr>
        <p:spPr>
          <a:xfrm>
            <a:off x="568426" y="1288370"/>
            <a:ext cx="1303809"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a:t>
            </a:r>
            <a:r>
              <a:rPr lang="zh-CN" altLang="en-US" sz="1400" b="1" spc="200" dirty="0">
                <a:solidFill>
                  <a:srgbClr val="2BA7E0"/>
                </a:solidFill>
                <a:latin typeface="微软雅黑" panose="020B0503020204020204" pitchFamily="34" charset="-122"/>
                <a:ea typeface="微软雅黑" panose="020B0503020204020204" pitchFamily="34" charset="-122"/>
              </a:rPr>
              <a:t>一　</a:t>
            </a:r>
            <a:r>
              <a:rPr lang="zh-CN" altLang="zh-CN" sz="1400" b="1" spc="200" dirty="0" smtClean="0">
                <a:solidFill>
                  <a:srgbClr val="2BA7E0"/>
                </a:solidFill>
                <a:latin typeface="微软雅黑" panose="020B0503020204020204" pitchFamily="34" charset="-122"/>
                <a:ea typeface="微软雅黑" panose="020B0503020204020204" pitchFamily="34" charset="-122"/>
              </a:rPr>
              <a:t>炼字</a:t>
            </a:r>
            <a:endParaRPr lang="zh-CN" altLang="en-US" sz="1400" b="1" spc="200" dirty="0" smtClean="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68533"/>
            <a:ext cx="8021780" cy="294310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这类题主要考查我们对关键词语的感悟能力。解答时要抓住诗歌中关键词语来点评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可以从词性、色彩、修辞以及所表达的思想感情去把握它的内涵。值得提醒的是分析时要结合全诗的意境和作者的情感去回答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不能孤立地谈这个词的作用。炼字题的答题要点如下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解释该字在诗句中的具体含义。“字不离句”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要想准确解释某个词语的含义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一定不能孤立地看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要放在具体的语境中加以分析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这样才能做到准确无误。</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看看该字有没有运用某种修辞方法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如拟人、比喻、双关等。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展开联想或想象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描述该字所在诗句的景象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语言简练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信息全面。</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分析该字烘托了怎样的意境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表达了怎样的思想感情。</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875306"/>
            <a:ext cx="8021780" cy="100411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生动形象地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写出了……的情景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淋漓尽致地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表达了作者……的情感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或该字烘托了……的意境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645172" y="1322152"/>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7" name="文本框 6"/>
          <p:cNvSpPr txBox="1"/>
          <p:nvPr/>
        </p:nvSpPr>
        <p:spPr>
          <a:xfrm>
            <a:off x="564922" y="1772642"/>
            <a:ext cx="8021780" cy="1650443"/>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“……”这句诗历来受到人们的赞赏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该如何理解</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诗歌的某联成了流传千古的名句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请分析原因。</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句诗在结构上有什么作用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人说“……”这句诗“妙绝千古”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请你说说它妙在何处。</a:t>
            </a:r>
            <a:endParaRPr lang="zh-CN"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564922" y="891287"/>
            <a:ext cx="2740100"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角度二</a:t>
            </a:r>
            <a:r>
              <a:rPr lang="zh-CN" altLang="en-US" sz="1400" b="1" spc="200" dirty="0">
                <a:solidFill>
                  <a:srgbClr val="2BA7E0"/>
                </a:solidFill>
                <a:latin typeface="微软雅黑" panose="020B0503020204020204" pitchFamily="34" charset="-122"/>
                <a:ea typeface="微软雅黑" panose="020B0503020204020204" pitchFamily="34" charset="-122"/>
              </a:rPr>
              <a:t>　</a:t>
            </a:r>
            <a:r>
              <a:rPr lang="zh-CN" altLang="zh-CN" sz="1400" b="1" spc="200" dirty="0" smtClean="0">
                <a:solidFill>
                  <a:srgbClr val="2BA7E0"/>
                </a:solidFill>
                <a:latin typeface="微软雅黑" panose="020B0503020204020204" pitchFamily="34" charset="-122"/>
                <a:ea typeface="微软雅黑" panose="020B0503020204020204" pitchFamily="34" charset="-122"/>
              </a:rPr>
              <a:t>赏析句子的表达效果</a:t>
            </a:r>
            <a:endParaRPr lang="zh-CN" altLang="en-US" sz="1400" b="1" spc="200" dirty="0" smtClean="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6208" y="719527"/>
            <a:ext cx="8021780" cy="261993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这类题主要选一些经典名句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进行赏析。解答时要掌握常见的鉴赏评价的角度。</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采用的修辞方法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如拟人、比喻等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采用的描写方法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如侧面描写等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用词的生动形象等。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写景的特点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如景物的色彩、近景远景的结合等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运用的表现手法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如对比、反衬等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从以上角度入手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而且要说出表达了诗人怎样的思想感情或给人怎样的启示和思考。</a:t>
            </a:r>
            <a:endParaRPr lang="zh-CN" altLang="zh-CN" sz="1400" dirty="0">
              <a:latin typeface="微软雅黑" panose="020B0503020204020204" pitchFamily="34" charset="-122"/>
              <a:ea typeface="微软雅黑" panose="020B0503020204020204" pitchFamily="34" charset="-122"/>
            </a:endParaRPr>
          </a:p>
        </p:txBody>
      </p:sp>
      <p:sp>
        <p:nvSpPr>
          <p:cNvPr id="3" name="文本框 3"/>
          <p:cNvSpPr txBox="1"/>
          <p:nvPr/>
        </p:nvSpPr>
        <p:spPr>
          <a:xfrm>
            <a:off x="566208" y="3354359"/>
            <a:ext cx="8021780"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运用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字面含义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深层含义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包括作者的情感或包含的哲理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表达效果。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605986" y="1390126"/>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7" name="文本框 6"/>
          <p:cNvSpPr txBox="1"/>
          <p:nvPr/>
        </p:nvSpPr>
        <p:spPr>
          <a:xfrm>
            <a:off x="564922" y="1826826"/>
            <a:ext cx="8021780" cy="1327277"/>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这首诗在语言上有何特色</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请分析这首诗的语言风格。</a:t>
            </a:r>
          </a:p>
          <a:p>
            <a:pPr>
              <a:lnSpc>
                <a:spcPct val="150000"/>
              </a:lnSpc>
            </a:pPr>
            <a:r>
              <a:rPr lang="zh-CN" altLang="zh-CN" sz="1400" dirty="0" smtClean="0">
                <a:latin typeface="微软雅黑" panose="020B0503020204020204" pitchFamily="34" charset="-122"/>
                <a:ea typeface="微软雅黑" panose="020B0503020204020204" pitchFamily="34" charset="-122"/>
              </a:rPr>
              <a:t>　　谈谈此诗的语言艺术。</a:t>
            </a:r>
            <a:endParaRPr lang="zh-CN"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564922" y="891287"/>
            <a:ext cx="3548013"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角度三</a:t>
            </a:r>
            <a:r>
              <a:rPr lang="zh-CN" altLang="en-US" sz="1400" b="1" spc="200" dirty="0">
                <a:solidFill>
                  <a:srgbClr val="2BA7E0"/>
                </a:solidFill>
                <a:latin typeface="微软雅黑" panose="020B0503020204020204" pitchFamily="34" charset="-122"/>
                <a:ea typeface="微软雅黑" panose="020B0503020204020204" pitchFamily="34" charset="-122"/>
              </a:rPr>
              <a:t>　</a:t>
            </a:r>
            <a:r>
              <a:rPr lang="zh-CN" altLang="zh-CN" sz="1400" b="1" spc="200" dirty="0" smtClean="0">
                <a:solidFill>
                  <a:srgbClr val="2BA7E0"/>
                </a:solidFill>
                <a:latin typeface="微软雅黑" panose="020B0503020204020204" pitchFamily="34" charset="-122"/>
                <a:ea typeface="微软雅黑" panose="020B0503020204020204" pitchFamily="34" charset="-122"/>
              </a:rPr>
              <a:t>分析诗歌的语言特点</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r>
              <a:rPr lang="zh-CN" altLang="zh-CN" sz="1400" b="1" spc="200" dirty="0" smtClean="0">
                <a:solidFill>
                  <a:srgbClr val="2BA7E0"/>
                </a:solidFill>
                <a:latin typeface="微软雅黑" panose="020B0503020204020204" pitchFamily="34" charset="-122"/>
                <a:ea typeface="微软雅黑" panose="020B0503020204020204" pitchFamily="34" charset="-122"/>
              </a:rPr>
              <a:t>或风格</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endParaRPr lang="zh-CN" altLang="en-US" sz="1400" b="1" spc="200" dirty="0" smtClean="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1773" y="850156"/>
            <a:ext cx="7710803"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这种题型不是要求揣摩个别字词运用的巧妙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而是要品味整首诗表现出来的语言风格。</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了解诗人的整体创作风格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如杜甫的沉郁顿挫、李贺的奇崛瑰丽、白居易的平实质朴等。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积累相关的术语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如平实质朴、朴素自然、含蓄隽永、清新明丽、绚丽飘逸、婉约细腻、幽默讽刺、雄浑、豪迈奔放、沉郁顿挫、慷慨悲壮、平和冲淡、旷达飘逸等。</a:t>
            </a:r>
            <a:endParaRPr lang="zh-CN" altLang="zh-CN" sz="1400" dirty="0">
              <a:latin typeface="微软雅黑" panose="020B0503020204020204" pitchFamily="34" charset="-122"/>
              <a:ea typeface="微软雅黑" panose="020B0503020204020204" pitchFamily="34" charset="-122"/>
            </a:endParaRPr>
          </a:p>
        </p:txBody>
      </p:sp>
      <p:sp>
        <p:nvSpPr>
          <p:cNvPr id="3" name="文本框 3"/>
          <p:cNvSpPr txBox="1"/>
          <p:nvPr/>
        </p:nvSpPr>
        <p:spPr>
          <a:xfrm>
            <a:off x="571773" y="2720816"/>
            <a:ext cx="7667260"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用一两个词准确点明语言特色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用诗中有关语句具体分析这种特色。</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1130" y="1029005"/>
            <a:ext cx="8021780" cy="680947"/>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【考点一】　理解诗歌重点词句的含义</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诗中的“顾”“济”是什么意思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请选择一个回答。</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557264" y="1860820"/>
            <a:ext cx="8055645" cy="23899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5" name="文本框 1"/>
          <p:cNvSpPr txBox="1"/>
          <p:nvPr/>
        </p:nvSpPr>
        <p:spPr>
          <a:xfrm>
            <a:off x="597256" y="2382710"/>
            <a:ext cx="7893604"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本题考查诗句中词语的意思。解答此题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可以根据诗歌的意境来推敲其意思。“停杯投箸不能食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拔剑四顾心茫然”的意思是他端起酒杯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却又把酒杯推开了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拿起筷子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却又把筷子撂下了。他离开座席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拔下宝剑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举目四顾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心绪茫然。停、投、拔、顾四个连续的动作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形象地显示了内心的苦闷抑郁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“拔剑四顾心茫然”中的“顾”是“环顾”“看”的意思。“直挂云帆济沧海”的意思是作者想挂上云帆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横渡沧海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到达理想的彼岸。所以“济”是“渡”的意思。</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4"/>
          <p:cNvSpPr txBox="1"/>
          <p:nvPr/>
        </p:nvSpPr>
        <p:spPr>
          <a:xfrm>
            <a:off x="597256" y="1979794"/>
            <a:ext cx="7893603"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环顾。济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569279" y="1010507"/>
            <a:ext cx="3788284"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体会作者</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人物</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情感</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2"/>
          <p:cNvGrpSpPr/>
          <p:nvPr/>
        </p:nvGrpSpPr>
        <p:grpSpPr>
          <a:xfrm>
            <a:off x="585668" y="1501344"/>
            <a:ext cx="1094096" cy="288147"/>
            <a:chOff x="2074963" y="4295094"/>
            <a:chExt cx="2558949" cy="673937"/>
          </a:xfrm>
        </p:grpSpPr>
        <p:pic>
          <p:nvPicPr>
            <p:cNvPr id="2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5" name="矩形 24"/>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26" name="文本框 6"/>
          <p:cNvSpPr txBox="1"/>
          <p:nvPr/>
        </p:nvSpPr>
        <p:spPr>
          <a:xfrm>
            <a:off x="569279" y="1944275"/>
            <a:ext cx="8021780" cy="1365365"/>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诗歌表达了作者怎样的思想感情</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这首诗引用了……的典故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有何用意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诗歌塑造了怎样的形象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抒发了诗人怎样的情感</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40569" y="816765"/>
            <a:ext cx="8021780" cy="326627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审视标题与注释。通过标题可以知道诗歌的类别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通过注释可以了解创作背景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从而大致推断出诗人的思想感情。如写景诗通常借景抒情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咏物诗通常托物言志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咏史诗通常借古讽今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送别诗通常表达离愁别绪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羁旅诗通常表达漂泊愁苦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边塞诗通常表达壮志豪情或厌战思乡等。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抓住诗中体现诗人思想感情的词语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古诗词中常用到一些直接表露诗人思想感情的词语。如李</a:t>
            </a:r>
          </a:p>
          <a:p>
            <a:pPr>
              <a:lnSpc>
                <a:spcPct val="150000"/>
              </a:lnSpc>
            </a:pPr>
            <a:r>
              <a:rPr lang="zh-CN" altLang="zh-CN" sz="1400" dirty="0" smtClean="0">
                <a:latin typeface="微软雅黑" panose="020B0503020204020204" pitchFamily="34" charset="-122"/>
                <a:ea typeface="微软雅黑" panose="020B0503020204020204" pitchFamily="34" charset="-122"/>
              </a:rPr>
              <a:t>商隐的《夜雨寄北》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从题目中的“寄”及诗中的“共剪”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可以看出诗人对妻子的一片深情。</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分析意象。意象即诗中已经带有主观感情色彩的景和物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如杨柳表示送别怀远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月亮是思乡的代名词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松柏表示坚强、正直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梧桐表示凄凉悲伤。抓住这些意象可以帮助考生把握诗人的思想感情。</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准确表述作答。在平时学习时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考生要积累一些概括感情的常用词语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如喜悦、欢快、恬淡、闲适、烦闷、愤怒、壮志未酬、借古讽今、旷达乐观等。避免答题时说外行话。</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3"/>
          <p:cNvSpPr txBox="1"/>
          <p:nvPr/>
        </p:nvSpPr>
        <p:spPr>
          <a:xfrm>
            <a:off x="562339" y="921760"/>
            <a:ext cx="8087207"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所抒感情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……的感情。</a:t>
            </a:r>
          </a:p>
          <a:p>
            <a:pPr>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描绘了……的景物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抒发了诗人……的感情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歌颂了……品质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批判了……观点。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551778" y="867764"/>
            <a:ext cx="8021779" cy="418888"/>
          </a:xfrm>
          <a:prstGeom prst="rect">
            <a:avLst/>
          </a:prstGeom>
          <a:noFill/>
        </p:spPr>
        <p:txBody>
          <a:bodyPr wrap="square" lIns="36000" tIns="36000" rIns="36000" bIns="36000" rtlCol="0">
            <a:spAutoFit/>
          </a:bodyPr>
          <a:lstStyle/>
          <a:p>
            <a:pPr algn="ct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讲</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700" b="1" dirty="0" smtClean="0">
                <a:solidFill>
                  <a:schemeClr val="tx1">
                    <a:lumMod val="75000"/>
                    <a:lumOff val="25000"/>
                  </a:schemeClr>
                </a:solidFill>
                <a:latin typeface="微软雅黑" panose="020B0503020204020204" pitchFamily="34" charset="-122"/>
                <a:ea typeface="微软雅黑" panose="020B0503020204020204" pitchFamily="34" charset="-122"/>
              </a:rPr>
              <a:t>分析形象、鉴赏写法</a:t>
            </a:r>
            <a:endPar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3"/>
          <p:cNvSpPr txBox="1"/>
          <p:nvPr/>
        </p:nvSpPr>
        <p:spPr>
          <a:xfrm>
            <a:off x="551778" y="2090037"/>
            <a:ext cx="8043228" cy="1688530"/>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五、</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·怀化</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完成下列各题。</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渔家傲·秋思</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范仲淹</a:t>
            </a:r>
          </a:p>
          <a:p>
            <a:pPr>
              <a:lnSpc>
                <a:spcPct val="150000"/>
              </a:lnSpc>
            </a:pPr>
            <a:r>
              <a:rPr lang="zh-CN" altLang="zh-CN" sz="1400" dirty="0" smtClean="0">
                <a:latin typeface="微软雅黑" panose="020B0503020204020204" pitchFamily="34" charset="-122"/>
                <a:ea typeface="微软雅黑" panose="020B0503020204020204" pitchFamily="34" charset="-122"/>
              </a:rPr>
              <a:t>　　塞下秋来风景异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衡阳雁去无留意。四面边声连角起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千嶂里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长烟落日孤城闭。</a:t>
            </a:r>
          </a:p>
          <a:p>
            <a:pPr>
              <a:lnSpc>
                <a:spcPct val="150000"/>
              </a:lnSpc>
            </a:pPr>
            <a:r>
              <a:rPr lang="zh-CN" altLang="zh-CN" sz="1400" dirty="0" smtClean="0">
                <a:latin typeface="微软雅黑" panose="020B0503020204020204" pitchFamily="34" charset="-122"/>
                <a:ea typeface="微软雅黑" panose="020B0503020204020204" pitchFamily="34" charset="-122"/>
              </a:rPr>
              <a:t>　　浊酒一杯家万里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燕然未勒归无计。羌管悠悠霜满地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人不寐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将军白发征夫泪。</a:t>
            </a:r>
            <a:endParaRPr lang="zh-CN" altLang="zh-CN" sz="14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65041" y="1537656"/>
            <a:ext cx="7997526" cy="318924"/>
            <a:chOff x="565041" y="1828895"/>
            <a:chExt cx="7997526" cy="318924"/>
          </a:xfrm>
        </p:grpSpPr>
        <p:sp>
          <p:nvSpPr>
            <p:cNvPr id="13" name="矩形 12"/>
            <p:cNvSpPr/>
            <p:nvPr/>
          </p:nvSpPr>
          <p:spPr>
            <a:xfrm>
              <a:off x="4069673" y="1828895"/>
              <a:ext cx="996033" cy="318924"/>
            </a:xfrm>
            <a:prstGeom prst="rect">
              <a:avLst/>
            </a:prstGeom>
          </p:spPr>
          <p:txBody>
            <a:bodyPr wrap="none" lIns="36000" tIns="36000" rIns="36000" bIns="36000">
              <a:spAutoFit/>
            </a:bodyPr>
            <a:lstStyle/>
            <a:p>
              <a:r>
                <a:rPr lang="zh-CN" altLang="en-US" sz="1600" b="1" spc="200" dirty="0" smtClean="0">
                  <a:solidFill>
                    <a:srgbClr val="286191"/>
                  </a:solidFill>
                  <a:latin typeface="微软雅黑" panose="020B0503020204020204" pitchFamily="34" charset="-122"/>
                  <a:ea typeface="微软雅黑" panose="020B0503020204020204" pitchFamily="34" charset="-122"/>
                </a:rPr>
                <a:t>真题体验</a:t>
              </a:r>
              <a:endParaRPr lang="zh-CN" altLang="en-US" sz="1600" b="1" spc="200" dirty="0">
                <a:solidFill>
                  <a:srgbClr val="28619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65041" y="2126827"/>
              <a:ext cx="7997526"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7265" y="1029005"/>
            <a:ext cx="8021780" cy="1688530"/>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下面对这首词的理解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词的上片中“长烟落日孤城闭”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与“大漠孤烟直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长河落日圆”的意境相似。</a:t>
            </a:r>
          </a:p>
          <a:p>
            <a:pPr>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词的下片中“羌管悠悠霜满地”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写出了边关虽寒冷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但有羌管鸣奏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生活并不艰苦。</a:t>
            </a:r>
          </a:p>
          <a:p>
            <a:pPr>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“塞下秋来风景异”中的“异”字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写出了边塞秋天的景物与江南一带不同。</a:t>
            </a:r>
          </a:p>
          <a:p>
            <a:pPr>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“千嶂里”中的“千嶂”是指崇山峻岭。</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562432" y="2775858"/>
            <a:ext cx="7833769" cy="12745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5" name="文本框 1"/>
          <p:cNvSpPr txBox="1"/>
          <p:nvPr/>
        </p:nvSpPr>
        <p:spPr>
          <a:xfrm>
            <a:off x="584989" y="3201989"/>
            <a:ext cx="7811212" cy="71903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本题考查对词的理解与赏析。从词中“衡阳雁去无留意”“长烟落日孤城闭”等句可知边塞的荒凉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将士们生活的艰辛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据此可知</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项中“生活并不艰苦”说法错误。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6" name="文本框 4"/>
          <p:cNvSpPr txBox="1"/>
          <p:nvPr/>
        </p:nvSpPr>
        <p:spPr>
          <a:xfrm>
            <a:off x="573170" y="2801999"/>
            <a:ext cx="7027251" cy="39586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]B</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1129" y="1198330"/>
            <a:ext cx="7997457"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【考点六】　鉴赏诗歌的写作手法</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这首词的上下片分别以什么表达方式为主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全词表达了作者怎样的思想感情</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文本框 4"/>
          <p:cNvSpPr txBox="1"/>
          <p:nvPr/>
        </p:nvSpPr>
        <p:spPr>
          <a:xfrm>
            <a:off x="591129" y="2041464"/>
            <a:ext cx="7997457"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上片侧重</a:t>
            </a:r>
            <a:r>
              <a:rPr lang="zh-CN" altLang="zh-CN" sz="1400" dirty="0">
                <a:solidFill>
                  <a:srgbClr val="C00000"/>
                </a:solidFill>
                <a:latin typeface="微软雅黑" panose="020B0503020204020204" pitchFamily="34" charset="-122"/>
                <a:ea typeface="微软雅黑" panose="020B0503020204020204" pitchFamily="34" charset="-122"/>
              </a:rPr>
              <a:t>描写</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下片侧重抒情。表达了词人思念家乡、功业难成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壮志难酬</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的哀伤</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有凄清悲凉之感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也含蓄地表达了他对朝廷腐朽、软弱</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不修武备、不重边功的愤懑之情。</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a:t>
            </a:r>
            <a:r>
              <a:rPr lang="zh-CN" altLang="zh-CN" sz="1400" dirty="0">
                <a:solidFill>
                  <a:srgbClr val="C00000"/>
                </a:solidFill>
                <a:latin typeface="微软雅黑" panose="020B0503020204020204" pitchFamily="34" charset="-122"/>
                <a:ea typeface="微软雅黑" panose="020B0503020204020204" pitchFamily="34" charset="-122"/>
              </a:rPr>
              <a:t>考查表达方式和诗歌情感。先根据语言特点理清上下片运用的表达方式</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上片中是对边塞风光的生动描绘</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表达方式应是描写</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下片是抒情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从“家万里”“归无计”“人不寐”“征夫泪”等关键词中可以体会到作者对家乡的思念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对朝廷的不满</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这里运用的表达方式是抒情。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2340" y="1046098"/>
            <a:ext cx="8021780" cy="2658026"/>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六、</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·东营</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阅读下面的诗歌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渔　翁</a:t>
            </a:r>
            <a:r>
              <a:rPr lang="en-US" altLang="zh-CN" sz="1400" baseline="30000" dirty="0" smtClean="0">
                <a:latin typeface="微软雅黑" panose="020B0503020204020204" pitchFamily="34" charset="-122"/>
                <a:ea typeface="微软雅黑" panose="020B0503020204020204" pitchFamily="34" charset="-122"/>
              </a:rPr>
              <a:t>①</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柳宗元</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渔翁夜傍西岩</a:t>
            </a:r>
            <a:r>
              <a:rPr lang="en-US" altLang="zh-CN" sz="1400" baseline="300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晓汲清湘燃楚竹。</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烟销日出不见人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欸乃</a:t>
            </a:r>
            <a:r>
              <a:rPr lang="en-US"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一声山水绿。</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回看天际下中流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岩上无心云相逐。</a:t>
            </a:r>
          </a:p>
          <a:p>
            <a:pPr>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①</a:t>
            </a:r>
            <a:r>
              <a:rPr lang="zh-CN" altLang="zh-CN" sz="1400" dirty="0" smtClean="0">
                <a:latin typeface="微软雅黑" panose="020B0503020204020204" pitchFamily="34" charset="-122"/>
                <a:ea typeface="微软雅黑" panose="020B0503020204020204" pitchFamily="34" charset="-122"/>
              </a:rPr>
              <a:t>本诗写于作者谪居永州期间。</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西岩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湖南永州西山。</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欸乃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摇橹声。</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0811" y="1018376"/>
            <a:ext cx="7977136" cy="1365365"/>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【考点五】　概括诗歌中的形象特点</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“渔翁”形象在诗中有何作用</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p:txBody>
      </p:sp>
      <p:sp>
        <p:nvSpPr>
          <p:cNvPr id="6" name="文本框 4"/>
          <p:cNvSpPr txBox="1"/>
          <p:nvPr/>
        </p:nvSpPr>
        <p:spPr>
          <a:xfrm>
            <a:off x="570811" y="2451466"/>
            <a:ext cx="7977136" cy="136536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本诗刻画了一位自由闲适的渔人形象。他饮清湘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燃楚竹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伴山水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唱渔歌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夜宿晨起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驾船打鱼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悠闲淡然。诗人借此表达自己遭贬之后对恬淡安适生活和自由人生的向往之情。</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 </a:t>
            </a:r>
            <a:r>
              <a:rPr lang="zh-CN" altLang="en-US" sz="1400" dirty="0">
                <a:solidFill>
                  <a:srgbClr val="C00000"/>
                </a:solidFill>
                <a:latin typeface="微软雅黑" panose="020B0503020204020204" pitchFamily="34" charset="-122"/>
                <a:ea typeface="微软雅黑" panose="020B0503020204020204" pitchFamily="34" charset="-122"/>
              </a:rPr>
              <a:t>此题考查人物形象的作用。根据人物“汲”“燃”等动作描写以及“回看”“无心”等细节描写</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可以看出渔翁悠闲自得之情。</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0811" y="915294"/>
            <a:ext cx="7977136"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【考点三】　鉴赏诗歌的语言</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前人评价本诗“有奇趣”“内蕴活脱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曲尽其妙”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对此任选角度谈谈你的理解。</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570811" y="1693517"/>
            <a:ext cx="7977136" cy="233486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构思一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直中见曲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平静中见波澜。以时间为序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完整呈现渔翁从夜宿到白天行舟江上的过程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行文流畅而又曲折跌宕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引人入胜。构思二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发现独到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匠心独运。截取渔翁生活的一个片断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将渔翁活动与自然景色的变幻和谐统一起来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突出表现渔翁于山水间的独得自乐、无忧无虑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寄寓诗人的情怀。构思三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以诗人感受建立起渔人与自然的关系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创造出神秘新奇的境界。“烟销日出”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渔翁该与诗人见面了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却“不见人”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反常创造出了奇趣。耳闻“欸乃一声”与目见“山水绿”之间本不相干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但诗人却使之建立起依存关系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仿佛“山水绿”为“欸乃一声”所致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让日光下山水顷刻变得青翠碧绿、赏心悦目。可谓曲尽其妙。</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4"/>
          <p:cNvSpPr txBox="1"/>
          <p:nvPr/>
        </p:nvSpPr>
        <p:spPr>
          <a:xfrm>
            <a:off x="589279" y="829256"/>
            <a:ext cx="7938347" cy="2981192"/>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写法一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以虚写实。“欸乃一声山水绿”一句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渔翁不以形现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而以声出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以虚写实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给读者留下无限的想象空间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为渔翁的形象笼上一层神秘的色彩。写法二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寄情于景。诗人热切向往自由安适的生活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渴望摆脱内心的苦闷和抑郁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于是在自然山水中找到了寄托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平静淡雅的自然山水在诗人眼里骤然变得充满奇异色彩和神妙趣味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进而创造出物我合一、情景交融的意境。写法三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借写渔翁写自己。诗人通过描写渔翁置身于山水天地之间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创设人与自然和谐统一的境界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巧妙传达出诗人寄情山水、追慕隐者的心态。</a:t>
            </a:r>
          </a:p>
          <a:p>
            <a:pP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语言一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避俗出新。“汲清湘”“燃楚竹”造语新奇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诗人不说汲“水”燃“薪”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而用“清湘”“楚竹”来借代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写出诗人超凡脱俗、孤高孑立的品性。语言二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平中见奇。“绿”字既化静为动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写出山水变幻的疾速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又创造出旷远清新、怡人心神的境界。语言三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形象活脱。“岩上无心云相逐”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运用拟人的手法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写出了景物的自由自在、无拘无束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反衬出诗人内心的孤寂与怅惘。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任选一个角度回答即可</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3" name="文本框 4"/>
          <p:cNvSpPr txBox="1"/>
          <p:nvPr/>
        </p:nvSpPr>
        <p:spPr>
          <a:xfrm>
            <a:off x="589279" y="3832987"/>
            <a:ext cx="7938347" cy="68094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 </a:t>
            </a:r>
            <a:r>
              <a:rPr lang="zh-CN" altLang="en-US" sz="1400" dirty="0">
                <a:solidFill>
                  <a:srgbClr val="C00000"/>
                </a:solidFill>
                <a:latin typeface="微软雅黑" panose="020B0503020204020204" pitchFamily="34" charset="-122"/>
                <a:ea typeface="微软雅黑" panose="020B0503020204020204" pitchFamily="34" charset="-122"/>
              </a:rPr>
              <a:t>此题考查对诗歌的赏析。可以结合作者的写作背景和思想感情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从修辞方法、写作手法、选词炼字、结构思路等方面进行赏析。</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0121" y="873505"/>
            <a:ext cx="8020264"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【考点一】　理解诗歌重点词句的含义</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诗句“闲来垂钓碧溪上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忽复乘舟梦日边”运用典故表达了诗人怎样的愿望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文本框 4"/>
          <p:cNvSpPr txBox="1"/>
          <p:nvPr/>
        </p:nvSpPr>
        <p:spPr>
          <a:xfrm>
            <a:off x="570121" y="1613070"/>
            <a:ext cx="8020263" cy="298119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诗人运用典故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自比姜尚“垂钓”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自比伊尹“梦日”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表达了诗人期望有朝一日能得到明主赏识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施展自己的才能和抱负的强烈愿望。</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a:t>
            </a:r>
            <a:r>
              <a:rPr lang="zh-CN" altLang="zh-CN" sz="1400" dirty="0">
                <a:solidFill>
                  <a:srgbClr val="C00000"/>
                </a:solidFill>
                <a:latin typeface="微软雅黑" panose="020B0503020204020204" pitchFamily="34" charset="-122"/>
                <a:ea typeface="微软雅黑" panose="020B0503020204020204" pitchFamily="34" charset="-122"/>
              </a:rPr>
              <a:t>考查对关键诗句的分析理解。首先理解诗句的含义</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然后结合本诗的主旨及作者的情感来分析即可。《行路难</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其一</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》以“行路难”比喻世道险阻</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抒写了诗人在政治道路上遭遇艰难时</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产生的不可抑制的激愤情绪</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但他并未因此而放弃远大的政治理想</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仍盼着总有一天会施展自己的抱负</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表现了他对人生前途乐观豪迈的气概</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充满了积极浪漫主义的情调。“闲来垂钓碧溪上</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忽复乘舟梦日边。”诗人在心境茫然之中</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忽然想到两位开始在政治上并不顺利</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而最后终于大有作为的人物</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一位是吕尚</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在磻溪钓鱼</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后得遇文王</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一位是伊尹</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在受商汤任用前曾梦见自己乘舟绕日而过。想到这两位历史人物的经历</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诗人又增加了信心。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4252" y="983293"/>
            <a:ext cx="3669911"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概括诗歌中的形象特点</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631626" y="1442995"/>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74252" y="1809866"/>
            <a:ext cx="7953375" cy="2334861"/>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这首词为我们塑造了一个怎样的人物形象</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分析诗歌中的人物形象。</a:t>
            </a:r>
          </a:p>
          <a:p>
            <a:pPr>
              <a:lnSpc>
                <a:spcPct val="150000"/>
              </a:lnSpc>
            </a:pPr>
            <a:r>
              <a:rPr lang="zh-CN" altLang="zh-CN" sz="1400" dirty="0" smtClean="0">
                <a:latin typeface="微软雅黑" panose="020B0503020204020204" pitchFamily="34" charset="-122"/>
                <a:ea typeface="微软雅黑" panose="020B0503020204020204" pitchFamily="34" charset="-122"/>
              </a:rPr>
              <a:t>　　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这一人物形象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结合词句简要回答。</a:t>
            </a:r>
          </a:p>
          <a:p>
            <a:pPr>
              <a:lnSpc>
                <a:spcPct val="150000"/>
              </a:lnSpc>
            </a:pPr>
            <a:r>
              <a:rPr lang="zh-CN" altLang="zh-CN" sz="1400" dirty="0" smtClean="0">
                <a:latin typeface="微软雅黑" panose="020B0503020204020204" pitchFamily="34" charset="-122"/>
                <a:ea typeface="微软雅黑" panose="020B0503020204020204" pitchFamily="34" charset="-122"/>
              </a:rPr>
              <a:t>　　诗歌中写了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有什么特点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简析诗歌中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诗歌写了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5000" y="850156"/>
            <a:ext cx="8030359" cy="3304357"/>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人物形象</a:t>
            </a:r>
          </a:p>
          <a:p>
            <a:pPr>
              <a:lnSpc>
                <a:spcPct val="150000"/>
              </a:lnSpc>
            </a:pPr>
            <a:r>
              <a:rPr lang="zh-CN" altLang="zh-CN" sz="1400" dirty="0" smtClean="0">
                <a:latin typeface="微软雅黑" panose="020B0503020204020204" pitchFamily="34" charset="-122"/>
                <a:ea typeface="微软雅黑" panose="020B0503020204020204" pitchFamily="34" charset="-122"/>
              </a:rPr>
              <a:t>　　诗歌中的人物形象有两种类别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一类是抒情主人公的形象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即诗人自己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另一类是作品刻画的人物形象。鉴赏诗歌中的人物形象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就是分析诗中诗人所塑造的人物的行为、神态、心理、性格、情感、观点、处境等内容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把握人物形象的个性特征。具体分析思路与方法如下</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知人论世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结合背景了解人物当时的情境。</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分析人物的行为、语言、心理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把握人物特征。</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抓住表露人物情感或思想的词句。</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借助意象和典故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展开联想和想象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感知形象。</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⑤</a:t>
            </a:r>
            <a:r>
              <a:rPr lang="zh-CN" altLang="zh-CN" sz="1400" dirty="0" smtClean="0">
                <a:latin typeface="微软雅黑" panose="020B0503020204020204" pitchFamily="34" charset="-122"/>
                <a:ea typeface="微软雅黑" panose="020B0503020204020204" pitchFamily="34" charset="-122"/>
              </a:rPr>
              <a:t>借助修辞方法、描写方法、表现手法揣摩人物。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51454" y="978843"/>
            <a:ext cx="8016813" cy="2011695"/>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事物形象</a:t>
            </a:r>
          </a:p>
          <a:p>
            <a:pPr>
              <a:lnSpc>
                <a:spcPct val="150000"/>
              </a:lnSpc>
            </a:pPr>
            <a:r>
              <a:rPr lang="zh-CN" altLang="zh-CN" sz="1400" dirty="0" smtClean="0">
                <a:latin typeface="微软雅黑" panose="020B0503020204020204" pitchFamily="34" charset="-122"/>
                <a:ea typeface="微软雅黑" panose="020B0503020204020204" pitchFamily="34" charset="-122"/>
              </a:rPr>
              <a:t>　　诗歌中的事物形象即诗歌中描写的景物等。具体分析思路与方法如下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捕捉所写物象描写特征的词语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分析物象的外在特征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形、色、声、态等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、环境特点和内在品性。</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借助表现手法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挖掘物象内在的品格、精神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抓住物与志的“契合点”。</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联系诗人自身经历和所处社会环境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揣摩诗人所托之情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所言之志。</a:t>
            </a:r>
            <a:endParaRPr lang="zh-CN" altLang="zh-CN" sz="1400" dirty="0">
              <a:latin typeface="微软雅黑" panose="020B0503020204020204" pitchFamily="34" charset="-122"/>
              <a:ea typeface="微软雅黑" panose="020B0503020204020204" pitchFamily="34" charset="-122"/>
            </a:endParaRPr>
          </a:p>
        </p:txBody>
      </p:sp>
      <p:sp>
        <p:nvSpPr>
          <p:cNvPr id="3" name="文本框 3"/>
          <p:cNvSpPr txBox="1"/>
          <p:nvPr/>
        </p:nvSpPr>
        <p:spPr>
          <a:xfrm>
            <a:off x="551453" y="3085833"/>
            <a:ext cx="8016813" cy="71903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这首诗塑造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刻画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了一个……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形象。</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74252" y="983293"/>
            <a:ext cx="3669911"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鉴赏诗歌的写作手法</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563896" y="1474262"/>
            <a:ext cx="1094096" cy="288147"/>
            <a:chOff x="2074963" y="4295094"/>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10" name="文本框 6"/>
          <p:cNvSpPr txBox="1"/>
          <p:nvPr/>
        </p:nvSpPr>
        <p:spPr>
          <a:xfrm>
            <a:off x="574252" y="1881771"/>
            <a:ext cx="8021780" cy="1650443"/>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smtClean="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诗歌某两句运用了什么修辞方法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有何作用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诗歌运用了哪些表达方式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诗歌是怎样抒发作者的情感的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联运用了……手法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2340" y="719527"/>
            <a:ext cx="8021780" cy="229677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掌握诗歌中常见的修辞方法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主要包括比喻、拟人、对偶、夸张、对比、比兴等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托物言志、动静结合、衬托等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主要是描写方式和抒情方式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鉴赏诗歌时要准确指出诗中运用的手法。</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然后结合诗句和具体词语做分析。</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最后指出这种手法对表现诗歌主旨或人物有什么作用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表现了什么内容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抒发了什么样的思想感情。</a:t>
            </a:r>
            <a:endParaRPr lang="zh-CN" altLang="zh-CN" sz="1400" dirty="0">
              <a:latin typeface="微软雅黑" panose="020B0503020204020204" pitchFamily="34" charset="-122"/>
              <a:ea typeface="微软雅黑" panose="020B0503020204020204" pitchFamily="34" charset="-122"/>
            </a:endParaRPr>
          </a:p>
        </p:txBody>
      </p:sp>
      <p:sp>
        <p:nvSpPr>
          <p:cNvPr id="3" name="文本框 3"/>
          <p:cNvSpPr txBox="1"/>
          <p:nvPr/>
        </p:nvSpPr>
        <p:spPr>
          <a:xfrm>
            <a:off x="562340" y="3108345"/>
            <a:ext cx="8021780" cy="104219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答题模板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这首诗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表达方式、修辞方法、表现方法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技法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写出了……意象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表现了……的思想感情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起到了……作用。</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89280" y="1018119"/>
            <a:ext cx="7897707" cy="2658026"/>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·绵阳</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阅读下面这首词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然后回答问题。</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p>
          <a:p>
            <a:pPr>
              <a:lnSpc>
                <a:spcPct val="150000"/>
              </a:lnSpc>
            </a:pP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浣溪沙</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纳兰性德</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杨柳千条送马蹄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北来征雁旧南飞。客中谁与换春衣。</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终古闲情归落照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一春幽梦逐游丝。信回刚道别多时。</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pP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纳兰性德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皇帝侍卫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长期护驾在外。本词作于纳兰性德随康熙出游期间。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38541" y="1029005"/>
            <a:ext cx="7874088"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【考点二】　理解诗歌的基本内容</a:t>
            </a: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“杨柳千条送马蹄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北来征雁旧南飞”两句描绘了一幅怎样的画面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请加以描述。</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
        <p:nvSpPr>
          <p:cNvPr id="6" name="文本框 4"/>
          <p:cNvSpPr txBox="1"/>
          <p:nvPr/>
        </p:nvSpPr>
        <p:spPr>
          <a:xfrm>
            <a:off x="638541" y="1869463"/>
            <a:ext cx="7874087" cy="168853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千万条杨柳丝在微风吹拂下摇摇摆摆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好像是在迎送这飞扬的马蹄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去年秋天往南飞的大雁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现在也飞回了北方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词人在柳丝轻拂的道路上打马</a:t>
            </a:r>
            <a:r>
              <a:rPr lang="zh-CN" altLang="zh-CN" sz="1400" dirty="0">
                <a:solidFill>
                  <a:srgbClr val="C00000"/>
                </a:solidFill>
                <a:latin typeface="微软雅黑" panose="020B0503020204020204" pitchFamily="34" charset="-122"/>
                <a:ea typeface="微软雅黑" panose="020B0503020204020204" pitchFamily="34" charset="-122"/>
              </a:rPr>
              <a:t>远行</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a:solidFill>
                  <a:srgbClr val="C00000"/>
                </a:solidFill>
                <a:latin typeface="微软雅黑" panose="020B0503020204020204" pitchFamily="34" charset="-122"/>
                <a:ea typeface="微软雅黑" panose="020B0503020204020204" pitchFamily="34" charset="-122"/>
              </a:rPr>
              <a:t>] </a:t>
            </a:r>
            <a:r>
              <a:rPr lang="zh-CN" altLang="zh-CN" sz="1400" dirty="0">
                <a:solidFill>
                  <a:srgbClr val="C00000"/>
                </a:solidFill>
                <a:latin typeface="微软雅黑" panose="020B0503020204020204" pitchFamily="34" charset="-122"/>
                <a:ea typeface="微软雅黑" panose="020B0503020204020204" pitchFamily="34" charset="-122"/>
              </a:rPr>
              <a:t>本题考查描绘诗歌画面。首先在心中把这两句话翻译出来</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然后加入合理的想象</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用描述性的语言表达出来。描绘的画面不能直白地翻译出来。注意词句中的意象“杨柳”“马蹄”“征雁”</a:t>
            </a:r>
            <a:r>
              <a:rPr lang="zh-CN" altLang="zh-CN" sz="1400" dirty="0" smtClean="0">
                <a:solidFill>
                  <a:srgbClr val="C00000"/>
                </a:solidFill>
                <a:latin typeface="微软雅黑" panose="020B0503020204020204" pitchFamily="34" charset="-122"/>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38541" y="1029005"/>
            <a:ext cx="7874088" cy="719034"/>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【考点四】　体会作者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a:t>
            </a: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这首词抒发了词人哪些情感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请简要回答。</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638541" y="2000135"/>
            <a:ext cx="7874088" cy="229677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远</a:t>
            </a:r>
            <a:r>
              <a:rPr lang="zh-CN" altLang="zh-CN" sz="1400" dirty="0">
                <a:solidFill>
                  <a:srgbClr val="C00000"/>
                </a:solidFill>
                <a:latin typeface="微软雅黑" panose="020B0503020204020204" pitchFamily="34" charset="-122"/>
                <a:ea typeface="微软雅黑" panose="020B0503020204020204" pitchFamily="34" charset="-122"/>
              </a:rPr>
              <a:t>离家乡的惆怅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对亲人与家乡的思念</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对侍从生活的厌倦</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en-US"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a:t>
            </a:r>
            <a:r>
              <a:rPr lang="zh-CN" altLang="zh-CN" sz="1400" dirty="0">
                <a:solidFill>
                  <a:srgbClr val="C00000"/>
                </a:solidFill>
                <a:latin typeface="微软雅黑" panose="020B0503020204020204" pitchFamily="34" charset="-122"/>
                <a:ea typeface="微软雅黑" panose="020B0503020204020204" pitchFamily="34" charset="-122"/>
              </a:rPr>
              <a:t>考查体会词人的情感。“客中谁与换春衣”</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此句写自己护驾在外</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没有爱人在身边</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又有谁来给自己换春衣呢</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这表达了词人远离家乡的惆怅之情。“终古闲情归落照</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一春幽梦逐游丝”</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词人通过“落照”“游丝”这两个意象表现苦闷之情</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zh-CN" sz="1400" dirty="0">
                <a:solidFill>
                  <a:srgbClr val="C00000"/>
                </a:solidFill>
                <a:latin typeface="微软雅黑" panose="020B0503020204020204" pitchFamily="34" charset="-122"/>
                <a:ea typeface="微软雅黑" panose="020B0503020204020204" pitchFamily="34" charset="-122"/>
              </a:rPr>
              <a:t>同时也流露出对护卫生涯的厌倦。“信回刚道别多时”一句表达了词人对亲人的牵挂之情。</a:t>
            </a:r>
          </a:p>
          <a:p>
            <a:pPr>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11" name="矩形 10"/>
          <p:cNvSpPr/>
          <p:nvPr/>
        </p:nvSpPr>
        <p:spPr>
          <a:xfrm>
            <a:off x="578468" y="945193"/>
            <a:ext cx="378828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spc="200" dirty="0" smtClean="0">
                <a:solidFill>
                  <a:schemeClr val="bg1">
                    <a:lumMod val="50000"/>
                  </a:schemeClr>
                </a:solidFill>
                <a:latin typeface="微软雅黑" panose="020B0503020204020204" pitchFamily="34" charset="-122"/>
                <a:ea typeface="微软雅黑" panose="020B0503020204020204" pitchFamily="34" charset="-122"/>
              </a:rPr>
              <a:t>理解文言实词的含义</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22"/>
          <p:cNvGrpSpPr/>
          <p:nvPr/>
        </p:nvGrpSpPr>
        <p:grpSpPr>
          <a:xfrm>
            <a:off x="652971" y="1931875"/>
            <a:ext cx="1094096" cy="288147"/>
            <a:chOff x="2074963" y="4295094"/>
            <a:chExt cx="2558949" cy="673937"/>
          </a:xfrm>
        </p:grpSpPr>
        <p:pic>
          <p:nvPicPr>
            <p:cNvPr id="2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5" name="矩形 24"/>
            <p:cNvSpPr/>
            <p:nvPr/>
          </p:nvSpPr>
          <p:spPr>
            <a:xfrm>
              <a:off x="2347554" y="4295094"/>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
        <p:nvSpPr>
          <p:cNvPr id="26" name="文本框 6"/>
          <p:cNvSpPr txBox="1"/>
          <p:nvPr/>
        </p:nvSpPr>
        <p:spPr>
          <a:xfrm>
            <a:off x="578468" y="2295049"/>
            <a:ext cx="8021780" cy="1688530"/>
          </a:xfrm>
          <a:prstGeom prst="rect">
            <a:avLst/>
          </a:prstGeom>
          <a:noFill/>
        </p:spPr>
        <p:txBody>
          <a:bodyPr wrap="square" lIns="36000" tIns="36000" rIns="36000" bIns="36000" rtlCol="0">
            <a:spAutoFit/>
          </a:bodyPr>
          <a:lstStyle/>
          <a:p>
            <a:pPr>
              <a:lnSpc>
                <a:spcPct val="150000"/>
              </a:lnSpc>
            </a:pPr>
            <a:r>
              <a:rPr lang="en-US" altLang="zh-CN" sz="1400" dirty="0">
                <a:solidFill>
                  <a:srgbClr val="2BA7E0"/>
                </a:solidFill>
                <a:latin typeface="微软雅黑" panose="020B0503020204020204" pitchFamily="34" charset="-122"/>
                <a:ea typeface="微软雅黑" panose="020B0503020204020204" pitchFamily="34" charset="-122"/>
              </a:rPr>
              <a:t>【</a:t>
            </a:r>
            <a:r>
              <a:rPr lang="zh-CN" altLang="en-US" sz="1400" dirty="0">
                <a:solidFill>
                  <a:srgbClr val="2BA7E0"/>
                </a:solidFill>
                <a:latin typeface="微软雅黑" panose="020B0503020204020204" pitchFamily="34" charset="-122"/>
                <a:ea typeface="微软雅黑" panose="020B0503020204020204" pitchFamily="34" charset="-122"/>
              </a:rPr>
              <a:t>常见题型</a:t>
            </a:r>
            <a:r>
              <a:rPr lang="en-US" altLang="zh-CN" sz="1400" dirty="0">
                <a:solidFill>
                  <a:srgbClr val="2BA7E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诗句中“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”一词的含义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本诗中的词语“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”是指</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联中的“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”一词指的是什么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请结合“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联中作者所表达的情感。</a:t>
            </a:r>
            <a:endParaRPr lang="en-US" altLang="zh-CN" sz="1400" dirty="0">
              <a:latin typeface="微软雅黑" panose="020B0503020204020204" pitchFamily="34" charset="-122"/>
              <a:ea typeface="微软雅黑" panose="020B0503020204020204" pitchFamily="34" charset="-122"/>
            </a:endParaRPr>
          </a:p>
        </p:txBody>
      </p:sp>
      <p:sp>
        <p:nvSpPr>
          <p:cNvPr id="15" name="矩形 14"/>
          <p:cNvSpPr/>
          <p:nvPr/>
        </p:nvSpPr>
        <p:spPr>
          <a:xfrm>
            <a:off x="578468" y="1447299"/>
            <a:ext cx="2740100" cy="288147"/>
          </a:xfrm>
          <a:prstGeom prst="rect">
            <a:avLst/>
          </a:prstGeom>
        </p:spPr>
        <p:txBody>
          <a:bodyPr wrap="none" lIns="36000" tIns="36000" rIns="36000" bIns="36000">
            <a:spAutoFit/>
          </a:bodyPr>
          <a:lstStyle/>
          <a:p>
            <a:r>
              <a:rPr lang="zh-CN" altLang="en-US" sz="1400" b="1" spc="200" dirty="0" smtClean="0">
                <a:solidFill>
                  <a:srgbClr val="2BA7E0"/>
                </a:solidFill>
                <a:latin typeface="微软雅黑" panose="020B0503020204020204" pitchFamily="34" charset="-122"/>
                <a:ea typeface="微软雅黑" panose="020B0503020204020204" pitchFamily="34" charset="-122"/>
              </a:rPr>
              <a:t>角度</a:t>
            </a:r>
            <a:r>
              <a:rPr lang="zh-CN" altLang="en-US" sz="1400" b="1" spc="200" dirty="0">
                <a:solidFill>
                  <a:srgbClr val="2BA7E0"/>
                </a:solidFill>
                <a:latin typeface="微软雅黑" panose="020B0503020204020204" pitchFamily="34" charset="-122"/>
                <a:ea typeface="微软雅黑" panose="020B0503020204020204" pitchFamily="34" charset="-122"/>
              </a:rPr>
              <a:t>一　</a:t>
            </a:r>
            <a:r>
              <a:rPr lang="zh-CN" altLang="zh-CN" sz="1400" b="1" spc="200" dirty="0" smtClean="0">
                <a:solidFill>
                  <a:srgbClr val="2BA7E0"/>
                </a:solidFill>
                <a:latin typeface="微软雅黑" panose="020B0503020204020204" pitchFamily="34" charset="-122"/>
                <a:ea typeface="微软雅黑" panose="020B0503020204020204" pitchFamily="34" charset="-122"/>
              </a:rPr>
              <a:t>理解重点字词的含义</a:t>
            </a:r>
            <a:endParaRPr lang="zh-CN" altLang="en-US" sz="1400" b="1" spc="200" dirty="0">
              <a:solidFill>
                <a:srgbClr val="2BA7E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3226" y="1018119"/>
            <a:ext cx="8021780" cy="2981192"/>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en-US" sz="1400" dirty="0" smtClean="0">
                <a:solidFill>
                  <a:srgbClr val="2BA7E0"/>
                </a:solidFill>
                <a:latin typeface="微软雅黑" panose="020B0503020204020204" pitchFamily="34" charset="-122"/>
                <a:ea typeface="微软雅黑" panose="020B0503020204020204" pitchFamily="34" charset="-122"/>
              </a:rPr>
              <a:t>答题思路</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a:solidFill>
                <a:srgbClr val="2BA7E0"/>
              </a:solidFill>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首先了解词语的本义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要注意词语的词性。判断该词是动词、形容词、副词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还是代词、名词等。</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其次结合语境解释。在解释词的含义时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要紧紧抓住上下文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结合具体的语境来理解。如“烽火连三月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家书抵万金”中的“抵万金”的含义是什么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这里就要回答词语的比喻义——家书的珍贵。像“了却君王天下事”中的“天下事”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结合词的内容就不难理解它的含义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此处指收复北方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统一山河。</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答题步骤</a:t>
            </a:r>
            <a:r>
              <a:rPr lang="en-US" altLang="zh-CN" sz="14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看清题干要求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锁定词语。</a:t>
            </a:r>
            <a:r>
              <a:rPr lang="en-US" altLang="zh-CN" sz="14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回到文中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还原词语位置。</a:t>
            </a:r>
            <a:r>
              <a:rPr lang="en-US" altLang="zh-CN" sz="14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划定语言环境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前后勾连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综合信息。</a:t>
            </a:r>
            <a:r>
              <a:rPr lang="en-US" altLang="zh-CN" sz="14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组织语言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写出答案。</a:t>
            </a:r>
          </a:p>
          <a:p>
            <a:pPr>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”一词的意思是……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在本诗中是指……</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3562</Words>
  <Application>WPS 演示</Application>
  <PresentationFormat>全屏显示(16:9)</PresentationFormat>
  <Paragraphs>260</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2018-12-26T13:49:00Z</dcterms:created>
  <dcterms:modified xsi:type="dcterms:W3CDTF">2019-01-03T08:58:24Z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