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5"/>
  </p:notesMasterIdLst>
  <p:sldIdLst>
    <p:sldId id="259" r:id="rId2"/>
    <p:sldId id="260" r:id="rId3"/>
    <p:sldId id="262" r:id="rId4"/>
    <p:sldId id="263" r:id="rId5"/>
    <p:sldId id="296" r:id="rId6"/>
    <p:sldId id="295" r:id="rId7"/>
    <p:sldId id="265" r:id="rId8"/>
    <p:sldId id="266" r:id="rId9"/>
    <p:sldId id="292" r:id="rId10"/>
    <p:sldId id="301" r:id="rId11"/>
    <p:sldId id="293" r:id="rId12"/>
    <p:sldId id="298" r:id="rId13"/>
    <p:sldId id="299" r:id="rId14"/>
    <p:sldId id="300" r:id="rId15"/>
    <p:sldId id="302" r:id="rId16"/>
    <p:sldId id="303" r:id="rId17"/>
    <p:sldId id="277" r:id="rId18"/>
    <p:sldId id="304" r:id="rId19"/>
    <p:sldId id="270" r:id="rId20"/>
    <p:sldId id="271" r:id="rId21"/>
    <p:sldId id="291" r:id="rId22"/>
    <p:sldId id="273" r:id="rId23"/>
    <p:sldId id="274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5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31D5DF5-4B6D-41FC-9F62-7ACA4ED86875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F4886C6-0BB6-4E9D-A042-3BBA078472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161C4C-049B-44FD-B1C1-03CE78DD21C1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10CC74-A906-4294-8217-ED89D15E055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FEE60FD-1364-4A00-9CFD-ED2DB0E5E1EF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AC5503E-6CFD-48A3-90C3-8A3CF654AF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BD5B504-8AF6-46E0-8DAC-ED7A9DD34F93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A68EA0-E4BB-4D22-A4AB-3E40CC146D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364A4FD-179F-4392-865C-6D1B63E06A19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5378994-1306-499C-AE28-9127898BAE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64962CC-F66B-4311-9BD1-B8D7F877D636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760DB3-166F-4C0F-A6EF-2290BF350A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E1E7AAE-42AA-4070-B45A-457D027A8424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33DEFB-5AC6-4E84-9FEA-A96A8B5B6B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1486DF-F2BA-49DC-95BB-22918FD34FE6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417B7D-6588-46E6-A2ED-E8D876C1EB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CD010F-5F06-4FC9-85BF-E72C30236557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C5351E0-A683-4167-A9F2-6DBE83F56E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5A225F-2A05-4ED5-85F7-3D0B472A514A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D18CA37-6E58-4A41-83C6-994ED95707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A83E510-0AAB-48C3-B3D8-1BEA3C795A32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2382CFE-866B-43B7-99AC-F1C2C124B5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7E2C80F-23FE-4D77-9C07-250FD0DBEFC7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126F7FE-6941-4267-B6DD-1642A0DF61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BF3C942-1073-4B0C-8C1E-72FF9A27BF4D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D55DC7-DCFA-48F6-8931-5B3FFA3E95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37936C-4ACB-4379-9D89-B6024FAB33DA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FD7BB2D-EDF0-40FD-93DA-5DE64B905A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08BCB7-44C2-4089-A961-298350E86616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13652E1-64BC-4143-BCBB-25CE41AA6D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B6AE6C-FF19-4BA6-A9E8-08404FFA1FC7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D114C39-9176-48A2-B56C-3EC21D1404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578BB48-6E89-421D-9B0E-2681A7BF2E76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0ACCB1-F448-4C0F-A93A-036179794A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D9228F-7EC1-471B-94C6-9341015931E6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923ED17-32B9-4E8E-91EA-78D8D282D6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12F5ED4-88CE-49CE-8FDF-49239A3F55E0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F1DB0B-7E8D-4129-93DD-FD7DF8858D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C238D1-8CB3-4DCF-97B6-9EB890A38DC4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6607EB0-839D-4AA5-AB5D-BEB3300E48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481FE3A-591C-491C-965C-220BA18852CE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930910-6D39-49AD-9F42-B9CFEA4394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27BFE64-DC5E-4B9D-A448-ABFC8E12975D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1D8A736-262E-4233-805C-C08DA2733D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7A16E3F-7449-45CF-85C7-4855E6673F44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62B1E59-812B-43DB-9C30-55B090CA24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 userDrawn="1"/>
        </p:nvSpPr>
        <p:spPr>
          <a:xfrm>
            <a:off x="7429500" y="357188"/>
            <a:ext cx="12144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9345739-528C-48C3-8269-A688915AF0EC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1A4AF8D-49B0-4BE5-9CBF-940238D0B2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E3A1C5-E295-4838-B4FC-ADBDD87BB764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98C922A-635A-40B8-81C0-F39CA6650F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57AD696-71AC-47B3-BB25-E8D58BDD1CAB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77B4580-D8C8-46EA-88C8-1DE4B763AC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40905AC-0668-4018-8DF6-6BE27B3B7BFE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4D0BE1C-7F83-4488-B4A8-C210E5B91F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143272" cy="5000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A0BB04A-CB40-459E-9EBB-D0571FC65388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514463C-BB1F-4245-B38B-9F45378BC0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906159E-4A8D-4357-B898-CA03D367C10C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0601FD-DE2E-43AF-8E18-D01CB49736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1717572-B47C-484E-8478-45748DB9F5A1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404BF25-B2E2-4FDA-A5BC-E9041654CF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68C46E9-065E-48F7-AAAD-77A05135508D}" type="datetimeFigureOut">
              <a:rPr lang="zh-CN" altLang="en-US"/>
              <a:pPr>
                <a:defRPr/>
              </a:pPr>
              <a:t>2016/10/30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A35521F-BB3B-4C3C-969A-68EA6E5E7D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/>
        </p:nvCxnSpPr>
        <p:spPr>
          <a:xfrm>
            <a:off x="428625" y="6356350"/>
            <a:ext cx="8286750" cy="158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21cnjy.com/2/120313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908175" y="2947988"/>
            <a:ext cx="5724525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/>
                <a:ea typeface="方正大标宋简体"/>
                <a:cs typeface="方正大标宋简体"/>
              </a:rPr>
              <a:t>一年级</a:t>
            </a:r>
            <a:r>
              <a:rPr lang="en-US" altLang="zh-CN" sz="4400">
                <a:solidFill>
                  <a:srgbClr val="000000"/>
                </a:solidFill>
                <a:latin typeface="方正大标宋简体"/>
                <a:ea typeface="方正大标宋简体"/>
                <a:cs typeface="方正大标宋简体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/>
                <a:ea typeface="方正大标宋简体"/>
                <a:cs typeface="方正大标宋简体"/>
              </a:rPr>
              <a:t>语文 </a:t>
            </a:r>
            <a:r>
              <a:rPr lang="en-US" altLang="zh-CN" sz="4400">
                <a:solidFill>
                  <a:srgbClr val="000000"/>
                </a:solidFill>
                <a:latin typeface="方正大标宋简体"/>
                <a:ea typeface="方正大标宋简体"/>
                <a:cs typeface="方正大标宋简体"/>
              </a:rPr>
              <a:t> </a:t>
            </a:r>
            <a:r>
              <a:rPr lang="zh-CN" altLang="en-US" sz="4400">
                <a:solidFill>
                  <a:srgbClr val="000000"/>
                </a:solidFill>
                <a:latin typeface="方正大标宋简体"/>
                <a:ea typeface="方正大标宋简体"/>
                <a:cs typeface="方正大标宋简体"/>
              </a:rPr>
              <a:t>上册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348038" y="1844675"/>
            <a:ext cx="2286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苏教版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1511300" y="2852738"/>
            <a:ext cx="61214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500063" y="12858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500063" y="18573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987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13" y="857250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00063" y="2143125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我的马指的是什么？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063" y="3000375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小竹竿。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063" y="4143375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我真的在放羊吗？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00063" y="5000625"/>
            <a:ext cx="7858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不是，我在做游戏。</a:t>
            </a:r>
          </a:p>
        </p:txBody>
      </p:sp>
      <p:pic>
        <p:nvPicPr>
          <p:cNvPr id="4199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429000"/>
            <a:ext cx="4214812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011" name="TextBox 13"/>
          <p:cNvSpPr txBox="1">
            <a:spLocks noChangeArrowheads="1"/>
          </p:cNvSpPr>
          <p:nvPr/>
        </p:nvSpPr>
        <p:spPr bwMode="auto">
          <a:xfrm>
            <a:off x="250031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二、指导生字</a:t>
            </a:r>
          </a:p>
        </p:txBody>
      </p:sp>
      <p:pic>
        <p:nvPicPr>
          <p:cNvPr id="43012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25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00813" y="1500188"/>
            <a:ext cx="803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羊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857625" y="2786063"/>
            <a:ext cx="44291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itchFamily="34" charset="0"/>
              </a:rPr>
              <a:t>.</a:t>
            </a:r>
            <a:r>
              <a:rPr lang="zh-CN" altLang="en-US" sz="3600">
                <a:latin typeface="Calibri" pitchFamily="34" charset="0"/>
              </a:rPr>
              <a:t>哺乳动物，反刍类，一般头上有一对角，品种很多：绵羊、黄羊、羚羊。 </a:t>
            </a:r>
            <a:endParaRPr lang="zh-CN" altLang="en-US" sz="3600" b="1">
              <a:latin typeface="Calibri" pitchFamily="34" charset="0"/>
            </a:endParaRPr>
          </a:p>
        </p:txBody>
      </p:sp>
      <p:pic>
        <p:nvPicPr>
          <p:cNvPr id="43015" name="Picture 2" descr="http://www.10why.net/wp-content/uploads/2009/11/aodaliy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500313"/>
            <a:ext cx="27130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035" name="TextBox 13"/>
          <p:cNvSpPr txBox="1">
            <a:spLocks noChangeArrowheads="1"/>
          </p:cNvSpPr>
          <p:nvPr/>
        </p:nvSpPr>
        <p:spPr bwMode="auto">
          <a:xfrm>
            <a:off x="250031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二、指导生字</a:t>
            </a:r>
          </a:p>
        </p:txBody>
      </p:sp>
      <p:pic>
        <p:nvPicPr>
          <p:cNvPr id="44036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25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00813" y="1500188"/>
            <a:ext cx="803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犬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57250" y="3143250"/>
            <a:ext cx="4429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指狗。</a:t>
            </a:r>
            <a:endParaRPr lang="zh-CN" altLang="en-US" sz="3600" b="1">
              <a:latin typeface="Calibri" pitchFamily="34" charset="0"/>
            </a:endParaRPr>
          </a:p>
        </p:txBody>
      </p:sp>
      <p:pic>
        <p:nvPicPr>
          <p:cNvPr id="44039" name="Picture 2" descr="http://a2.att.hudong.com/24/16/0130054210737713767216183197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2428875"/>
            <a:ext cx="45910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059" name="TextBox 13"/>
          <p:cNvSpPr txBox="1">
            <a:spLocks noChangeArrowheads="1"/>
          </p:cNvSpPr>
          <p:nvPr/>
        </p:nvSpPr>
        <p:spPr bwMode="auto">
          <a:xfrm>
            <a:off x="250031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二、指导生字</a:t>
            </a:r>
          </a:p>
        </p:txBody>
      </p:sp>
      <p:pic>
        <p:nvPicPr>
          <p:cNvPr id="45060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25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00813" y="1500188"/>
            <a:ext cx="803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牧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28688" y="2286000"/>
            <a:ext cx="4429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表示手拿棍棒放牛。</a:t>
            </a:r>
            <a:endParaRPr lang="zh-CN" altLang="en-US" sz="3600" b="1">
              <a:latin typeface="Calibri" pitchFamily="34" charset="0"/>
            </a:endParaRPr>
          </a:p>
        </p:txBody>
      </p:sp>
      <p:pic>
        <p:nvPicPr>
          <p:cNvPr id="45063" name="Picture 2" descr="http://www.kllvx.com/tupian/UploadFiles_7217/201107/2011071010352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63" y="3214688"/>
            <a:ext cx="523875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083" name="TextBox 13"/>
          <p:cNvSpPr txBox="1">
            <a:spLocks noChangeArrowheads="1"/>
          </p:cNvSpPr>
          <p:nvPr/>
        </p:nvSpPr>
        <p:spPr bwMode="auto">
          <a:xfrm>
            <a:off x="250031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二、指导生字</a:t>
            </a:r>
          </a:p>
        </p:txBody>
      </p:sp>
      <p:pic>
        <p:nvPicPr>
          <p:cNvPr id="46084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25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00813" y="1500188"/>
            <a:ext cx="803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竹</a:t>
            </a:r>
          </a:p>
        </p:txBody>
      </p:sp>
      <p:pic>
        <p:nvPicPr>
          <p:cNvPr id="46086" name="Picture 2" descr="http://img04.sogoucdn.com/app/a/100520093/6fd093648f34f727-10c8428636780990-3d2e94d9c0cf0b5acc337b888ebb0af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2500313"/>
            <a:ext cx="299561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29063" y="3000375"/>
            <a:ext cx="4429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多年生绿色植物，茎细长，中间空，有节。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107" name="TextBox 13"/>
          <p:cNvSpPr txBox="1">
            <a:spLocks noChangeArrowheads="1"/>
          </p:cNvSpPr>
          <p:nvPr/>
        </p:nvSpPr>
        <p:spPr bwMode="auto">
          <a:xfrm>
            <a:off x="250031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二、指导生字</a:t>
            </a:r>
          </a:p>
        </p:txBody>
      </p:sp>
      <p:pic>
        <p:nvPicPr>
          <p:cNvPr id="47108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25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00813" y="1500188"/>
            <a:ext cx="803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草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85813" y="2214563"/>
            <a:ext cx="5572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指茎干比较柔软的植物。</a:t>
            </a:r>
          </a:p>
        </p:txBody>
      </p:sp>
      <p:pic>
        <p:nvPicPr>
          <p:cNvPr id="47111" name="Picture 2" descr="http://pic5.bbzhi.com/fengjingbizhi/meibushengshoukuanpingfengjingbizhi/meibushengshoukuanpingfengjingbizhi_449726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0" y="2928938"/>
            <a:ext cx="4357688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131" name="TextBox 13"/>
          <p:cNvSpPr txBox="1">
            <a:spLocks noChangeArrowheads="1"/>
          </p:cNvSpPr>
          <p:nvPr/>
        </p:nvSpPr>
        <p:spPr bwMode="auto">
          <a:xfrm>
            <a:off x="250031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二、指导生字</a:t>
            </a:r>
          </a:p>
        </p:txBody>
      </p:sp>
      <p:pic>
        <p:nvPicPr>
          <p:cNvPr id="48132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25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00813" y="1500188"/>
            <a:ext cx="803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85813" y="2214563"/>
            <a:ext cx="5572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田地；土壤。 </a:t>
            </a:r>
          </a:p>
        </p:txBody>
      </p:sp>
      <p:pic>
        <p:nvPicPr>
          <p:cNvPr id="48135" name="Picture 2" descr="http://www.ohainan.com/img/14/0627/2014062717032843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2786063"/>
            <a:ext cx="57150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9810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288" y="16287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9155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214938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Box 13"/>
          <p:cNvSpPr txBox="1">
            <a:spLocks noChangeArrowheads="1"/>
          </p:cNvSpPr>
          <p:nvPr/>
        </p:nvSpPr>
        <p:spPr bwMode="auto">
          <a:xfrm>
            <a:off x="2916238" y="981075"/>
            <a:ext cx="3416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四、游戏记生字</a:t>
            </a: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649288" y="2214563"/>
            <a:ext cx="84947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生字朋友很热情，它们是怎么说话的呢？</a:t>
            </a: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649288" y="3143250"/>
            <a:ext cx="75707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瞧！小羊是这样打招呼的：咩咩咩。</a:t>
            </a: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571500" y="3857625"/>
            <a:ext cx="3416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它在说什么呢？</a:t>
            </a: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571500" y="4643438"/>
            <a:ext cx="85232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小朋友，你好！我是小羊，你喜欢我吗？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9810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395288" y="16287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017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214938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0" name="TextBox 13"/>
          <p:cNvSpPr txBox="1">
            <a:spLocks noChangeArrowheads="1"/>
          </p:cNvSpPr>
          <p:nvPr/>
        </p:nvSpPr>
        <p:spPr bwMode="auto">
          <a:xfrm>
            <a:off x="2916238" y="981075"/>
            <a:ext cx="3416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四、游戏记生字</a:t>
            </a: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649288" y="2214563"/>
            <a:ext cx="84947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生字朋友很热情，它们是怎么说话的呢？</a:t>
            </a: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649288" y="3143250"/>
            <a:ext cx="71104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瞧！犬是这样打招呼的：汪汪汪。</a:t>
            </a: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571500" y="3857625"/>
            <a:ext cx="34163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它在说什么呢？</a:t>
            </a: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2286000" y="4714875"/>
            <a:ext cx="52800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小朋友，你好！我是犬，</a:t>
            </a:r>
            <a:endParaRPr lang="en-US" altLang="zh-CN" sz="3600" b="1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愿意和我交朋友吗？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拓展提升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03" name="Picture 2" descr="F:\七彩课堂插图板式封面\排版用图标、页眉页脚\标题图（终-排版用）共29个\拓展延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5"/>
            <a:ext cx="2143125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3" name="矩形 10"/>
          <p:cNvSpPr>
            <a:spLocks noChangeArrowheads="1"/>
          </p:cNvSpPr>
          <p:nvPr/>
        </p:nvSpPr>
        <p:spPr bwMode="auto">
          <a:xfrm>
            <a:off x="2643188" y="671513"/>
            <a:ext cx="7215187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         我是一个小牧童</a:t>
            </a:r>
          </a:p>
          <a:p>
            <a:r>
              <a:rPr lang="zh-CN" altLang="en-US" sz="3600">
                <a:latin typeface="Calibri" pitchFamily="34" charset="0"/>
              </a:rPr>
              <a:t>　　我的牧场很大很大</a:t>
            </a:r>
          </a:p>
          <a:p>
            <a:r>
              <a:rPr lang="zh-CN" altLang="en-US" sz="3600">
                <a:latin typeface="Calibri" pitchFamily="34" charset="0"/>
              </a:rPr>
              <a:t>　　山是栅栏</a:t>
            </a:r>
          </a:p>
          <a:p>
            <a:r>
              <a:rPr lang="zh-CN" altLang="en-US" sz="3600">
                <a:latin typeface="Calibri" pitchFamily="34" charset="0"/>
              </a:rPr>
              <a:t>　　树是围墙</a:t>
            </a:r>
          </a:p>
          <a:p>
            <a:r>
              <a:rPr lang="zh-CN" altLang="en-US" sz="3600">
                <a:latin typeface="Calibri" pitchFamily="34" charset="0"/>
              </a:rPr>
              <a:t>　　呵呵</a:t>
            </a:r>
          </a:p>
          <a:p>
            <a:r>
              <a:rPr lang="zh-CN" altLang="en-US" sz="3600">
                <a:latin typeface="Calibri" pitchFamily="34" charset="0"/>
              </a:rPr>
              <a:t>　　春天里</a:t>
            </a:r>
          </a:p>
          <a:p>
            <a:r>
              <a:rPr lang="zh-CN" altLang="en-US" sz="3600">
                <a:latin typeface="Calibri" pitchFamily="34" charset="0"/>
              </a:rPr>
              <a:t>　　我不放牛儿吃清清的草</a:t>
            </a:r>
          </a:p>
          <a:p>
            <a:r>
              <a:rPr lang="zh-CN" altLang="en-US" sz="3600">
                <a:latin typeface="Calibri" pitchFamily="34" charset="0"/>
              </a:rPr>
              <a:t>　　我不放羊儿喝凉凉的水</a:t>
            </a:r>
          </a:p>
          <a:p>
            <a:r>
              <a:rPr lang="zh-CN" altLang="en-US" sz="3600">
                <a:latin typeface="Calibri" pitchFamily="34" charset="0"/>
              </a:rPr>
              <a:t>　　我放蜜蜂在花朵上歌唱</a:t>
            </a:r>
          </a:p>
          <a:p>
            <a:r>
              <a:rPr lang="zh-CN" altLang="en-US" sz="3600">
                <a:latin typeface="Calibri" pitchFamily="34" charset="0"/>
              </a:rPr>
              <a:t>　　我放蝴蝶在叶子上舞蹈</a:t>
            </a:r>
          </a:p>
          <a:p>
            <a:endParaRPr lang="zh-CN" altLang="en-US" sz="36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513" y="1246188"/>
            <a:ext cx="5184775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zh-CN" altLang="en-US" sz="4800" b="1" dirty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宋体"/>
                <a:ea typeface="+mn-ea"/>
              </a:rPr>
              <a:t>识字</a:t>
            </a:r>
            <a:r>
              <a:rPr kumimoji="1" lang="en-US" altLang="zh-CN" sz="4800" b="1" dirty="0">
                <a:solidFill>
                  <a:srgbClr val="00B0F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宋体"/>
                <a:ea typeface="+mn-ea"/>
              </a:rPr>
              <a:t>7</a:t>
            </a:r>
            <a:r>
              <a:rPr lang="zh-CN" altLang="en-US" sz="4800" dirty="0">
                <a:latin typeface="+mn-lt"/>
                <a:ea typeface="+mn-ea"/>
                <a:hlinkClick r:id="rId2"/>
              </a:rPr>
              <a:t>马 羊 犬 牧</a:t>
            </a:r>
            <a:r>
              <a:rPr lang="zh-CN" altLang="en-US" sz="4800" dirty="0">
                <a:latin typeface="+mn-lt"/>
                <a:ea typeface="+mn-ea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800" b="1" dirty="0">
              <a:solidFill>
                <a:prstClr val="black"/>
              </a:solidFill>
              <a:latin typeface="宋体"/>
              <a:ea typeface="+mn-ea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411413" y="1989138"/>
            <a:ext cx="4105275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2071688"/>
            <a:ext cx="7572375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2227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688" y="785813"/>
            <a:ext cx="2090737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矩形 24"/>
          <p:cNvSpPr>
            <a:spLocks noChangeArrowheads="1"/>
          </p:cNvSpPr>
          <p:nvPr/>
        </p:nvSpPr>
        <p:spPr bwMode="auto">
          <a:xfrm>
            <a:off x="571500" y="1857375"/>
            <a:ext cx="5929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宋体" charset="-122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宋体" charset="-122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</a:rPr>
              <a:t>．仔细看图连一连。</a:t>
            </a:r>
          </a:p>
        </p:txBody>
      </p:sp>
      <p:pic>
        <p:nvPicPr>
          <p:cNvPr id="18" name="Picture 1"/>
          <p:cNvPicPr>
            <a:picLocks noChangeAspect="1" noChangeArrowheads="1"/>
          </p:cNvPicPr>
          <p:nvPr/>
        </p:nvPicPr>
        <p:blipFill>
          <a:blip r:embed="rId4"/>
          <a:srcRect l="73369" t="48640"/>
          <a:stretch>
            <a:fillRect/>
          </a:stretch>
        </p:blipFill>
        <p:spPr bwMode="auto">
          <a:xfrm>
            <a:off x="3429000" y="2428875"/>
            <a:ext cx="928688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2"/>
          <p:cNvPicPr>
            <a:picLocks noChangeAspect="1" noChangeArrowheads="1"/>
          </p:cNvPicPr>
          <p:nvPr/>
        </p:nvPicPr>
        <p:blipFill>
          <a:blip r:embed="rId5"/>
          <a:srcRect l="45059" r="23642" b="48193"/>
          <a:stretch>
            <a:fillRect/>
          </a:stretch>
        </p:blipFill>
        <p:spPr bwMode="auto">
          <a:xfrm>
            <a:off x="1357313" y="4000500"/>
            <a:ext cx="1000125" cy="115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1"/>
          <p:cNvPicPr>
            <a:picLocks noChangeAspect="1" noChangeArrowheads="1"/>
          </p:cNvPicPr>
          <p:nvPr/>
        </p:nvPicPr>
        <p:blipFill>
          <a:blip r:embed="rId4"/>
          <a:srcRect l="70909" b="53790"/>
          <a:stretch>
            <a:fillRect/>
          </a:stretch>
        </p:blipFill>
        <p:spPr bwMode="auto">
          <a:xfrm>
            <a:off x="1214438" y="2500313"/>
            <a:ext cx="1071562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2" name="Picture 1"/>
          <p:cNvPicPr>
            <a:picLocks noChangeAspect="1" noChangeArrowheads="1"/>
          </p:cNvPicPr>
          <p:nvPr/>
        </p:nvPicPr>
        <p:blipFill>
          <a:blip r:embed="rId4"/>
          <a:srcRect r="54546" b="53790"/>
          <a:stretch>
            <a:fillRect/>
          </a:stretch>
        </p:blipFill>
        <p:spPr bwMode="auto">
          <a:xfrm>
            <a:off x="5500688" y="5214938"/>
            <a:ext cx="1354137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3" name="Picture 1"/>
          <p:cNvPicPr>
            <a:picLocks noChangeAspect="1" noChangeArrowheads="1"/>
          </p:cNvPicPr>
          <p:nvPr/>
        </p:nvPicPr>
        <p:blipFill>
          <a:blip r:embed="rId4"/>
          <a:srcRect l="41818" r="23636" b="53790"/>
          <a:stretch>
            <a:fillRect/>
          </a:stretch>
        </p:blipFill>
        <p:spPr bwMode="auto">
          <a:xfrm>
            <a:off x="3214688" y="3857625"/>
            <a:ext cx="10715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4" name="Picture 1"/>
          <p:cNvPicPr>
            <a:picLocks noChangeAspect="1" noChangeArrowheads="1"/>
          </p:cNvPicPr>
          <p:nvPr/>
        </p:nvPicPr>
        <p:blipFill>
          <a:blip r:embed="rId4"/>
          <a:srcRect t="48640" r="58183"/>
          <a:stretch>
            <a:fillRect/>
          </a:stretch>
        </p:blipFill>
        <p:spPr bwMode="auto">
          <a:xfrm>
            <a:off x="1071563" y="5143500"/>
            <a:ext cx="1254125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5" name="Picture 1"/>
          <p:cNvPicPr>
            <a:picLocks noChangeAspect="1" noChangeArrowheads="1"/>
          </p:cNvPicPr>
          <p:nvPr/>
        </p:nvPicPr>
        <p:blipFill>
          <a:blip r:embed="rId4"/>
          <a:srcRect l="38824" t="48640" r="24812"/>
          <a:stretch>
            <a:fillRect/>
          </a:stretch>
        </p:blipFill>
        <p:spPr bwMode="auto">
          <a:xfrm>
            <a:off x="5214938" y="3852863"/>
            <a:ext cx="9398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6" name="Picture 2"/>
          <p:cNvPicPr>
            <a:picLocks noChangeAspect="1" noChangeArrowheads="1"/>
          </p:cNvPicPr>
          <p:nvPr/>
        </p:nvPicPr>
        <p:blipFill>
          <a:blip r:embed="rId5"/>
          <a:srcRect r="50581" b="50549"/>
          <a:stretch>
            <a:fillRect/>
          </a:stretch>
        </p:blipFill>
        <p:spPr bwMode="auto">
          <a:xfrm>
            <a:off x="3214688" y="5214938"/>
            <a:ext cx="142875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5"/>
          <a:srcRect l="72530" b="48193"/>
          <a:stretch>
            <a:fillRect/>
          </a:stretch>
        </p:blipFill>
        <p:spPr bwMode="auto">
          <a:xfrm>
            <a:off x="5429250" y="2454275"/>
            <a:ext cx="1000125" cy="131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" name="直接连接符 36"/>
          <p:cNvCxnSpPr/>
          <p:nvPr/>
        </p:nvCxnSpPr>
        <p:spPr>
          <a:xfrm>
            <a:off x="1928813" y="3429000"/>
            <a:ext cx="1571625" cy="6429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071938" y="4714875"/>
            <a:ext cx="1571625" cy="6429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3929063" y="3500438"/>
            <a:ext cx="1571625" cy="6429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rot="10800000" flipV="1">
            <a:off x="2143125" y="3357563"/>
            <a:ext cx="3714750" cy="7858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2000250" y="4857750"/>
            <a:ext cx="1571625" cy="6429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10800000" flipV="1">
            <a:off x="1857375" y="4714875"/>
            <a:ext cx="3714750" cy="7858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随堂练习</a:t>
            </a:r>
          </a:p>
        </p:txBody>
      </p:sp>
      <p:pic>
        <p:nvPicPr>
          <p:cNvPr id="54274" name="Picture 2" descr="F:\七彩课堂插图板式封面\排版用图标、页眉页脚\标题图（终-排版用）共29个\作业要完成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688" y="785813"/>
            <a:ext cx="2090737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TextBox 15"/>
          <p:cNvSpPr txBox="1">
            <a:spLocks noChangeArrowheads="1"/>
          </p:cNvSpPr>
          <p:nvPr/>
        </p:nvSpPr>
        <p:spPr bwMode="auto">
          <a:xfrm>
            <a:off x="1143000" y="2928938"/>
            <a:ext cx="803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羊</a:t>
            </a:r>
          </a:p>
        </p:txBody>
      </p:sp>
      <p:sp>
        <p:nvSpPr>
          <p:cNvPr id="54276" name="TextBox 16"/>
          <p:cNvSpPr txBox="1">
            <a:spLocks noChangeArrowheads="1"/>
          </p:cNvSpPr>
          <p:nvPr/>
        </p:nvSpPr>
        <p:spPr bwMode="auto">
          <a:xfrm>
            <a:off x="1143000" y="3786188"/>
            <a:ext cx="803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犬</a:t>
            </a:r>
          </a:p>
        </p:txBody>
      </p:sp>
      <p:sp>
        <p:nvSpPr>
          <p:cNvPr id="54277" name="矩形 17"/>
          <p:cNvSpPr>
            <a:spLocks noChangeArrowheads="1"/>
          </p:cNvSpPr>
          <p:nvPr/>
        </p:nvSpPr>
        <p:spPr bwMode="auto">
          <a:xfrm>
            <a:off x="571500" y="2214563"/>
            <a:ext cx="5929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宋体" charset="-122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宋体" charset="-122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</a:rPr>
              <a:t>．给生字组词。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928813" y="2928938"/>
            <a:ext cx="27987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</a:rPr>
              <a:t>（小羊 ）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928813" y="3714750"/>
            <a:ext cx="34178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</a:rPr>
              <a:t>（牧羊犬 ）</a:t>
            </a:r>
          </a:p>
        </p:txBody>
      </p:sp>
      <p:sp>
        <p:nvSpPr>
          <p:cNvPr id="54280" name="TextBox 25"/>
          <p:cNvSpPr txBox="1">
            <a:spLocks noChangeArrowheads="1"/>
          </p:cNvSpPr>
          <p:nvPr/>
        </p:nvSpPr>
        <p:spPr bwMode="auto">
          <a:xfrm>
            <a:off x="4845050" y="2928938"/>
            <a:ext cx="803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草</a:t>
            </a:r>
          </a:p>
        </p:txBody>
      </p:sp>
      <p:sp>
        <p:nvSpPr>
          <p:cNvPr id="54281" name="TextBox 26"/>
          <p:cNvSpPr txBox="1">
            <a:spLocks noChangeArrowheads="1"/>
          </p:cNvSpPr>
          <p:nvPr/>
        </p:nvSpPr>
        <p:spPr bwMode="auto">
          <a:xfrm>
            <a:off x="4845050" y="3786188"/>
            <a:ext cx="803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地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630863" y="2928938"/>
            <a:ext cx="27987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</a:rPr>
              <a:t>（草地 ）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630863" y="3714750"/>
            <a:ext cx="26590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</a:rPr>
              <a:t>（大地）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8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作业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285875" y="2428875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宋体" charset="-122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</a:rPr>
              <a:t>．熟读课文。</a:t>
            </a:r>
            <a:br>
              <a:rPr lang="zh-CN" altLang="en-US" sz="3600">
                <a:solidFill>
                  <a:srgbClr val="000000"/>
                </a:solidFill>
                <a:latin typeface="宋体" charset="-122"/>
              </a:rPr>
            </a:br>
            <a:r>
              <a:rPr lang="en-US" altLang="zh-CN" sz="3600">
                <a:solidFill>
                  <a:srgbClr val="000000"/>
                </a:solidFill>
                <a:latin typeface="宋体" charset="-122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</a:rPr>
              <a:t>．抄写生字和词语。</a:t>
            </a:r>
          </a:p>
        </p:txBody>
      </p:sp>
      <p:pic>
        <p:nvPicPr>
          <p:cNvPr id="56324" name="Picture 2" descr="http://pic.ffpic.com/files/2014/1224/sl1020mqnu8.jpg"/>
          <p:cNvPicPr>
            <a:picLocks noChangeAspect="1" noChangeArrowheads="1"/>
          </p:cNvPicPr>
          <p:nvPr/>
        </p:nvPicPr>
        <p:blipFill>
          <a:blip r:embed="rId2"/>
          <a:srcRect t="28197"/>
          <a:stretch>
            <a:fillRect/>
          </a:stretch>
        </p:blipFill>
        <p:spPr bwMode="auto">
          <a:xfrm>
            <a:off x="3357563" y="3786188"/>
            <a:ext cx="5024437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苏教版一年级课件\人有两个宝图片\113621tcl2qqcccqh1m9oq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7350" y="1158875"/>
            <a:ext cx="6102350" cy="6351588"/>
          </a:xfrm>
          <a:prstGeom prst="rect">
            <a:avLst/>
          </a:prstGeom>
          <a:noFill/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38" y="3143250"/>
            <a:ext cx="5907087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预习检查</a:t>
            </a: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8313" y="19240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819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1538" y="4352925"/>
            <a:ext cx="2008187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071563" y="2357438"/>
            <a:ext cx="54943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宋体" charset="-122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</a:rPr>
              <a:t>、指名朗读</a:t>
            </a:r>
            <a:r>
              <a:rPr lang="en-US" altLang="zh-CN" sz="3600">
                <a:solidFill>
                  <a:srgbClr val="000000"/>
                </a:solidFill>
                <a:latin typeface="宋体" charset="-122"/>
              </a:rPr>
              <a:t>《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</a:rPr>
              <a:t>识字</a:t>
            </a:r>
            <a:r>
              <a:rPr lang="en-US" altLang="zh-CN" sz="3600">
                <a:solidFill>
                  <a:srgbClr val="000000"/>
                </a:solidFill>
                <a:latin typeface="宋体" charset="-122"/>
              </a:rPr>
              <a:t>7》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</a:rPr>
              <a:t>。</a:t>
            </a:r>
            <a:endParaRPr lang="en-US" altLang="zh-CN" sz="3600">
              <a:solidFill>
                <a:srgbClr val="000000"/>
              </a:solidFill>
              <a:latin typeface="宋体" charset="-122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宋体" charset="-122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</a:rPr>
              <a:t>、指名认读生字和词语。</a:t>
            </a:r>
            <a:endParaRPr lang="en-US" altLang="zh-CN" sz="360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34821" name="Picture 2" descr="http://i04.pictn.sogoucdn.com/43ff680c82466ac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786188"/>
            <a:ext cx="4071937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35843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785813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3"/>
          <p:cNvPicPr>
            <a:picLocks noChangeAspect="1" noChangeArrowheads="1"/>
          </p:cNvPicPr>
          <p:nvPr/>
        </p:nvPicPr>
        <p:blipFill>
          <a:blip r:embed="rId3"/>
          <a:srcRect b="7111"/>
          <a:stretch>
            <a:fillRect/>
          </a:stretch>
        </p:blipFill>
        <p:spPr bwMode="auto">
          <a:xfrm>
            <a:off x="714375" y="2428875"/>
            <a:ext cx="64293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http://pimg.39.net/PictureLib/A/f76/20140825/org_3133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4071938"/>
            <a:ext cx="4786313" cy="22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4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同侧圆角矩形 4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6" name="同侧圆角矩形 5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36867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785813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http://pic.ffpic.com/files/2014/1224/sl1020mqnu8.jpg"/>
          <p:cNvPicPr>
            <a:picLocks noChangeAspect="1" noChangeArrowheads="1"/>
          </p:cNvPicPr>
          <p:nvPr/>
        </p:nvPicPr>
        <p:blipFill>
          <a:blip r:embed="rId3"/>
          <a:srcRect t="28197"/>
          <a:stretch>
            <a:fillRect/>
          </a:stretch>
        </p:blipFill>
        <p:spPr bwMode="auto">
          <a:xfrm>
            <a:off x="1979613" y="4214813"/>
            <a:ext cx="4259262" cy="203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2714625"/>
            <a:ext cx="8048625" cy="112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89" name="组合 5"/>
          <p:cNvGrpSpPr>
            <a:grpSpLocks/>
          </p:cNvGrpSpPr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字词乐园</a:t>
            </a:r>
          </a:p>
        </p:txBody>
      </p:sp>
      <p:pic>
        <p:nvPicPr>
          <p:cNvPr id="37891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785813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38" y="2143125"/>
            <a:ext cx="734536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</a:rPr>
              <a:t>竹竿：</a:t>
            </a:r>
            <a:r>
              <a:rPr lang="zh-CN" altLang="en-US" sz="3600">
                <a:latin typeface="Calibri" pitchFamily="34" charset="0"/>
              </a:rPr>
              <a:t>砍下来的削去枝叶的竹子</a:t>
            </a:r>
            <a:r>
              <a:rPr lang="zh-CN" altLang="en-US" sz="3600">
                <a:solidFill>
                  <a:srgbClr val="000000"/>
                </a:solidFill>
              </a:rPr>
              <a:t>。</a:t>
            </a:r>
            <a:endParaRPr lang="en-US" altLang="zh-CN" sz="3600">
              <a:solidFill>
                <a:srgbClr val="000000"/>
              </a:solidFill>
            </a:endParaRPr>
          </a:p>
          <a:p>
            <a:r>
              <a:rPr lang="zh-CN" altLang="en-US" sz="3600">
                <a:solidFill>
                  <a:srgbClr val="000000"/>
                </a:solidFill>
              </a:rPr>
              <a:t>放羊：</a:t>
            </a:r>
            <a:r>
              <a:rPr lang="zh-CN" altLang="en-US" sz="3600">
                <a:latin typeface="Calibri" pitchFamily="34" charset="0"/>
              </a:rPr>
              <a:t>把羊赶到野外吃草 。</a:t>
            </a:r>
            <a:endParaRPr lang="en-US" altLang="zh-CN" sz="3600">
              <a:solidFill>
                <a:srgbClr val="000000"/>
              </a:solidFill>
            </a:endParaRPr>
          </a:p>
          <a:p>
            <a:r>
              <a:rPr lang="zh-CN" altLang="en-US" sz="3600">
                <a:solidFill>
                  <a:srgbClr val="000000"/>
                </a:solidFill>
              </a:rPr>
              <a:t>牧羊犬：看护羊的狗</a:t>
            </a:r>
            <a:r>
              <a:rPr lang="zh-CN" altLang="en-US" sz="3600">
                <a:latin typeface="Calibri" pitchFamily="34" charset="0"/>
              </a:rPr>
              <a:t>。</a:t>
            </a:r>
            <a:endParaRPr lang="zh-CN" altLang="en-US" sz="3600">
              <a:solidFill>
                <a:srgbClr val="000000"/>
              </a:solidFill>
              <a:latin typeface="宋体" charset="-122"/>
            </a:endParaRPr>
          </a:p>
        </p:txBody>
      </p:sp>
      <p:pic>
        <p:nvPicPr>
          <p:cNvPr id="37893" name="Picture 2" descr="http://img.ertongtuku.com/2013/1116/20131116121754148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75" y="3929063"/>
            <a:ext cx="27273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500063" y="12858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00063" y="18573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8915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25" y="5143500"/>
            <a:ext cx="1547813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6" name="TextBox 13"/>
          <p:cNvSpPr txBox="1">
            <a:spLocks noChangeArrowheads="1"/>
          </p:cNvSpPr>
          <p:nvPr/>
        </p:nvSpPr>
        <p:spPr bwMode="auto">
          <a:xfrm>
            <a:off x="2500313" y="1285875"/>
            <a:ext cx="29543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一、复习导入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071563" y="2000250"/>
            <a:ext cx="69564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宋体" charset="-122"/>
              </a:rPr>
              <a:t>指名读识字</a:t>
            </a:r>
            <a:r>
              <a:rPr lang="en-US" altLang="zh-CN" sz="3600">
                <a:solidFill>
                  <a:srgbClr val="000000"/>
                </a:solidFill>
                <a:latin typeface="宋体" charset="-122"/>
              </a:rPr>
              <a:t>6</a:t>
            </a:r>
            <a:r>
              <a:rPr lang="zh-CN" altLang="en-US" sz="3600">
                <a:solidFill>
                  <a:srgbClr val="000000"/>
                </a:solidFill>
                <a:latin typeface="宋体" charset="-122"/>
              </a:rPr>
              <a:t>的生字</a:t>
            </a:r>
          </a:p>
        </p:txBody>
      </p:sp>
      <p:pic>
        <p:nvPicPr>
          <p:cNvPr id="38918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3286125"/>
            <a:ext cx="571500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468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468313" y="18446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9939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5000625"/>
            <a:ext cx="1547812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Box 13"/>
          <p:cNvSpPr txBox="1">
            <a:spLocks noChangeArrowheads="1"/>
          </p:cNvSpPr>
          <p:nvPr/>
        </p:nvSpPr>
        <p:spPr bwMode="auto">
          <a:xfrm>
            <a:off x="2500313" y="1214438"/>
            <a:ext cx="295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Calibri" pitchFamily="34" charset="0"/>
              </a:rPr>
              <a:t>二、指导看图</a:t>
            </a:r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071688"/>
            <a:ext cx="3929063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000250"/>
            <a:ext cx="4337050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侧圆角矩形 4"/>
          <p:cNvSpPr/>
          <p:nvPr/>
        </p:nvSpPr>
        <p:spPr>
          <a:xfrm>
            <a:off x="500063" y="12858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课文详解</a:t>
            </a: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500063" y="18573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63" name="Picture 2" descr="F:\七彩课堂插图板式封面\排版用图标、页眉页脚\标题图（终-排版用）共29个\语文大课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4572000"/>
            <a:ext cx="18383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矩形 9"/>
          <p:cNvSpPr>
            <a:spLocks noChangeArrowheads="1"/>
          </p:cNvSpPr>
          <p:nvPr/>
        </p:nvSpPr>
        <p:spPr bwMode="auto">
          <a:xfrm>
            <a:off x="571500" y="2500313"/>
            <a:ext cx="34163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Calibri" pitchFamily="34" charset="0"/>
              </a:rPr>
              <a:t>自由读韵文，</a:t>
            </a:r>
            <a:endParaRPr lang="en-US" altLang="zh-CN" sz="3600">
              <a:latin typeface="Calibri" pitchFamily="34" charset="0"/>
            </a:endParaRPr>
          </a:p>
          <a:p>
            <a:r>
              <a:rPr lang="zh-CN" altLang="en-US" sz="3600">
                <a:latin typeface="Calibri" pitchFamily="34" charset="0"/>
              </a:rPr>
              <a:t>要求看清音节，</a:t>
            </a:r>
            <a:endParaRPr lang="en-US" altLang="zh-CN" sz="3600">
              <a:latin typeface="Calibri" pitchFamily="34" charset="0"/>
            </a:endParaRPr>
          </a:p>
          <a:p>
            <a:r>
              <a:rPr lang="zh-CN" altLang="en-US" sz="3600">
                <a:latin typeface="Calibri" pitchFamily="34" charset="0"/>
              </a:rPr>
              <a:t>读准字音。</a:t>
            </a:r>
          </a:p>
        </p:txBody>
      </p:sp>
      <p:pic>
        <p:nvPicPr>
          <p:cNvPr id="4096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8" y="1135063"/>
            <a:ext cx="4286250" cy="507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702</TotalTime>
  <Words>524</Words>
  <Application>Microsoft Office PowerPoint</Application>
  <Paragraphs>90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30</vt:i4>
      </vt:variant>
      <vt:variant>
        <vt:lpstr>幻灯片标题</vt:lpstr>
      </vt:variant>
      <vt:variant>
        <vt:i4>23</vt:i4>
      </vt:variant>
    </vt:vector>
  </HeadingPairs>
  <TitlesOfParts>
    <vt:vector size="61" baseType="lpstr">
      <vt:lpstr>Calibri</vt:lpstr>
      <vt:lpstr>宋体</vt:lpstr>
      <vt:lpstr>Arial</vt:lpstr>
      <vt:lpstr>华文楷体</vt:lpstr>
      <vt:lpstr>Candara</vt:lpstr>
      <vt:lpstr>方正大标宋简体</vt:lpstr>
      <vt:lpstr>黑体</vt:lpstr>
      <vt:lpstr>华文新魏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Microsoft</cp:lastModifiedBy>
  <dcterms:created xsi:type="dcterms:W3CDTF">2016-08-16T22:39:05Z</dcterms:created>
  <dcterms:modified xsi:type="dcterms:W3CDTF">2018-09-23T00:37:34Z</dcterms:modified>
  <cp:category>语文备课大师【全免费】</cp:category>
</cp:coreProperties>
</file>