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7"/>
  </p:handoutMasterIdLst>
  <p:sldIdLst>
    <p:sldId id="323" r:id="rId3"/>
    <p:sldId id="523" r:id="rId5"/>
    <p:sldId id="1012" r:id="rId6"/>
    <p:sldId id="1042" r:id="rId7"/>
    <p:sldId id="1043" r:id="rId8"/>
    <p:sldId id="1003" r:id="rId9"/>
    <p:sldId id="1087" r:id="rId10"/>
    <p:sldId id="634" r:id="rId11"/>
    <p:sldId id="1001" r:id="rId12"/>
    <p:sldId id="1077" r:id="rId13"/>
    <p:sldId id="748" r:id="rId14"/>
    <p:sldId id="586" r:id="rId15"/>
    <p:sldId id="1011" r:id="rId16"/>
    <p:sldId id="996" r:id="rId17"/>
    <p:sldId id="1006" r:id="rId18"/>
    <p:sldId id="991" r:id="rId19"/>
    <p:sldId id="1080" r:id="rId20"/>
    <p:sldId id="1013" r:id="rId21"/>
    <p:sldId id="1018" r:id="rId22"/>
    <p:sldId id="1019" r:id="rId23"/>
    <p:sldId id="1020" r:id="rId24"/>
    <p:sldId id="941" r:id="rId25"/>
    <p:sldId id="928" r:id="rId26"/>
    <p:sldId id="1045" r:id="rId27"/>
    <p:sldId id="1092" r:id="rId28"/>
    <p:sldId id="1093" r:id="rId29"/>
    <p:sldId id="1094" r:id="rId30"/>
    <p:sldId id="1095" r:id="rId31"/>
    <p:sldId id="1096" r:id="rId32"/>
    <p:sldId id="1097" r:id="rId33"/>
    <p:sldId id="1098" r:id="rId34"/>
    <p:sldId id="1089" r:id="rId35"/>
    <p:sldId id="1099" r:id="rId36"/>
    <p:sldId id="1100" r:id="rId37"/>
    <p:sldId id="1102" r:id="rId38"/>
    <p:sldId id="1104" r:id="rId39"/>
    <p:sldId id="1105" r:id="rId40"/>
    <p:sldId id="1106" r:id="rId41"/>
    <p:sldId id="1107" r:id="rId42"/>
    <p:sldId id="1108" r:id="rId43"/>
    <p:sldId id="1110" r:id="rId44"/>
    <p:sldId id="1109" r:id="rId45"/>
    <p:sldId id="1111" r:id="rId46"/>
    <p:sldId id="1112" r:id="rId47"/>
    <p:sldId id="1114" r:id="rId48"/>
    <p:sldId id="1115" r:id="rId49"/>
    <p:sldId id="1059" r:id="rId50"/>
    <p:sldId id="936" r:id="rId51"/>
    <p:sldId id="937" r:id="rId52"/>
    <p:sldId id="938" r:id="rId53"/>
    <p:sldId id="939" r:id="rId54"/>
    <p:sldId id="940" r:id="rId55"/>
    <p:sldId id="971" r:id="rId56"/>
  </p:sldIdLst>
  <p:sldSz cx="9144000" cy="5143500" type="screen16x9"/>
  <p:notesSz cx="6858000" cy="9144000"/>
  <p:embeddedFontLst>
    <p:embeddedFont>
      <p:font typeface="黑体" pitchFamily="49" charset="-122"/>
      <p:regular r:id="rId61"/>
    </p:embeddedFont>
    <p:embeddedFont>
      <p:font typeface="楷体" pitchFamily="49" charset="-122"/>
      <p:regular r:id="rId62"/>
    </p:embeddedFont>
    <p:embeddedFont>
      <p:font typeface="幼圆" pitchFamily="49" charset="-122"/>
      <p:regular r:id="rId63"/>
    </p:embeddedFont>
    <p:embeddedFont>
      <p:font typeface="华文楷体" pitchFamily="2" charset="-122"/>
      <p:regular r:id="rId64"/>
    </p:embeddedFont>
    <p:embeddedFont>
      <p:font typeface="汉语拼音" pitchFamily="34" charset="0"/>
      <p:regular r:id="rId65"/>
    </p:embeddedFont>
    <p:embeddedFont>
      <p:font typeface="Times New Roman" charset="0"/>
      <p:regular r:id="rId66"/>
      <p:bold r:id="rId67"/>
    </p:embeddedFont>
    <p:embeddedFont>
      <p:font typeface="微软雅黑" charset="-122"/>
      <p:regular r:id="rId68"/>
      <p:bold r:id="rId6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134" y="-55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9" Type="http://schemas.openxmlformats.org/officeDocument/2006/relationships/font" Target="fonts/font9.fntdata"/><Relationship Id="rId68" Type="http://schemas.openxmlformats.org/officeDocument/2006/relationships/font" Target="fonts/font8.fntdata"/><Relationship Id="rId67" Type="http://schemas.openxmlformats.org/officeDocument/2006/relationships/font" Target="fonts/font7.fntdata"/><Relationship Id="rId66" Type="http://schemas.openxmlformats.org/officeDocument/2006/relationships/font" Target="fonts/font6.fntdata"/><Relationship Id="rId65" Type="http://schemas.openxmlformats.org/officeDocument/2006/relationships/font" Target="fonts/font5.fntdata"/><Relationship Id="rId64" Type="http://schemas.openxmlformats.org/officeDocument/2006/relationships/font" Target="fonts/font4.fntdata"/><Relationship Id="rId63" Type="http://schemas.openxmlformats.org/officeDocument/2006/relationships/font" Target="fonts/font3.fntdata"/><Relationship Id="rId62" Type="http://schemas.openxmlformats.org/officeDocument/2006/relationships/font" Target="fonts/font2.fntdata"/><Relationship Id="rId61" Type="http://schemas.openxmlformats.org/officeDocument/2006/relationships/font" Target="fonts/font1.fntdata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7.png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image" Target="../media/image3.png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6" name="Picture 6"/>
          <p:cNvPicPr>
            <a:picLocks noChangeAspect="1" noChangeArrowheads="1"/>
          </p:cNvPicPr>
          <p:nvPr userDrawn="1"/>
        </p:nvPicPr>
        <p:blipFill>
          <a:blip r:embed="rId9" cstate="print"/>
          <a:srcRect l="5126" r="4079" b="21777"/>
          <a:stretch>
            <a:fillRect/>
          </a:stretch>
        </p:blipFill>
        <p:spPr bwMode="auto">
          <a:xfrm>
            <a:off x="1" y="4371950"/>
            <a:ext cx="9143999" cy="7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539552" y="12347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女娲补天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 rot="5400000">
            <a:off x="442419" y="4398295"/>
            <a:ext cx="302785" cy="1187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 rot="5400000">
            <a:off x="1558035" y="4398296"/>
            <a:ext cx="302785" cy="1187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 rot="5400000">
            <a:off x="2566147" y="4490841"/>
            <a:ext cx="302785" cy="1187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 rot="5400000">
            <a:off x="3502251" y="4398296"/>
            <a:ext cx="302785" cy="1187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60032" y="4659355"/>
            <a:ext cx="846452" cy="484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75656" y="4515966"/>
            <a:ext cx="846452" cy="484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 descr="稿定设计导出-20181118-154331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4468806"/>
            <a:ext cx="899592" cy="674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 descr="稿定设计导出-20181118-154636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4283968" y="4449232"/>
            <a:ext cx="1157114" cy="6942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slide" Target="slide22.xml"/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1.png"/><Relationship Id="rId1" Type="http://schemas.openxmlformats.org/officeDocument/2006/relationships/image" Target="../media/image19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https://pic.cntaijiquan.com/UploadFiles/image/20171117/1510904388829738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3568" y="1419622"/>
            <a:ext cx="7848872" cy="154657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在远古时代，洪水滔天，共工怒撞不周山，天塌下来，美丽的女娲看着人类遭受灾难，她会怎么做呢？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识字方法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今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心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念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二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仁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伟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83768" y="3939902"/>
            <a:ext cx="529012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会意字。伟，特别高大的身材。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   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31840" y="2787774"/>
            <a:ext cx="29527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275606"/>
            <a:ext cx="1685925" cy="1485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念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051720" y="1275606"/>
            <a:ext cx="140744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itchFamily="49" charset="-122"/>
                <a:ea typeface="黑体" pitchFamily="49" charset="-122"/>
              </a:rPr>
              <a:t>niàn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记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今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天有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心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来想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念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3075806"/>
            <a:ext cx="333484" cy="288032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27471"/>
              <a:gd name="adj6" fmla="val -5342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要多写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“点”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祝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95736" y="105958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zhù</a:t>
            </a:r>
            <a:r>
              <a:rPr lang="en-US" altLang="zh-CN" sz="5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 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30906"/>
              <a:gd name="adj6" fmla="val -34058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不要写成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“衤”。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23210" y="2283718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祝福</a:t>
            </a:r>
            <a:endParaRPr lang="zh-CN" altLang="en-US" sz="28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10834" y="2355726"/>
            <a:ext cx="322160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/>
              <a:t>本谓祈神赐福</a:t>
            </a:r>
            <a:r>
              <a:rPr lang="en-US" altLang="zh-CN" sz="2800" dirty="0" smtClean="0"/>
              <a:t>,</a:t>
            </a:r>
            <a:r>
              <a:rPr lang="zh-CN" altLang="en-US" sz="2800" dirty="0" smtClean="0"/>
              <a:t>现泛指祝人顺遂幸福祝福康复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img.sj33.cn/uploads/allimg/200909/2009091622372918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识字游戏</a:t>
            </a:r>
            <a:endParaRPr lang="zh-CN" altLang="en-US" sz="33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04800" y="951020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</a:rPr>
              <a:t>一起来补天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475656" y="3579862"/>
            <a:ext cx="1111202" cy="1150387"/>
            <a:chOff x="1475656" y="3579862"/>
            <a:chExt cx="1111202" cy="1150387"/>
          </a:xfrm>
        </p:grpSpPr>
        <p:sp>
          <p:nvSpPr>
            <p:cNvPr id="48" name="矩形 48"/>
            <p:cNvSpPr>
              <a:spLocks noChangeArrowheads="1"/>
            </p:cNvSpPr>
            <p:nvPr/>
          </p:nvSpPr>
          <p:spPr bwMode="auto">
            <a:xfrm>
              <a:off x="1475656" y="4083918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野兽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64517" name="Picture 5" descr="http://p2.so.qhimgs1.com/t01201d9d3ce96c72de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2657" r="73611" b="33053"/>
            <a:stretch>
              <a:fillRect/>
            </a:stretch>
          </p:blipFill>
          <p:spPr bwMode="auto">
            <a:xfrm>
              <a:off x="1691680" y="3579862"/>
              <a:ext cx="643836" cy="711608"/>
            </a:xfrm>
            <a:prstGeom prst="rect">
              <a:avLst/>
            </a:prstGeom>
            <a:noFill/>
          </p:spPr>
        </p:pic>
      </p:grpSp>
      <p:grpSp>
        <p:nvGrpSpPr>
          <p:cNvPr id="92" name="组合 91"/>
          <p:cNvGrpSpPr/>
          <p:nvPr/>
        </p:nvGrpSpPr>
        <p:grpSpPr>
          <a:xfrm>
            <a:off x="251520" y="3795886"/>
            <a:ext cx="1111202" cy="1224136"/>
            <a:chOff x="251520" y="3795886"/>
            <a:chExt cx="1111202" cy="1224136"/>
          </a:xfrm>
        </p:grpSpPr>
        <p:sp>
          <p:nvSpPr>
            <p:cNvPr id="57" name="矩形 48"/>
            <p:cNvSpPr>
              <a:spLocks noChangeArrowheads="1"/>
            </p:cNvSpPr>
            <p:nvPr/>
          </p:nvSpPr>
          <p:spPr bwMode="auto">
            <a:xfrm>
              <a:off x="251520" y="4373691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智慧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88" name="Picture 5" descr="http://p2.so.qhimgs1.com/t01201d9d3ce96c72de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9" t="32657" r="50000" b="33053"/>
            <a:stretch>
              <a:fillRect/>
            </a:stretch>
          </p:blipFill>
          <p:spPr bwMode="auto">
            <a:xfrm>
              <a:off x="467544" y="3795886"/>
              <a:ext cx="576064" cy="711608"/>
            </a:xfrm>
            <a:prstGeom prst="rect">
              <a:avLst/>
            </a:prstGeom>
            <a:noFill/>
          </p:spPr>
        </p:pic>
      </p:grpSp>
      <p:grpSp>
        <p:nvGrpSpPr>
          <p:cNvPr id="94" name="组合 93"/>
          <p:cNvGrpSpPr/>
          <p:nvPr/>
        </p:nvGrpSpPr>
        <p:grpSpPr>
          <a:xfrm>
            <a:off x="2843808" y="3795886"/>
            <a:ext cx="1111202" cy="1224136"/>
            <a:chOff x="2843808" y="3795886"/>
            <a:chExt cx="1111202" cy="1224136"/>
          </a:xfrm>
        </p:grpSpPr>
        <p:sp>
          <p:nvSpPr>
            <p:cNvPr id="45" name="矩形 48"/>
            <p:cNvSpPr>
              <a:spLocks noChangeArrowheads="1"/>
            </p:cNvSpPr>
            <p:nvPr/>
          </p:nvSpPr>
          <p:spPr bwMode="auto">
            <a:xfrm>
              <a:off x="2843808" y="4373691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残害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89" name="Picture 5" descr="http://p2.so.qhimgs1.com/t01201d9d3ce96c72de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27" t="32657" r="50162" b="33053"/>
            <a:stretch>
              <a:fillRect/>
            </a:stretch>
          </p:blipFill>
          <p:spPr bwMode="auto">
            <a:xfrm>
              <a:off x="3203848" y="3795886"/>
              <a:ext cx="576064" cy="711608"/>
            </a:xfrm>
            <a:prstGeom prst="rect">
              <a:avLst/>
            </a:prstGeom>
            <a:noFill/>
          </p:spPr>
        </p:pic>
      </p:grpSp>
      <p:grpSp>
        <p:nvGrpSpPr>
          <p:cNvPr id="95" name="组合 94"/>
          <p:cNvGrpSpPr/>
          <p:nvPr/>
        </p:nvGrpSpPr>
        <p:grpSpPr>
          <a:xfrm>
            <a:off x="4108870" y="3507854"/>
            <a:ext cx="1111202" cy="1222395"/>
            <a:chOff x="4108870" y="3507854"/>
            <a:chExt cx="1111202" cy="1222395"/>
          </a:xfrm>
        </p:grpSpPr>
        <p:sp>
          <p:nvSpPr>
            <p:cNvPr id="43" name="矩形 48"/>
            <p:cNvSpPr>
              <a:spLocks noChangeArrowheads="1"/>
            </p:cNvSpPr>
            <p:nvPr/>
          </p:nvSpPr>
          <p:spPr bwMode="auto">
            <a:xfrm>
              <a:off x="4108870" y="4083918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惨败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90" name="Picture 5" descr="http://p2.so.qhimgs1.com/t01201d9d3ce96c72de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9838" t="32657" r="25162" b="33053"/>
            <a:stretch>
              <a:fillRect/>
            </a:stretch>
          </p:blipFill>
          <p:spPr bwMode="auto">
            <a:xfrm>
              <a:off x="4427984" y="3507854"/>
              <a:ext cx="609950" cy="711608"/>
            </a:xfrm>
            <a:prstGeom prst="rect">
              <a:avLst/>
            </a:prstGeom>
            <a:noFill/>
          </p:spPr>
        </p:pic>
      </p:grpSp>
      <p:grpSp>
        <p:nvGrpSpPr>
          <p:cNvPr id="96" name="组合 95"/>
          <p:cNvGrpSpPr/>
          <p:nvPr/>
        </p:nvGrpSpPr>
        <p:grpSpPr>
          <a:xfrm>
            <a:off x="5364088" y="3723878"/>
            <a:ext cx="1111202" cy="1222395"/>
            <a:chOff x="5364088" y="3723878"/>
            <a:chExt cx="1111202" cy="1222395"/>
          </a:xfrm>
        </p:grpSpPr>
        <p:sp>
          <p:nvSpPr>
            <p:cNvPr id="85" name="矩形 48"/>
            <p:cNvSpPr>
              <a:spLocks noChangeArrowheads="1"/>
            </p:cNvSpPr>
            <p:nvPr/>
          </p:nvSpPr>
          <p:spPr bwMode="auto">
            <a:xfrm>
              <a:off x="5364088" y="4299942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仁慈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91" name="Picture 5" descr="http://p2.so.qhimgs1.com/t01201d9d3ce96c72de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3449" t="32657" b="33053"/>
            <a:stretch>
              <a:fillRect/>
            </a:stretch>
          </p:blipFill>
          <p:spPr bwMode="auto">
            <a:xfrm>
              <a:off x="5652120" y="3723878"/>
              <a:ext cx="647782" cy="71160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31  E" pathEditMode="relative" ptsTypes="">
                                      <p:cBhvr>
                                        <p:cTn id="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31  E" pathEditMode="relative" ptsTypes="">
                                      <p:cBhvr>
                                        <p:cTn id="1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31  E" pathEditMode="relative" ptsTypes="">
                                      <p:cBhvr>
                                        <p:cTn id="1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31  E" pathEditMode="relative" ptsTypes="">
                                      <p:cBhvr>
                                        <p:cTn id="1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31  E" pathEditMode="relative" ptsTypes="">
                                      <p:cBhvr>
                                        <p:cTn id="22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349" y="1214932"/>
            <a:ext cx="3146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天崩地裂：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象天塌下、地裂开那样。 现在常比喻重大的事变。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420" y="3170461"/>
            <a:ext cx="3083476" cy="1107996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一阵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天崩地裂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，瞬间洪水滔天。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79912" y="1131590"/>
            <a:ext cx="419100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1347614"/>
            <a:ext cx="3565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五谷丰登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：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登：成熟。指年成好，粮食丰收。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547" y="3003798"/>
            <a:ext cx="3421358" cy="769441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今年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五谷丰登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，真是好年景啊。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07904" y="1275606"/>
            <a:ext cx="473392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874043" y="1563638"/>
            <a:ext cx="3193901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原指妖魔鬼怪施展法术掀起风浪。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946239" y="987574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兴风作浪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946239" y="2787774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残害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74043" y="3368712"/>
            <a:ext cx="2499119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指残杀，迫害。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067944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20072" y="843558"/>
            <a:ext cx="2448272" cy="17927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787774"/>
            <a:ext cx="2592288" cy="16542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0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83968" y="2067720"/>
            <a:ext cx="1065035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补天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75856" y="2067694"/>
            <a:ext cx="1065035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女娲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7849" y="2121695"/>
            <a:ext cx="601768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Freeform 24"/>
          <p:cNvSpPr/>
          <p:nvPr/>
        </p:nvSpPr>
        <p:spPr bwMode="gray">
          <a:xfrm rot="6974872">
            <a:off x="4138166" y="2541210"/>
            <a:ext cx="373380" cy="70993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940153" y="3044710"/>
            <a:ext cx="1417658" cy="753531"/>
            <a:chOff x="4976664" y="2322275"/>
            <a:chExt cx="1853524" cy="753531"/>
          </a:xfrm>
        </p:grpSpPr>
        <p:sp>
          <p:nvSpPr>
            <p:cNvPr id="24" name="流程图: 资料带 23"/>
            <p:cNvSpPr/>
            <p:nvPr/>
          </p:nvSpPr>
          <p:spPr>
            <a:xfrm>
              <a:off x="5004047" y="2322275"/>
              <a:ext cx="1826141" cy="753531"/>
            </a:xfrm>
            <a:prstGeom prst="flowChartPunchedTap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76664" y="2406652"/>
              <a:ext cx="1506356" cy="584775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功绩</a:t>
              </a:r>
              <a:endPara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8" name="Freeform 24"/>
          <p:cNvSpPr/>
          <p:nvPr/>
        </p:nvSpPr>
        <p:spPr bwMode="gray">
          <a:xfrm rot="6974872">
            <a:off x="5767849" y="2444484"/>
            <a:ext cx="174118" cy="707221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271693" y="3140338"/>
            <a:ext cx="1144114" cy="698138"/>
            <a:chOff x="4991394" y="2322277"/>
            <a:chExt cx="1838794" cy="816245"/>
          </a:xfrm>
        </p:grpSpPr>
        <p:sp>
          <p:nvSpPr>
            <p:cNvPr id="29" name="流程图: 资料带 28"/>
            <p:cNvSpPr/>
            <p:nvPr/>
          </p:nvSpPr>
          <p:spPr>
            <a:xfrm>
              <a:off x="5004047" y="2322277"/>
              <a:ext cx="1826141" cy="753531"/>
            </a:xfrm>
            <a:prstGeom prst="flowChartPunchedTap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991394" y="2454818"/>
              <a:ext cx="1621013" cy="68370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人物</a:t>
              </a:r>
              <a:endPara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2504017" y="2690748"/>
            <a:ext cx="32403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/>
        </p:nvSpPr>
        <p:spPr>
          <a:xfrm>
            <a:off x="323528" y="1059582"/>
            <a:ext cx="8213805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自由朗读课文，说一说本文写了什么事？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      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395536" y="791295"/>
            <a:ext cx="8136904" cy="26530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默读课文，思考：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本这篇课文是一个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神话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故事。文章讲述了古时候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女娲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为了拯救处于水深火热中的人类，冒着生命危险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补天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的故事。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52094" y="875832"/>
            <a:ext cx="4381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7810" y="1513146"/>
            <a:ext cx="4381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64088" y="1513146"/>
            <a:ext cx="79208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948264" y="2150460"/>
            <a:ext cx="79208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一、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选择题。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本文写了女神女娲的什么事？（　　）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补天     　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造人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射日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52320" y="1635646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 descr="http://img.zcool.cn/community/01a69d5aadc746a80120be147b317c.jpg@1280w_1l_2o_100sh.jpg"/>
          <p:cNvPicPr>
            <a:picLocks noChangeAspect="1" noChangeArrowheads="1"/>
          </p:cNvPicPr>
          <p:nvPr/>
        </p:nvPicPr>
        <p:blipFill>
          <a:blip r:embed="rId1" cstate="print"/>
          <a:srcRect l="62437" t="6103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2949" name="Picture 5" descr="http://img.zcool.cn/community/01a69d5aadc746a80120be147b317c.jpg@1280w_1l_2o_100sh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84226" y="0"/>
            <a:ext cx="5143499" cy="51435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339752" y="1923678"/>
            <a:ext cx="3804650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女娲补天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23086" y="123478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吉林版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语文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三年级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1.“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惨败”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的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“惨”读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cǎn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读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cán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（　　）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2.“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残害”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“残”与 “惨”读音相同 。（　　）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2650" y="329183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二、判断对错。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三、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将下列搭配恰当的词语用线连起来。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691680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善良的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691680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汹涌的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691680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恶劣的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194841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天气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194841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女娲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194841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洪水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782479"/>
            <a:ext cx="2160240" cy="14322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662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10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18420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上节课我们学习了生字，了解了女娲的故事，这节课让我们继续和作者一起走进神话之中，女娲的精神。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995686"/>
            <a:ext cx="6768752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自由朗读第一自然段：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想一想第一段有什么作用？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827584" y="956877"/>
            <a:ext cx="3164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  <a:latin typeface="Songti SC Black" panose="02010600040101010101" pitchFamily="2" charset="-122"/>
                <a:ea typeface="Songti SC Black" panose="02010600040101010101" pitchFamily="2" charset="-122"/>
              </a:rPr>
              <a:t>女娲补天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  <a:latin typeface="Songti SC Black" panose="02010600040101010101" pitchFamily="2" charset="-122"/>
              <a:ea typeface="Songti SC Black" panose="02010600040101010101" pitchFamily="2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075806"/>
            <a:ext cx="1379984" cy="1379984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1331640" y="699542"/>
            <a:ext cx="648072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天地间自从有了勤劳智慧的人类以后，大地一天比一天更有生气，更加美丽。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椭圆形标注 49"/>
          <p:cNvSpPr/>
          <p:nvPr/>
        </p:nvSpPr>
        <p:spPr>
          <a:xfrm>
            <a:off x="1619672" y="2787774"/>
            <a:ext cx="2376264" cy="216024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云形标注 50"/>
          <p:cNvSpPr/>
          <p:nvPr/>
        </p:nvSpPr>
        <p:spPr>
          <a:xfrm>
            <a:off x="1619672" y="2283718"/>
            <a:ext cx="2304256" cy="1080120"/>
          </a:xfrm>
          <a:prstGeom prst="cloudCallou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latin typeface="黑体" pitchFamily="49" charset="-122"/>
                <a:ea typeface="黑体" pitchFamily="49" charset="-122"/>
              </a:rPr>
              <a:t>说一说“生气”是什么意思？</a:t>
            </a:r>
            <a:endParaRPr lang="zh-CN" altLang="en-US" sz="1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427734"/>
            <a:ext cx="14668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TextBox 59"/>
          <p:cNvSpPr txBox="1"/>
          <p:nvPr/>
        </p:nvSpPr>
        <p:spPr>
          <a:xfrm>
            <a:off x="5580112" y="2499742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生机勃勃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843558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思考：下面“生气”的意思一样吗？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419622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森林恢复了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生气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931790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生机勃勃，有活力。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发怒，恼怒。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2818" name="Picture 2" descr="http://p5.so.qhimgs1.com/bdr/_240_/t01cd6ad63d1a9d8bc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55976" y="2931790"/>
            <a:ext cx="2180253" cy="1421905"/>
          </a:xfrm>
          <a:prstGeom prst="rect">
            <a:avLst/>
          </a:prstGeom>
          <a:noFill/>
        </p:spPr>
      </p:pic>
      <p:pic>
        <p:nvPicPr>
          <p:cNvPr id="162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419622"/>
            <a:ext cx="1952625" cy="1314450"/>
          </a:xfrm>
          <a:prstGeom prst="cloud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611560" y="1995686"/>
            <a:ext cx="2698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小明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生气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了。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2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83718"/>
            <a:ext cx="1812032" cy="1812032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2411760" y="483518"/>
            <a:ext cx="3528392" cy="1872208"/>
          </a:xfrm>
          <a:prstGeom prst="cloudCallout">
            <a:avLst>
              <a:gd name="adj1" fmla="val -69920"/>
              <a:gd name="adj2" fmla="val 40665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大自然这么美丽，女娲为什么要补天呢？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4788024" y="2859782"/>
            <a:ext cx="2808312" cy="1008112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前后对比，突出中心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35646"/>
            <a:ext cx="1104039" cy="1582166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1907704" y="1347614"/>
            <a:ext cx="6768752" cy="20928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自由朗读第二自然段：</a:t>
            </a:r>
            <a:endParaRPr lang="en-US" altLang="zh-CN" sz="36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说说为什么要补天？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画出当时的环境描写。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27534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不幸的是，水神共工和火神祝融，展开了一场你死我活的恶战。共工惨败，他又恼又羞，像头发了疯的狮子，一头对着不周山撞去。这一撞非同小可，不周山顿时崩塌下来，把一根撑天柱给撞断了。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59832" y="2787774"/>
            <a:ext cx="3528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共工怒撞不周山，把一根撑天柱给撞断了。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6444208" y="1995686"/>
            <a:ext cx="2448272" cy="1368152"/>
          </a:xfrm>
          <a:prstGeom prst="cloud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天塌了</a:t>
            </a:r>
            <a:endParaRPr lang="zh-CN" altLang="en-US" sz="3600" dirty="0"/>
          </a:p>
        </p:txBody>
      </p:sp>
      <p:pic>
        <p:nvPicPr>
          <p:cNvPr id="159745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2499742"/>
            <a:ext cx="2027090" cy="1769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771550"/>
            <a:ext cx="6840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西北角的半边天倾塌下来，天上出现了一个大窟窿，大地也被震出竖一道横一道的大裂缝。一时，江河横溢，山石崩飞，森林燃烧，野兽跑出来残害人类，整个世界陷入一片混乱和恐怖之中。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47664" y="1923678"/>
            <a:ext cx="57606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99592" y="2355726"/>
            <a:ext cx="63367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483485" y="3075940"/>
            <a:ext cx="58204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想象一下：这是什么样的景象？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859782"/>
            <a:ext cx="1241233" cy="12756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059582"/>
            <a:ext cx="59046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淮南子</a:t>
            </a:r>
            <a:r>
              <a:rPr lang="en-US" altLang="zh-CN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，西汉淮南王刘安及其门客苏非、李尚等所著，又名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淮南鸿烈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。属于杂家著作，它揉合儒、法和阴阳五行家的观点。现流传下来的二十一篇，内篇论道，外篇杂说。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80898" name="Picture 2" descr="http://p0.so.qhimgs1.com/bdr/_240_/t01986b47aff7c2faa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91630"/>
            <a:ext cx="1743075" cy="22860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71800" y="771550"/>
            <a:ext cx="51435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1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7734"/>
            <a:ext cx="216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2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771550"/>
            <a:ext cx="216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51670"/>
            <a:ext cx="1104039" cy="1582166"/>
          </a:xfrm>
          <a:prstGeom prst="rect">
            <a:avLst/>
          </a:prstGeom>
        </p:spPr>
      </p:pic>
      <p:sp>
        <p:nvSpPr>
          <p:cNvPr id="3" name="文本框 6"/>
          <p:cNvSpPr txBox="1"/>
          <p:nvPr/>
        </p:nvSpPr>
        <p:spPr>
          <a:xfrm>
            <a:off x="1907704" y="1604307"/>
            <a:ext cx="6768752" cy="185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自由朗读第三自然段：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说说女娲当时的心情。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你觉得女娲是一个什么样的人？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1115616" y="771550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天神女娲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这位人类的创造者、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慈爱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的母亲，看到这情景，十分痛心。她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决心把天地重新修补起来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，让人类平安幸福地生存下去。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2915816" y="2787774"/>
            <a:ext cx="2160240" cy="648072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决定补天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278777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痛心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2571750"/>
            <a:ext cx="14401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慈爱 善良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715766"/>
            <a:ext cx="1596008" cy="1596008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1043608" y="1419622"/>
            <a:ext cx="2592288" cy="1224136"/>
          </a:xfrm>
          <a:prstGeom prst="cloudCallou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本段在文中起什么作用呢？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1707654"/>
            <a:ext cx="3672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过渡段：起承上启下的作用。引出下文如何补天。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35646"/>
            <a:ext cx="1104039" cy="15821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11760" y="1419622"/>
            <a:ext cx="525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默读第四自然段，思考：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女娲是如何补天的？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找出女娲补天使用的东西。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539552" y="843558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女娲拣来红、黄、蓝、白、黑五种颜色的石头，放在一个大坑里，燃起芦柴烧炼。五彩石炼成了黏稠的石浆，女娲一挥手，石浆就飞上天去，把天的窟窿补好。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2211710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用五色石补天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859782"/>
            <a:ext cx="626469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找出动作描写的词语：</a:t>
            </a:r>
            <a:endParaRPr lang="en-US" altLang="zh-CN" sz="2400" dirty="0" smtClean="0"/>
          </a:p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1600" y="3507854"/>
            <a:ext cx="4698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拣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	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放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	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燃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	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炼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	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挥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	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飞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	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补</a:t>
            </a:r>
            <a:endParaRPr lang="en-US" altLang="zh-CN" sz="2800" dirty="0" smtClean="0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411760" y="1275606"/>
            <a:ext cx="48245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755576" y="1419622"/>
            <a:ext cx="816222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用表示动作的词语写一段话。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03860" y="2308860"/>
            <a:ext cx="8648700" cy="117262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妈妈拿起剪刀，对着纸剪去，一会儿就剪出来一朵小花。</a:t>
            </a:r>
            <a:endParaRPr lang="zh-CN" altLang="en-US" sz="32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1560" y="627534"/>
            <a:ext cx="2099196" cy="561692"/>
            <a:chOff x="755576" y="411510"/>
            <a:chExt cx="2099196" cy="561692"/>
          </a:xfrm>
        </p:grpSpPr>
        <p:sp>
          <p:nvSpPr>
            <p:cNvPr id="5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小练笔</a:t>
              </a:r>
              <a:endParaRPr lang="zh-CN" altLang="en-US" sz="3200" b="1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187624" y="1779662"/>
            <a:ext cx="7070307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+mj-ea"/>
                <a:ea typeface="+mj-ea"/>
              </a:rPr>
              <a:t>     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补好天之后，女娲又做了什么事？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7614"/>
            <a:ext cx="1521504" cy="15636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27534"/>
            <a:ext cx="7272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她怕补好的天再塌落下来，又到大海捉来巨龟，斩下龟足，用来替换天柱把天撑起来。接着，女娲用芦苇烧成的灰，把喷涌出洪水的地缝堵塞、填平。最后，她奋勇杀死兴风作浪的水怪黑龙。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1043608" y="3147814"/>
            <a:ext cx="2016224" cy="79208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斩龟足撑天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3203848" y="3147814"/>
            <a:ext cx="2016224" cy="79208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烧芦苇止水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5292080" y="3147814"/>
            <a:ext cx="2016224" cy="79208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杀黑龙除害</a:t>
            </a:r>
            <a:endParaRPr lang="zh-CN" altLang="en-US" sz="24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1907704" y="1491630"/>
            <a:ext cx="12961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627784" y="1995686"/>
            <a:ext cx="23762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364088" y="2427734"/>
            <a:ext cx="21602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99592" y="2787774"/>
            <a:ext cx="23042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750165" y="1368282"/>
            <a:ext cx="6516086" cy="670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+mj-ea"/>
                <a:ea typeface="+mj-ea"/>
              </a:rPr>
              <a:t>      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843558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那些恶禽猛兽，纷纷逃回山中，再也不敢到处流窜，伤害人类了。</a:t>
            </a:r>
            <a:endParaRPr lang="zh-CN" altLang="en-US" sz="2800" dirty="0"/>
          </a:p>
        </p:txBody>
      </p:sp>
      <p:sp>
        <p:nvSpPr>
          <p:cNvPr id="6" name="云形标注 5"/>
          <p:cNvSpPr/>
          <p:nvPr/>
        </p:nvSpPr>
        <p:spPr>
          <a:xfrm>
            <a:off x="4788024" y="1995686"/>
            <a:ext cx="2736304" cy="1152128"/>
          </a:xfrm>
          <a:prstGeom prst="cloudCallout">
            <a:avLst>
              <a:gd name="adj1" fmla="val -67617"/>
              <a:gd name="adj2" fmla="val 1488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真是大快人心啊！</a:t>
            </a:r>
            <a:endParaRPr lang="zh-CN" altLang="en-US" sz="2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5"/>
          <a:stretch>
            <a:fillRect/>
          </a:stretch>
        </p:blipFill>
        <p:spPr>
          <a:xfrm>
            <a:off x="1763688" y="2139702"/>
            <a:ext cx="2435788" cy="233947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2736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j-ea"/>
              </a:rPr>
              <a:t>女娲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1142990"/>
            <a:ext cx="850109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中国上古神话传说之一，创世女神女娲化生万物 ，每天至少能创造出七十样东西 ，开世造物，因此被称为大地之母 。她是古老相传的大母神。</a:t>
            </a:r>
            <a:endParaRPr lang="zh-CN" altLang="en-US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相传女娲以泥土仿照自己抟土造人，她慈祥地创造了生命，又勇敢地照顾生灵免受天灾，是被民间广泛而又长久崇拜的创世神和始母神 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750165" y="1368282"/>
            <a:ext cx="6516086" cy="670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+mj-ea"/>
                <a:ea typeface="+mj-ea"/>
              </a:rPr>
              <a:t>      </a:t>
            </a:r>
            <a:endParaRPr lang="zh-CN" altLang="en-US" sz="3200" dirty="0"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63638"/>
            <a:ext cx="1104039" cy="15821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67744" y="1779662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齐读第五自然段，并说一说：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女娲做了这些事后，天地有什么变化？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5616" y="555526"/>
            <a:ext cx="5724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天朝西北方向倾斜，日月星辰向西运行。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1115616" y="1131590"/>
            <a:ext cx="5724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地面向东南低沉，江河向东南方向流去。</a:t>
            </a:r>
            <a:endParaRPr lang="zh-CN" altLang="en-US" sz="2400" dirty="0"/>
          </a:p>
        </p:txBody>
      </p: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5776" y="1635646"/>
            <a:ext cx="3643284" cy="2654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584" y="69954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春夏秋冬的变化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624" y="1203598"/>
            <a:ext cx="6918208" cy="296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584" y="69954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白天黑夜的区分</a:t>
            </a:r>
            <a:endParaRPr lang="zh-CN" altLang="en-US" sz="2800" dirty="0"/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04048" y="1275606"/>
            <a:ext cx="3606552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75606"/>
            <a:ext cx="352839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9552" y="55552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滋润了两岸的大片土地</a:t>
            </a:r>
            <a:endParaRPr lang="zh-CN" altLang="en-US" sz="2800" dirty="0"/>
          </a:p>
        </p:txBody>
      </p: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1059582"/>
            <a:ext cx="6062524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云形 8"/>
          <p:cNvSpPr/>
          <p:nvPr/>
        </p:nvSpPr>
        <p:spPr>
          <a:xfrm>
            <a:off x="4572000" y="1995686"/>
            <a:ext cx="2160240" cy="1728192"/>
          </a:xfrm>
          <a:prstGeom prst="cloud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云形 9"/>
          <p:cNvSpPr/>
          <p:nvPr/>
        </p:nvSpPr>
        <p:spPr>
          <a:xfrm>
            <a:off x="5940152" y="555526"/>
            <a:ext cx="2232248" cy="1584176"/>
          </a:xfrm>
          <a:prstGeom prst="cloud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获得了新生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750165" y="1368282"/>
            <a:ext cx="6516086" cy="670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+mj-ea"/>
                <a:ea typeface="+mj-ea"/>
              </a:rPr>
              <a:t>      </a:t>
            </a:r>
            <a:endParaRPr lang="zh-CN" altLang="en-US" sz="3200" dirty="0"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91630"/>
            <a:ext cx="1104039" cy="15821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23728" y="1491630"/>
            <a:ext cx="59766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有感情的朗读最后一个自然段：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女娲补天之后，人们是怎么做的？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539552" y="699542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世世代代生活在大地上的人类，永远怀念着这位仁慈的母亲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女娲，传颂着她的伟大功业。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995686"/>
            <a:ext cx="4378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“传颂”是什么意思？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683568" y="257175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传播颂扬</a:t>
            </a:r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多用于事迹。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3003798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人们为什么要传颂她的伟大功业？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683568" y="3579862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补好了天，挽救了人类。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Picture 2" descr="http://ccm.ddcdn.com/photo-s/04/7e/4c/f2/caption.jpg"/>
          <p:cNvPicPr>
            <a:picLocks noChangeAspect="1" noChangeArrowheads="1"/>
          </p:cNvPicPr>
          <p:nvPr/>
        </p:nvPicPr>
        <p:blipFill>
          <a:blip r:embed="rId1" cstate="print"/>
          <a:srcRect b="10089"/>
          <a:stretch>
            <a:fillRect/>
          </a:stretch>
        </p:blipFill>
        <p:spPr bwMode="auto">
          <a:xfrm>
            <a:off x="5940152" y="1923678"/>
            <a:ext cx="2779745" cy="18722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0100" y="12858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传颂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5286380" y="12858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颂扬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683568" y="555526"/>
            <a:ext cx="17711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近义词</a:t>
            </a:r>
            <a:endParaRPr lang="zh-CN" altLang="en-US" sz="3600" dirty="0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1851670"/>
            <a:ext cx="363338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851670"/>
            <a:ext cx="396044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403648" y="1851670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女娲补天</a:t>
            </a:r>
            <a:endParaRPr lang="zh-CN" altLang="en-US" sz="2700" dirty="0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2068783" y="2117982"/>
            <a:ext cx="1339637" cy="3770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068783" y="2548569"/>
            <a:ext cx="1339637" cy="48220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462006" y="1875608"/>
            <a:ext cx="2562240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共工怒撞不周山</a:t>
            </a:r>
            <a:endParaRPr lang="zh-CN" altLang="en-US" sz="2700" dirty="0"/>
          </a:p>
        </p:txBody>
      </p:sp>
      <p:sp>
        <p:nvSpPr>
          <p:cNvPr id="28" name="TextBox 27"/>
          <p:cNvSpPr txBox="1"/>
          <p:nvPr/>
        </p:nvSpPr>
        <p:spPr>
          <a:xfrm>
            <a:off x="3408420" y="2732864"/>
            <a:ext cx="2562240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女娲补天救人类</a:t>
            </a:r>
            <a:endParaRPr lang="zh-CN" altLang="en-US" sz="2700" dirty="0"/>
          </a:p>
        </p:txBody>
      </p:sp>
      <p:cxnSp>
        <p:nvCxnSpPr>
          <p:cNvPr id="29" name="直接箭头连接符 28"/>
          <p:cNvCxnSpPr>
            <a:endCxn id="31" idx="1"/>
          </p:cNvCxnSpPr>
          <p:nvPr/>
        </p:nvCxnSpPr>
        <p:spPr>
          <a:xfrm>
            <a:off x="5819766" y="2249435"/>
            <a:ext cx="1375079" cy="19998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5819766" y="2598230"/>
            <a:ext cx="1375079" cy="35371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194845" y="1679016"/>
            <a:ext cx="553998" cy="154080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伟大 善良</a:t>
            </a:r>
            <a:endParaRPr lang="zh-CN" altLang="en-US" sz="27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208903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本文记叙了传说中的女娲为了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拯救处于水深火热的人类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，历尽艰难险阻，终于把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天空的窟窿补好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的故事。赞美了女娲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善良和不畏艰险的优秀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品质。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590704"/>
            <a:ext cx="2016224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089210"/>
            <a:ext cx="2232248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2078452"/>
            <a:ext cx="108012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43758"/>
            <a:ext cx="1584176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643758"/>
            <a:ext cx="2448272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145904"/>
            <a:ext cx="1152128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841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女娲</a:t>
            </a:r>
            <a:endParaRPr lang="zh-CN" altLang="en-US" sz="3200" dirty="0"/>
          </a:p>
        </p:txBody>
      </p:sp>
      <p:pic>
        <p:nvPicPr>
          <p:cNvPr id="78850" name="Picture 2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40" y="1131790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131790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003998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4" name="Picture 6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003998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1275606"/>
            <a:ext cx="21907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75656" y="1059582"/>
            <a:ext cx="6411784" cy="33255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女娲有体，孰制匠之？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——《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天问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pPr algn="r"/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先秦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] 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屈原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/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何如乘风拜张坚，唤取女娲来补天。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——《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大水杂言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》[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宋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] 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邓肃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115616" y="1896527"/>
            <a:ext cx="7019697" cy="20082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　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由于这一次震动，天朝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西北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方向倾斜，日月星辰都往那个方向滑下去。地面向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东南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低沉，地上的江河都向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东南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方向流去。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一、根据课文内容填空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067694"/>
            <a:ext cx="676275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2715766"/>
            <a:ext cx="676275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363838"/>
            <a:ext cx="676275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56127" y="1396538"/>
            <a:ext cx="7877065" cy="13619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例：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一时，江河横溢，山石崩飞，森林燃烧，野兽跑出来残害人类，整个世界陷入一片混乱和恐怖之中。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297" y="2948930"/>
            <a:ext cx="7662723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一时，春风吹来，杨柳依依，百花争艳，万物争春，蝴蝶蜜蜂飞到花朵上，整个世界一片欣欣向荣。</a:t>
            </a:r>
            <a:endParaRPr lang="zh-CN" altLang="en-US" sz="28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555526"/>
            <a:ext cx="6776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二、请仿照例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句写一段美丽的景色。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520" y="483518"/>
            <a:ext cx="8208912" cy="1054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三、女娲为了拯救人类去补天，请结合下图谈谈你对人民解放军的感想。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67744" y="1635646"/>
            <a:ext cx="4092302" cy="2461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547664" y="2067694"/>
            <a:ext cx="61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智慧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祝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福 战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败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发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疯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野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兽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残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害 挑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拣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水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坑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炼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钢 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仁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慈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547664" y="2067694"/>
            <a:ext cx="864096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zhìhuì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zhù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bài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fēng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shòu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cán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jiǎn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kēng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liàn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rén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139702"/>
            <a:ext cx="108012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139702"/>
            <a:ext cx="709439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139702"/>
            <a:ext cx="709439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139702"/>
            <a:ext cx="7920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139702"/>
            <a:ext cx="997471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291830"/>
            <a:ext cx="709439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291830"/>
            <a:ext cx="7920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291830"/>
            <a:ext cx="709439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291830"/>
            <a:ext cx="709439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3291830"/>
            <a:ext cx="709439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275856" y="25717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23928" y="25717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76056" y="25717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228184" y="25717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123728" y="365187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843808" y="365187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23928" y="365187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796136" y="365187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948264" y="365187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29816" y="1836523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恶</a:t>
              </a:r>
              <a:endParaRPr lang="zh-CN" altLang="en-US" sz="4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35696" y="2853138"/>
            <a:ext cx="959237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可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恶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7744" y="2427734"/>
            <a:ext cx="50077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wù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333" y="1547696"/>
            <a:ext cx="5473293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展开了一场你死我活的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恶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战。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多音字</a:t>
            </a:r>
            <a:endParaRPr lang="zh-CN" altLang="en-US" sz="25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2160" y="1131590"/>
            <a:ext cx="40965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è</a:t>
            </a:r>
            <a:endParaRPr lang="en-US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谷</a:t>
            </a:r>
            <a:endParaRPr lang="en-US" altLang="zh-CN" sz="6600" b="1" dirty="0" err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念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恶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岸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仁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6084168" y="2931790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伟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2416506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补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640642" y="295424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祝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976370" y="295424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痛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6084168" y="2931790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344498" y="295349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568634" y="295349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864778" y="295349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235319" y="2427817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补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683568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仁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683568" y="3075806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祝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491454" y="2427871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伟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3632" y="1851670"/>
            <a:ext cx="1948487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半包围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4273693" y="2283718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痛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7563911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念</a:t>
            </a:r>
            <a:endParaRPr lang="en-US" altLang="zh-CN" sz="3600" b="1" dirty="0" err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6361509" y="30758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恶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6361509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谷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0" name="文本框 64"/>
          <p:cNvSpPr txBox="1"/>
          <p:nvPr/>
        </p:nvSpPr>
        <p:spPr>
          <a:xfrm>
            <a:off x="7563911" y="30758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岸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5" grpId="0"/>
      <p:bldP spid="97" grpId="0"/>
      <p:bldP spid="98" grpId="0"/>
      <p:bldP spid="99" grpId="0"/>
      <p:bldP spid="100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2511</Words>
  <Application>WPS 演示</Application>
  <PresentationFormat>全屏显示(16:9)</PresentationFormat>
  <Paragraphs>380</Paragraphs>
  <Slides>53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3" baseType="lpstr">
      <vt:lpstr>Arial </vt:lpstr>
      <vt:lpstr>宋体 </vt:lpstr>
      <vt:lpstr>黑体</vt:lpstr>
      <vt:lpstr>楷体</vt:lpstr>
      <vt:lpstr>幼圆</vt:lpstr>
      <vt:lpstr>华文楷体</vt:lpstr>
      <vt:lpstr>汉语拼音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99</cp:revision>
  <dcterms:created xsi:type="dcterms:W3CDTF">2017-03-17T02:28:00Z</dcterms:created>
  <dcterms:modified xsi:type="dcterms:W3CDTF">2019-01-08T05:17:36Z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