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409" r:id="rId3"/>
    <p:sldId id="431" r:id="rId4"/>
    <p:sldId id="462" r:id="rId5"/>
    <p:sldId id="448" r:id="rId6"/>
    <p:sldId id="478" r:id="rId7"/>
    <p:sldId id="412" r:id="rId8"/>
    <p:sldId id="464" r:id="rId9"/>
    <p:sldId id="485" r:id="rId10"/>
    <p:sldId id="413" r:id="rId11"/>
    <p:sldId id="434" r:id="rId12"/>
    <p:sldId id="452" r:id="rId13"/>
    <p:sldId id="453" r:id="rId14"/>
    <p:sldId id="455" r:id="rId15"/>
    <p:sldId id="484" r:id="rId16"/>
    <p:sldId id="456" r:id="rId17"/>
    <p:sldId id="479" r:id="rId18"/>
    <p:sldId id="481" r:id="rId19"/>
    <p:sldId id="482" r:id="rId20"/>
    <p:sldId id="480" r:id="rId21"/>
    <p:sldId id="483" r:id="rId22"/>
    <p:sldId id="457" r:id="rId23"/>
    <p:sldId id="466" r:id="rId24"/>
    <p:sldId id="458" r:id="rId25"/>
    <p:sldId id="469" r:id="rId26"/>
    <p:sldId id="477" r:id="rId27"/>
    <p:sldId id="474" r:id="rId28"/>
    <p:sldId id="475" r:id="rId29"/>
    <p:sldId id="435" r:id="rId30"/>
    <p:sldId id="486" r:id="rId31"/>
    <p:sldId id="470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9D9D9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5" d="100"/>
          <a:sy n="75" d="100"/>
        </p:scale>
        <p:origin x="588" y="78"/>
      </p:cViewPr>
      <p:guideLst>
        <p:guide orient="horz" pos="2160"/>
        <p:guide pos="3839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tags" Target="tags/tag89.xml" /><Relationship Id="rId34" Type="http://schemas.openxmlformats.org/officeDocument/2006/relationships/presProps" Target="presProps.xml" /><Relationship Id="rId35" Type="http://schemas.openxmlformats.org/officeDocument/2006/relationships/viewProps" Target="viewProps.xml" /><Relationship Id="rId36" Type="http://schemas.openxmlformats.org/officeDocument/2006/relationships/theme" Target="theme/theme1.xml" /><Relationship Id="rId37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.xml" /><Relationship Id="rId2" Type="http://schemas.openxmlformats.org/officeDocument/2006/relationships/tags" Target="../tags/tag50.xml" /><Relationship Id="rId3" Type="http://schemas.openxmlformats.org/officeDocument/2006/relationships/tags" Target="../tags/tag51.xml" /><Relationship Id="rId4" Type="http://schemas.openxmlformats.org/officeDocument/2006/relationships/tags" Target="../tags/tag52.xml" /><Relationship Id="rId5" Type="http://schemas.openxmlformats.org/officeDocument/2006/relationships/tags" Target="../tags/tag53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tags" Target="../tags/tag37.xml" /><Relationship Id="rId5" Type="http://schemas.openxmlformats.org/officeDocument/2006/relationships/tags" Target="../tags/tag38.xml" /><Relationship Id="rId6" Type="http://schemas.openxmlformats.org/officeDocument/2006/relationships/tags" Target="../tags/tag39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tags" Target="../tags/tag44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bg>
      <p:bgPr>
        <a:blipFill rotWithShape="1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4.xml" /><Relationship Id="rId13" Type="http://schemas.openxmlformats.org/officeDocument/2006/relationships/tags" Target="../tags/tag55.xml" /><Relationship Id="rId14" Type="http://schemas.openxmlformats.org/officeDocument/2006/relationships/tags" Target="../tags/tag56.xml" /><Relationship Id="rId15" Type="http://schemas.openxmlformats.org/officeDocument/2006/relationships/tags" Target="../tags/tag57.xml" /><Relationship Id="rId16" Type="http://schemas.openxmlformats.org/officeDocument/2006/relationships/tags" Target="../tags/tag58.xml" /><Relationship Id="rId17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5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9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0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1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2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4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6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0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8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79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0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1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2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3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4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5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6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8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1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image" Target="../media/image1.jpeg" /><Relationship Id="rId4" Type="http://schemas.openxmlformats.org/officeDocument/2006/relationships/tags" Target="../tags/tag88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2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jpeg" /><Relationship Id="rId3" Type="http://schemas.openxmlformats.org/officeDocument/2006/relationships/tags" Target="../tags/tag63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4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5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6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.jpeg" /><Relationship Id="rId3" Type="http://schemas.openxmlformats.org/officeDocument/2006/relationships/tags" Target="../tags/tag67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7" name="标题 6"/>
          <p:cNvSpPr txBox="1"/>
          <p:nvPr/>
        </p:nvSpPr>
        <p:spPr>
          <a:xfrm>
            <a:off x="3118212" y="1440775"/>
            <a:ext cx="5301888" cy="1143200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503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48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大学之道</a:t>
            </a:r>
            <a:endParaRPr lang="zh-CN" altLang="en-US" sz="4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副标题 2"/>
          <p:cNvSpPr txBox="1"/>
          <p:nvPr/>
        </p:nvSpPr>
        <p:spPr>
          <a:xfrm>
            <a:off x="3031127" y="2737113"/>
            <a:ext cx="5622471" cy="884977"/>
          </a:xfrm>
          <a:prstGeom prst="rect">
            <a:avLst/>
          </a:prstGeom>
        </p:spPr>
        <p:txBody>
          <a:bodyPr vert="horz" lIns="121917" tIns="60959" rIns="121917" bIns="60959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80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52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24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6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835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zh-CN" altLang="en-US" sz="4265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高</a:t>
            </a:r>
            <a:r>
              <a:rPr lang="zh-CN" altLang="en-US" sz="4265" smtClean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二年级 </a:t>
            </a:r>
            <a:r>
              <a:rPr lang="zh-CN" altLang="en-US" sz="4265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语文</a:t>
            </a:r>
            <a:endParaRPr lang="en-US" altLang="zh-CN" sz="4265">
              <a:solidFill>
                <a:prstClr val="white">
                  <a:lumMod val="95000"/>
                </a:prstClr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70101" y="1309370"/>
            <a:ext cx="9080500" cy="40318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</a:t>
            </a: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第二段（二）</a:t>
            </a:r>
            <a:endParaRPr lang="en-US" altLang="zh-CN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sz="3200" err="1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物格而后知至，知至而后意诚，意诚而后心正，心正而后身修，身修而后家齐，家齐而后国治，国治而后天下平。</a:t>
            </a:r>
            <a:r>
              <a:rPr lang="zh-CN" altLang="en-US" sz="3200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自天子以至于庶人，壹是皆以修身为本。”</a:t>
            </a:r>
            <a:endParaRPr lang="en-US" altLang="zh-CN" sz="3200" smtClean="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endParaRPr lang="en-US" altLang="zh-CN" sz="3200" smtClean="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知至：对外物之理认识充分。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 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壹是：一概，一律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1224597" y="764639"/>
            <a:ext cx="57438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（二</a:t>
            </a:r>
            <a:r>
              <a:rPr lang="zh-CN" altLang="en-US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zh-CN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解读</a:t>
            </a:r>
            <a:r>
              <a:rPr lang="zh-CN" altLang="zh-CN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文本</a:t>
            </a:r>
            <a:r>
              <a:rPr lang="zh-CN" altLang="zh-CN" sz="36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探究思想</a:t>
            </a:r>
            <a:endParaRPr lang="zh-CN" altLang="zh-CN" sz="36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171701" y="2172970"/>
            <a:ext cx="8001000" cy="20621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问题一：</a:t>
            </a:r>
            <a:endParaRPr lang="en-US" altLang="zh-CN" sz="36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请同学们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勾画出有关“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三纲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”和“八目”的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语句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，进行朗读，并说说你的理解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23975" y="1337389"/>
            <a:ext cx="9953625" cy="378565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“三纲”语句，解读内容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之道，在明明德，在亲民，在止于至善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32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理解：</a:t>
            </a:r>
            <a:endParaRPr lang="en-US" altLang="zh-CN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所谓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“明明德”，意指不断地彰明人内在的光明的德行，培养高尚的道德。这是求知和修身。所谓“亲民”，是指求知和修身达到的方法。怎样才能达到“明明德”，那么就要亲民。 前面两条都做到了，就会达到止于至善的境界。</a:t>
            </a:r>
          </a:p>
          <a:p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74801" y="1323340"/>
            <a:ext cx="9410700" cy="292387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“八目”语句，解读内容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2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之欲明明德于天下者，先治其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国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治其国者，先齐其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家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齐其家者，先修其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修其身者，先正其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正其心者，先诚其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欲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诚其意者，先致其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知在格物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70001" y="1501140"/>
            <a:ext cx="9436100" cy="304698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en-US" altLang="zh-CN" sz="24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古代的那些有大德的人，都以彰显人内心原有的光辉品德为主。彰显品德就必须先把国家治理好，想要把国家治理好，那就要处理好家庭和家族的关系，而家庭由个体组成，能否使家庭和谐有序，个体成员的修养非常重要。一个有修养的人，首先心要正，即不偏不倚，这就要求我们排除私心杂念，去除妄想，做到“意诚”，“意诚”而后“心正”。要想使意念诚实不欺，就只有获得更多的知识，而知识的获得，源于推究事物的原理。 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835275" y="2021840"/>
            <a:ext cx="7502525" cy="21852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问题二：</a:t>
            </a:r>
            <a:endParaRPr lang="en-US" altLang="zh-CN" sz="36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6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哪些句子体现了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“八目”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顺序，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反复朗读，思考为什么这样排列顺序？</a:t>
            </a:r>
            <a:endParaRPr lang="zh-CN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196147" y="1221740"/>
            <a:ext cx="8213725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语句：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格而后知至，知至而后意诚，意诚而后心正，心正而后身修，身修而后家齐，家齐而后国治，国治而后天下平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顺序：</a:t>
            </a:r>
            <a:endParaRPr lang="en-US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格物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诚意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修身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齐家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治国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天下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理由：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中，“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修身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是根本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，也是关键。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修身的方法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格物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致知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诚意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正心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修身的目的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齐家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治国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平天下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19301" y="1894840"/>
            <a:ext cx="8746172" cy="230832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zh-CN" sz="36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问题三</a:t>
            </a:r>
            <a:r>
              <a:rPr lang="zh-CN" altLang="zh-CN" sz="36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6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6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请同学思考“三纲”和“八目”之间的关系是怎样的？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63701" y="1221740"/>
            <a:ext cx="8746172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课文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开头提出的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明明德、亲民、止于至善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，可以说是本文的三个纲，第二段讲到的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格物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致知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诚意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正心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修身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齐家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治国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平天下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是八个目。</a:t>
            </a:r>
          </a:p>
          <a:p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目之中，“修身”以上都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属于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明明德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”之事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“平天下”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以上属于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“亲民”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之事。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止于至善”是“明明德”“亲民”的最高阶段。</a:t>
            </a:r>
          </a:p>
          <a:p>
            <a:r>
              <a:rPr lang="en-US" altLang="zh-CN" sz="2800"/>
              <a:t> </a:t>
            </a:r>
            <a:endParaRPr lang="zh-CN" altLang="zh-CN" sz="2800"/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44601" y="1183640"/>
            <a:ext cx="9969500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zh-CN" altLang="zh-CN" sz="36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问题</a:t>
            </a:r>
            <a:r>
              <a:rPr lang="zh-CN" altLang="en-US" sz="36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</a:t>
            </a:r>
            <a:r>
              <a:rPr lang="zh-CN" altLang="en-US" sz="36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endParaRPr lang="en-US" altLang="zh-CN" sz="36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6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6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6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</a:t>
            </a:r>
            <a:r>
              <a:rPr lang="zh-CN" altLang="zh-CN" sz="36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实现</a:t>
            </a:r>
            <a:r>
              <a:rPr lang="zh-CN" altLang="en-US" sz="36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“三纲”</a:t>
            </a:r>
            <a:r>
              <a:rPr lang="zh-CN" altLang="en-US" sz="36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“八目”的</a:t>
            </a:r>
            <a:r>
              <a:rPr lang="zh-CN" altLang="zh-CN" sz="36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目标</a:t>
            </a:r>
            <a:r>
              <a:rPr lang="zh-CN" altLang="en-US" sz="36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6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866900" y="1815253"/>
            <a:ext cx="8115300" cy="3022194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“</a:t>
            </a:r>
            <a:r>
              <a:rPr lang="zh-CN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中国</a:t>
            </a:r>
            <a:r>
              <a:rPr lang="zh-CN" altLang="zh-CN" sz="3600">
                <a:latin typeface="黑体" panose="02010609060101010101" pitchFamily="49" charset="-122"/>
                <a:ea typeface="黑体" panose="02010609060101010101" pitchFamily="49" charset="-122"/>
              </a:rPr>
              <a:t>政治哲学，谓其为最有系统之学，无论国外任何政治哲学家都未见到，都未说出，为中国独有之宝贝”</a:t>
            </a:r>
            <a:r>
              <a:rPr lang="zh-CN" altLang="zh-CN" sz="3600" smtClean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360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600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</a:t>
            </a: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altLang="zh-CN" sz="360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</a:t>
            </a:r>
            <a:r>
              <a:rPr lang="en-US" altLang="zh-CN" sz="3600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                   ——</a:t>
            </a:r>
            <a:r>
              <a:rPr lang="zh-CN" altLang="en-US" sz="3600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孙中山</a:t>
            </a:r>
            <a:endParaRPr lang="zh-CN" altLang="en-US" sz="360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44601" y="1183640"/>
            <a:ext cx="9969500" cy="40318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r>
              <a:rPr lang="en-US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</a:p>
          <a:p>
            <a:endParaRPr lang="en-US" altLang="zh-CN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止而后有定，定而后能静，静而后能安，安而后能虑，虑而后能得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定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静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虑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，是实现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三纲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八目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七个步骤。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2082800" y="2146300"/>
            <a:ext cx="8280400" cy="298543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下面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的材料是《大学》一书中关于论述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诚意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”“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正心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的文字，反复朗读，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注释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疏通文意，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谈谈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怎样才能做到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诚意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和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正心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2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847420" y="1306244"/>
            <a:ext cx="57438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（三）拓展延伸，思考讨论</a:t>
            </a:r>
            <a:endParaRPr lang="en-US" altLang="zh-CN" sz="3600" b="1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09700" y="1082040"/>
            <a:ext cx="9842500" cy="43396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</a:t>
            </a:r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诚意</a:t>
            </a:r>
            <a:r>
              <a:rPr lang="en-US" altLang="zh-CN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endParaRPr lang="zh-CN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所谓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诚其意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者，毋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(w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ú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自欺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恶（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ù）恶（è）臭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(xi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，如好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(h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o)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(h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o)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色，此之谓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è）。故君子必慎其独也。小人闲居为不善，无所不至，见君子而后厌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(y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n)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然，掩其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不善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著其善。人之视己，如见其肺肝然，则何益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矣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谓诚于中，形于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外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君子必慎其独也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1.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恶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恶臭：厌恶腐臭的气味。臭，气味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2..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好色：好，喜好；好色，美色。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en-US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谦：通“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慊</a:t>
            </a:r>
            <a:r>
              <a:rPr lang="zh-CN" altLang="en-US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</a:t>
            </a:r>
            <a:r>
              <a:rPr lang="zh-CN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è）</a:t>
            </a:r>
            <a:r>
              <a:rPr lang="zh-CN" altLang="en-US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满足。 </a:t>
            </a:r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厌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然：遮遮掩掩、躲躲闪闪的样子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76375" y="1412240"/>
            <a:ext cx="9712325" cy="34778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 </a:t>
            </a:r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正心</a:t>
            </a:r>
            <a:endParaRPr lang="zh-CN" altLang="zh-CN" sz="28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所谓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修身在正其心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有所忿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(f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n)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懥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(zh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ì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，则不得其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有所恐惧，则不得其正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有所好（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）乐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(y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o)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，则不得其正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有所忧患，则不得其正。心不在焉，视而不见，听而不闻，食而不知其味。此谓修身在正其心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．身有所忿懥：身，程颐认为应为“心”，内心。忿懥：愤怒</a:t>
            </a:r>
            <a:r>
              <a:rPr lang="zh-CN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4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2</a:t>
            </a:r>
            <a:r>
              <a:rPr lang="zh-CN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．好乐：爱好，喜爱。 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222375" y="980440"/>
            <a:ext cx="9953625" cy="495520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</a:t>
            </a:r>
            <a:r>
              <a:rPr lang="zh-CN" altLang="zh-CN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做到</a:t>
            </a:r>
            <a:r>
              <a:rPr lang="en-US" altLang="zh-CN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诚意</a:t>
            </a:r>
            <a:r>
              <a:rPr lang="en-US" altLang="zh-CN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？</a:t>
            </a:r>
            <a:endParaRPr lang="en-US" altLang="zh-CN" sz="36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  </a:t>
            </a:r>
            <a:r>
              <a: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 </a:t>
            </a:r>
            <a:endParaRPr lang="zh-CN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所谓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诚其意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者，毋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(w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ú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自欺也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如恶（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w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ù）恶（è）臭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(xi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ù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，如好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(h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o)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(h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o)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色，此之谓自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谦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qi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è）。故君子必慎其独也。小人闲居为不善，无所不至，见君子而后厌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(y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ǎ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n)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然，掩其不善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而著其善。人之视己，如见其肺肝然，则何益矣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！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此谓诚于中，形于外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故君子必慎其独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endParaRPr lang="zh-CN" altLang="zh-CN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74775" y="1094740"/>
            <a:ext cx="9712325" cy="403187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怎样</a:t>
            </a:r>
            <a:r>
              <a:rPr lang="zh-CN" altLang="zh-CN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做到</a:t>
            </a:r>
            <a:r>
              <a:rPr lang="en-US" altLang="zh-CN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60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正心</a:t>
            </a:r>
            <a:r>
              <a:rPr lang="en-US" altLang="zh-CN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？</a:t>
            </a:r>
            <a:endParaRPr lang="en-US" altLang="zh-CN" sz="36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6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所谓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修身在正其心者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身有所忿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(f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è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n)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懥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(zh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ì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)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，则不得其正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有所恐惧，则不得其正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有所好（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h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）乐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(y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à</a:t>
            </a:r>
            <a:r>
              <a:rPr lang="en-US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o)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，则不得其正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有所忧患，则不得其正。心不在焉，视而不见，听而不闻，食而不知其味。此谓修身在正其心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32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zh-CN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730375" y="1183640"/>
            <a:ext cx="9102725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smtClean="0">
                <a:solidFill>
                  <a:srgbClr val="FFFF00"/>
                </a:solidFill>
              </a:rPr>
              <a:t>反馈与评价</a:t>
            </a:r>
            <a:endParaRPr lang="en-US" altLang="zh-CN" sz="3200" smtClean="0">
              <a:solidFill>
                <a:srgbClr val="FFFF00"/>
              </a:solidFill>
            </a:endParaRPr>
          </a:p>
          <a:p>
            <a:pPr algn="ctr"/>
            <a:endParaRPr lang="en-US" altLang="zh-CN" sz="3200"/>
          </a:p>
          <a:p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下列选项中画线的字的理解，不正确的一项（ ）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A.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大学之道，在</a:t>
            </a:r>
            <a:r>
              <a:rPr lang="zh-CN" altLang="en-US" sz="3200" u="sng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明德   明：动词，彰明 </a:t>
            </a:r>
            <a:endParaRPr lang="en-US" altLang="zh-CN" sz="32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B.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</a:t>
            </a:r>
            <a:r>
              <a:rPr lang="zh-CN" altLang="zh-CN" sz="3200" u="sng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末，事有终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始</a:t>
            </a:r>
            <a:r>
              <a:rPr lang="en-US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本：根本</a:t>
            </a:r>
            <a:r>
              <a:rPr lang="en-US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endParaRPr lang="en-US" altLang="zh-CN" sz="32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</a:t>
            </a:r>
            <a:r>
              <a:rPr lang="zh-CN" altLang="zh-CN" sz="3200" u="sng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于至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善</a:t>
            </a:r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止：达到</a:t>
            </a:r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知在</a:t>
            </a:r>
            <a:r>
              <a:rPr lang="zh-CN" altLang="zh-CN" sz="3200" u="sng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风格</a:t>
            </a:r>
            <a:endParaRPr lang="en-US" altLang="zh-CN" sz="32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171575" y="978535"/>
            <a:ext cx="9864725" cy="421653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3200" smtClean="0">
                <a:solidFill>
                  <a:srgbClr val="FFFF00"/>
                </a:solidFill>
              </a:rPr>
              <a:t>反馈与评价</a:t>
            </a:r>
            <a:endParaRPr lang="en-US" altLang="zh-CN" sz="3200" smtClean="0">
              <a:solidFill>
                <a:srgbClr val="FFFF00"/>
              </a:solidFill>
            </a:endParaRPr>
          </a:p>
          <a:p>
            <a:pPr algn="ctr"/>
            <a:endParaRPr lang="en-US" altLang="zh-CN" sz="3200"/>
          </a:p>
          <a:p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下列选项中，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理解正确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的一项（ </a:t>
            </a:r>
            <a:r>
              <a:rPr lang="zh-CN" altLang="en-US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endParaRPr lang="en-US" altLang="zh-CN" sz="32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A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的宗旨，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在于彰明美德。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B</a:t>
            </a:r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“八目”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之中，“修身”的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目的是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管好自己的家。</a:t>
            </a:r>
            <a:endParaRPr lang="en-US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C.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“八目”之中，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格物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”是推究事物的原理。</a:t>
            </a:r>
            <a:endParaRPr lang="en-US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D.</a:t>
            </a:r>
            <a:r>
              <a:rPr lang="zh-CN" altLang="en-US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而后能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虑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”是说思虑精详以后才能性情安和。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91285" y="1620905"/>
            <a:ext cx="9238615" cy="3706997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/>
            <a:r>
              <a:rPr lang="zh-CN" altLang="en-US" sz="36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课后作业</a:t>
            </a:r>
            <a:endParaRPr lang="en-US" altLang="zh-CN" sz="36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36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总结本课的重点词语和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文学文化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常识，背诵课文。</a:t>
            </a:r>
          </a:p>
          <a:p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借助工具书，试着阅读《大学》全文。</a:t>
            </a:r>
          </a:p>
          <a:p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3.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结合生活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实际，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谈谈你对“格物致知”的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理解</a:t>
            </a:r>
            <a:r>
              <a:rPr lang="zh-CN" altLang="en-US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一段文字，不少于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500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32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594485" y="1448482"/>
            <a:ext cx="9238615" cy="3645442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/>
            <a:endParaRPr lang="en-US" altLang="zh-CN" sz="36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32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节课我们学习的内容是《大学》的前两段，它讲述了《大学》的核心思想“三纲”“八目”的内涵，也强调了“修身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的重要性，明确了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修身</a:t>
            </a:r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是实现人生目标的基础，让我们除旧迎新，不断雕琢自己的品德。</a:t>
            </a:r>
          </a:p>
          <a:p>
            <a:r>
              <a:rPr lang="en-US" altLang="zh-CN" sz="32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endParaRPr lang="zh-CN" altLang="zh-CN" sz="32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43100" y="1782573"/>
            <a:ext cx="9105900" cy="3214555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/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学习目标</a:t>
            </a:r>
            <a:endParaRPr lang="en-US" altLang="zh-CN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了解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与《大学》这本书相关的文学、文化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常识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zh-CN" altLang="zh-CN" sz="28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积累“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明、静、安、虑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得、格物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、壹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等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词语含义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en-US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解读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文本的核心思想“三纲 ”“八目”的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内容</a:t>
            </a:r>
            <a:r>
              <a:rPr lang="zh-CN" altLang="en-US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smtClean="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/>
            <a:r>
              <a:rPr lang="en-US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4.</a:t>
            </a:r>
            <a:r>
              <a:rPr lang="zh-CN" altLang="zh-CN" sz="28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探究</a:t>
            </a:r>
            <a:r>
              <a:rPr lang="zh-CN" altLang="zh-CN" sz="28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“诚意，正心”的内涵，初步掌握修身的内容</a:t>
            </a:r>
            <a:r>
              <a:rPr lang="zh-CN" altLang="zh-CN" sz="2800">
                <a:solidFill>
                  <a:schemeClr val="bg2"/>
                </a:solidFill>
              </a:rPr>
              <a:t>。</a:t>
            </a:r>
          </a:p>
          <a:p>
            <a:endParaRPr lang="zh-CN" altLang="zh-CN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625600" y="2847824"/>
            <a:ext cx="8750300" cy="1060119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/>
            <a:r>
              <a:rPr lang="zh-CN" altLang="en-US" sz="60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再见！</a:t>
            </a:r>
            <a:endParaRPr lang="zh-CN" altLang="zh-CN" sz="60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807700" y="12039600"/>
            <a:ext cx="304800" cy="2286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357013" y="1462762"/>
            <a:ext cx="9691988" cy="3706997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/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文化常识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：古代学制</a:t>
            </a:r>
            <a:endParaRPr lang="en-US" altLang="zh-CN" sz="32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/>
            <a:endParaRPr lang="en-US" altLang="zh-CN" sz="32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古代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学制分为小学、大学两个阶段。在两个阶段分别学习不同的东西。小学阶段主要教授学生“洒扫、应对、进退”，“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礼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射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御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数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”等基本礼节和文化基础知识，大学阶段则教学生穷理、正心、修己、治人之道，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即学习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如何参与社会管理，参与国家政治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</a:t>
            </a:r>
            <a:endParaRPr lang="zh-CN" altLang="zh-CN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33213" y="1270774"/>
            <a:ext cx="9691988" cy="4014774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《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简介</a:t>
            </a:r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《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en-US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相传是孔子门生曾参于春秋末年战国时期所作。它与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中庸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本是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礼记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中的两篇文章，唐代韩愈、李翱等把它看作于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《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孟子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》《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易经</a:t>
            </a:r>
            <a:r>
              <a:rPr lang="en-US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》</a:t>
            </a:r>
            <a:r>
              <a:rPr lang="zh-CN" altLang="en-US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同样重要的“经书”。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“三纲 “八目”是大学的核心思想。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“三纲”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即“明明德”“亲民”“止于至善”。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“八</a:t>
            </a:r>
            <a:r>
              <a:rPr lang="zh-CN" altLang="en-US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目</a:t>
            </a:r>
            <a:r>
              <a:rPr lang="zh-CN" altLang="zh-CN" sz="28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zh-CN" sz="28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即“格物”“致知”“诚意”“正心”“修身”“齐家”“治国”“平天下”。</a:t>
            </a:r>
          </a:p>
          <a:p>
            <a:endParaRPr lang="zh-CN" altLang="zh-CN" sz="28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矩形 3"/>
          <p:cNvSpPr/>
          <p:nvPr/>
        </p:nvSpPr>
        <p:spPr>
          <a:xfrm>
            <a:off x="750529" y="1157802"/>
            <a:ext cx="5511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（一</a:t>
            </a:r>
            <a:r>
              <a:rPr lang="zh-CN" altLang="en-US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）</a:t>
            </a:r>
            <a:r>
              <a:rPr lang="zh-CN" altLang="en-US" sz="32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朗读文本</a:t>
            </a:r>
            <a:r>
              <a:rPr lang="zh-CN" altLang="zh-CN" sz="3200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，疏通</a:t>
            </a:r>
            <a:r>
              <a:rPr lang="zh-CN" altLang="zh-CN" sz="3200" b="1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文意</a:t>
            </a:r>
            <a:endParaRPr lang="zh-CN" altLang="zh-CN" sz="320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73787" y="1982805"/>
            <a:ext cx="9199013" cy="46474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   </a:t>
            </a: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第一段（一）</a:t>
            </a:r>
            <a:endParaRPr lang="en-US" altLang="zh-CN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之道，在明明德，在亲民，在止于至善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32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大学之道：指穷理、正心、修身、治人的根本原则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明明德：彰明美德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。前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一个“明”是动词，彰明。明德：美好的品德。</a:t>
            </a:r>
          </a:p>
          <a:p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．亲民：亲近爱抚民众。一说“亲”当作“新”，“新民”即使天下人去旧立新，去恶向善。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．止于至善：达到道德修养的最高境界。止，达到。至善：善的最高境界。 </a:t>
            </a:r>
          </a:p>
          <a:p>
            <a:endParaRPr lang="en-US" altLang="zh-CN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824587" y="1031875"/>
            <a:ext cx="900248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第一段（二）</a:t>
            </a:r>
            <a:endParaRPr lang="en-US" altLang="zh-CN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知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止而后有定，定而后能静，静而后能安，安而后能虑，虑而后能得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</a:p>
          <a:p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．知止而后有定：知道要达到的“至善”境界，则志向坚定不移</a:t>
            </a:r>
            <a:r>
              <a:rPr lang="zh-CN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r>
              <a:rPr lang="en-US" altLang="zh-CN" sz="24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．静：心不妄动。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3</a:t>
            </a:r>
            <a:r>
              <a:rPr lang="zh-CN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．安：性情安和。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4</a:t>
            </a:r>
            <a:r>
              <a:rPr lang="zh-CN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．虑：思虑精详。</a:t>
            </a:r>
            <a:r>
              <a:rPr lang="en-US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5</a:t>
            </a:r>
            <a:r>
              <a:rPr lang="zh-CN" altLang="zh-CN" sz="24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．得：处事合宜。</a:t>
            </a:r>
          </a:p>
          <a:p>
            <a:endParaRPr lang="en-US" altLang="zh-CN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5" name="矩形 4"/>
          <p:cNvSpPr/>
          <p:nvPr/>
        </p:nvSpPr>
        <p:spPr>
          <a:xfrm>
            <a:off x="1824587" y="1628775"/>
            <a:ext cx="900248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           </a:t>
            </a: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第一段（三）</a:t>
            </a:r>
            <a:endParaRPr lang="en-US" altLang="zh-CN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</a:t>
            </a:r>
            <a:r>
              <a:rPr lang="zh-CN" altLang="zh-CN" sz="320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物</a:t>
            </a:r>
            <a:r>
              <a:rPr lang="zh-CN" altLang="zh-CN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有本末，事有终始。知所先后，则近道矣。</a:t>
            </a:r>
            <a:r>
              <a:rPr lang="zh-CN" altLang="en-US" sz="320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endParaRPr lang="en-US" altLang="zh-CN" sz="240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en-US" altLang="zh-CN" sz="280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460500" y="1156014"/>
            <a:ext cx="9448799" cy="4707271"/>
          </a:xfrm>
          <a:prstGeom prst="rect">
            <a:avLst/>
          </a:prstGeom>
          <a:noFill/>
          <a:ln w="19050" cap="flat">
            <a:noFill/>
            <a:prstDash val="dashDot"/>
            <a:miter lim="400000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67733" tIns="67733" rIns="67733" bIns="67733" numCol="1" spcCol="38100" rtlCol="0" anchor="ctr">
            <a:spAutoFit/>
          </a:bodyPr>
          <a:lstStyle/>
          <a:p>
            <a:pPr algn="ctr"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zh-CN" altLang="en-US" sz="3200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第二段（一）</a:t>
            </a:r>
            <a:endParaRPr lang="en-US" sz="3200" smtClean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r>
              <a:rPr lang="en-US" sz="3200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    </a:t>
            </a:r>
            <a:r>
              <a:rPr lang="zh-CN" altLang="en-US" sz="3200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“</a:t>
            </a:r>
            <a:r>
              <a:rPr sz="3200" err="1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古之欲明明德于天下者</a:t>
            </a:r>
            <a:r>
              <a:rPr sz="3200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sz="3200" err="1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先治其国</a:t>
            </a:r>
            <a:r>
              <a:rPr lang="zh-CN" altLang="en-US" sz="3200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sz="3200" err="1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欲治其国者</a:t>
            </a:r>
            <a:r>
              <a:rPr sz="3200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sz="3200" err="1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先齐其家</a:t>
            </a:r>
            <a:r>
              <a:rPr lang="zh-CN" altLang="en-US" sz="3200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sz="3200" err="1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欲齐其家者</a:t>
            </a:r>
            <a:r>
              <a:rPr sz="3200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sz="3200" err="1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先修其身</a:t>
            </a:r>
            <a:r>
              <a:rPr lang="zh-CN" altLang="en-US" sz="3200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sz="3200" err="1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欲修其身者</a:t>
            </a:r>
            <a:r>
              <a:rPr sz="3200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sz="3200" err="1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先正其心</a:t>
            </a:r>
            <a:r>
              <a:rPr lang="zh-CN" altLang="en-US" sz="3200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sz="3200" err="1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欲正其心者</a:t>
            </a:r>
            <a:r>
              <a:rPr sz="3200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sz="3200" err="1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先诚其意</a:t>
            </a:r>
            <a:r>
              <a:rPr lang="zh-CN" altLang="en-US" sz="3200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sz="3200" err="1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欲诚其意者</a:t>
            </a:r>
            <a:r>
              <a:rPr sz="3200" err="1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，</a:t>
            </a:r>
            <a:r>
              <a:rPr sz="3200" err="1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先致其知</a:t>
            </a:r>
            <a:r>
              <a:rPr lang="zh-CN" altLang="en-US" sz="3200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。</a:t>
            </a:r>
            <a:r>
              <a:rPr sz="3200" err="1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致知在格物。</a:t>
            </a:r>
            <a:r>
              <a:rPr lang="zh-CN" altLang="en-US" sz="3200" smtClean="0">
                <a:solidFill>
                  <a:srgbClr val="F9FBFA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”</a:t>
            </a:r>
            <a:endParaRPr lang="en-US" sz="3200" smtClean="0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pPr defTabSz="412750">
              <a:lnSpc>
                <a:spcPts val="4500"/>
              </a:lnSpc>
              <a:buSzPct val="50000"/>
              <a:defRPr>
                <a:solidFill>
                  <a:srgbClr val="FFFFFF"/>
                </a:solidFill>
              </a:defRPr>
            </a:pPr>
            <a:endParaRPr lang="en-US" sz="2665">
              <a:solidFill>
                <a:srgbClr val="F9FBFA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  <a:p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.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齐其家：使家族中的各种关系整齐有序。</a:t>
            </a:r>
          </a:p>
          <a:p>
            <a:r>
              <a:rPr lang="en-US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致其知：获得知识。一说，把自己对事物的认识推到极致。</a:t>
            </a:r>
            <a:endParaRPr lang="en-US" altLang="zh-CN" sz="2400">
              <a:solidFill>
                <a:schemeClr val="bg2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en-US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3.</a:t>
            </a:r>
            <a:r>
              <a:rPr lang="zh-CN" altLang="zh-CN" sz="240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格物：推究事物的原理</a:t>
            </a:r>
            <a:r>
              <a:rPr lang="zh-CN" altLang="zh-CN" sz="2400" smtClean="0">
                <a:solidFill>
                  <a:schemeClr val="bg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sz="240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MODEL_TYPE" val="cover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1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2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9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101</Paragraphs>
  <Slides>30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baseType="lpstr" size="31">
      <vt:lpstr>Office 主题​​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2020-10-27T11:24:53.920</cp:lastPrinted>
  <dcterms:created xsi:type="dcterms:W3CDTF">2020-10-27T11:24:53Z</dcterms:created>
  <dcterms:modified xsi:type="dcterms:W3CDTF">2020-10-27T03:24:55Z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