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58" r:id="rId2"/>
    <p:sldId id="359" r:id="rId3"/>
    <p:sldId id="265" r:id="rId4"/>
    <p:sldId id="361" r:id="rId5"/>
    <p:sldId id="278" r:id="rId6"/>
    <p:sldId id="344" r:id="rId7"/>
    <p:sldId id="362" r:id="rId8"/>
    <p:sldId id="363" r:id="rId9"/>
    <p:sldId id="367" r:id="rId10"/>
    <p:sldId id="364" r:id="rId11"/>
    <p:sldId id="365" r:id="rId12"/>
    <p:sldId id="368" r:id="rId13"/>
    <p:sldId id="366" r:id="rId14"/>
    <p:sldId id="275" r:id="rId15"/>
    <p:sldId id="369" r:id="rId16"/>
    <p:sldId id="370" r:id="rId17"/>
    <p:sldId id="371" r:id="rId18"/>
    <p:sldId id="372" r:id="rId19"/>
    <p:sldId id="373" r:id="rId20"/>
    <p:sldId id="285" r:id="rId21"/>
    <p:sldId id="374" r:id="rId22"/>
    <p:sldId id="375" r:id="rId23"/>
    <p:sldId id="286" r:id="rId24"/>
    <p:sldId id="360" r:id="rId25"/>
    <p:sldId id="376" r:id="rId26"/>
    <p:sldId id="270" r:id="rId27"/>
    <p:sldId id="377" r:id="rId28"/>
    <p:sldId id="378" r:id="rId29"/>
    <p:sldId id="379" r:id="rId30"/>
    <p:sldId id="277" r:id="rId31"/>
    <p:sldId id="380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732" y="90"/>
      </p:cViewPr>
      <p:guideLst>
        <p:guide orient="horz" pos="84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2015-11-05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4.xml"/><Relationship Id="rId4" Type="http://schemas.openxmlformats.org/officeDocument/2006/relationships/slide" Target="../slides/slide2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4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4.xml"/><Relationship Id="rId4" Type="http://schemas.openxmlformats.org/officeDocument/2006/relationships/slide" Target="../slides/slide2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7.png"/><Relationship Id="rId4" Type="http://schemas.openxmlformats.org/officeDocument/2006/relationships/slide" Target="../slides/slide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4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26838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4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2870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UXIETUOZHAN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334020" cy="584775"/>
              <a:chOff x="29482" y="2927145"/>
              <a:chExt cx="1644038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64403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HONGNANTANJIU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重难探究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4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2870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UXIETUOZHAN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读写拓展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26838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algn="l" defTabSz="914400" rtl="0" eaLnBrk="1" latinLnBrk="0" hangingPunct="1"/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INZHIDAOXUE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2"/>
            <a:ext cx="1187624" cy="584775"/>
            <a:chOff x="29482" y="2927144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4"/>
              <a:ext cx="142870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kern="1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D</a:t>
              </a:r>
              <a:r>
                <a:rPr lang="en-US" altLang="zh-CN" sz="1000" kern="1200" dirty="0" smtClean="0">
                  <a:solidFill>
                    <a:srgbClr val="333333"/>
                  </a:solidFill>
                  <a:latin typeface="+mn-lt"/>
                  <a:ea typeface="+mn-ea"/>
                  <a:cs typeface="+mn-cs"/>
                </a:rPr>
                <a:t>UXIETUOZHAN</a:t>
              </a:r>
              <a:endParaRPr lang="zh-CN" altLang="en-US" sz="1000" kern="1200" dirty="0">
                <a:solidFill>
                  <a:srgbClr val="33333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读写拓展</a:t>
              </a:r>
              <a:endParaRPr lang="zh-CN" altLang="en-US" sz="1400" kern="12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334020" cy="584775"/>
            <a:chOff x="29482" y="2927145"/>
            <a:chExt cx="164403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403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HONGNANTANJIU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164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6</a:t>
            </a:r>
            <a:r>
              <a:rPr lang="zh-CN" altLang="zh-CN" sz="1400" dirty="0" smtClean="0"/>
              <a:t>　琵琶行并序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  <p:sldLayoutId id="214748367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3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14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4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14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4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14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14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2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Word___14.docx"/><Relationship Id="rId5" Type="http://schemas.openxmlformats.org/officeDocument/2006/relationships/oleObject" Target="../embeddings/oleObject14.bin"/><Relationship Id="rId4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3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3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</a:t>
            </a:r>
            <a:r>
              <a:rPr lang="zh-CN" altLang="zh-CN" dirty="0"/>
              <a:t>　琵琶行并序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8328"/>
            <a:ext cx="8128000" cy="2801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分古今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253023"/>
              </p:ext>
            </p:extLst>
          </p:nvPr>
        </p:nvGraphicFramePr>
        <p:xfrm>
          <a:off x="508000" y="2128763"/>
          <a:ext cx="8128000" cy="4108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文档" r:id="rId7" imgW="3910425" imgH="1976668" progId="Word.Document.12">
                  <p:embed/>
                </p:oleObj>
              </mc:Choice>
              <mc:Fallback>
                <p:oleObj name="文档" r:id="rId7" imgW="3910425" imgH="19766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28763"/>
                        <a:ext cx="8128000" cy="4108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250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5999"/>
            <a:ext cx="8128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送客湓浦口。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在湓浦口送客。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省略介词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状语后置句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尝学琵琶于穆、曹二善才。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曾经跟随穆、曹两位能手学琵琶。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感斯人言。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被这个人的话感动。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转徙于江湖间。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在江湖间辗转漂泊。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zh-CN" altLang="zh-CN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3498" y="2159966"/>
            <a:ext cx="2065723" cy="37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005" y="2608815"/>
            <a:ext cx="3765765" cy="33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6766" y="3432501"/>
            <a:ext cx="3765765" cy="33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2525" y="3843470"/>
            <a:ext cx="3765765" cy="33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94243" y="4660623"/>
            <a:ext cx="3765765" cy="34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7004" y="5078492"/>
            <a:ext cx="3765765" cy="338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92423" y="5894451"/>
            <a:ext cx="3765765" cy="34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55938" y="6302336"/>
            <a:ext cx="3765765" cy="348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2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10526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使快弹数曲。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让她畅快地演奏几支曲子。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移船相近邀相见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添酒回灯重开宴。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千呼万唤始出来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犹抱琵琶半遮面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东船西舫悄无言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唯见江心秋月白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,2014·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春江花朝秋月夜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往往取酒还独倾。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其间旦暮闻何物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杜鹃啼血猿哀鸣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轻拢慢捻抹复挑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初为《霓裳》后《六幺》。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4384" y="2021498"/>
            <a:ext cx="328985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8641" y="2428247"/>
            <a:ext cx="328985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5545" y="3256854"/>
            <a:ext cx="1584176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89306" y="3256854"/>
            <a:ext cx="1584176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04805" y="4073211"/>
            <a:ext cx="160001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4349" y="4525333"/>
            <a:ext cx="1568491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47209" y="4939534"/>
            <a:ext cx="1568491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47894" y="5348953"/>
            <a:ext cx="1568491" cy="32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1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春江花朝秋月夜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往往取酒还独倾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。岂无山歌与村笛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呕哑嘲哳难为听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我闻琵琶已叹息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又闻此语重唧唧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同是天涯沦落人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相逢何必曾相识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别有幽愁暗恨生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此时无声胜有声。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嘈嘈切切错杂弹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大珠小珠落玉盘。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间关莺语花底滑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幽咽泉流冰下难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辽宁高考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02042" y="2109614"/>
            <a:ext cx="1568491" cy="334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9306" y="2109614"/>
            <a:ext cx="1568491" cy="334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2042" y="2933619"/>
            <a:ext cx="1568491" cy="334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26430" y="2933619"/>
            <a:ext cx="1568491" cy="334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9444" y="2933619"/>
            <a:ext cx="1568491" cy="334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4535" y="3345041"/>
            <a:ext cx="435471" cy="334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50723" y="3755260"/>
            <a:ext cx="1568491" cy="334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26430" y="4160367"/>
            <a:ext cx="1568491" cy="341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92347" y="4160367"/>
            <a:ext cx="1568491" cy="341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03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53091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理清行文思路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把握诗歌内容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诗歌正文部分分为五段。这五段的内容分别是什么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请用简明的语言加以概括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江头送客闻琵琶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江上聆听琵琶曲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第三段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歌女倾诉身世苦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第四段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同病相怜伤迁谪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第五段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重闻琵琶青衫湿。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647362"/>
              </p:ext>
            </p:extLst>
          </p:nvPr>
        </p:nvGraphicFramePr>
        <p:xfrm>
          <a:off x="508000" y="2906546"/>
          <a:ext cx="8128000" cy="3031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文档" r:id="rId8" imgW="3894589" imgH="1452753" progId="Word.Document.12">
                  <p:embed/>
                </p:oleObj>
              </mc:Choice>
              <mc:Fallback>
                <p:oleObj name="文档" r:id="rId8" imgW="3894589" imgH="14527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06546"/>
                        <a:ext cx="8128000" cy="3031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93441" y="5774375"/>
            <a:ext cx="8442559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这首诗通过叙事塑造了哪些人物形象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人物之间的联系点是什么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琵琶女和诗人自己。联系点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同是天涯沦落人。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第三段是琵琶女自述身世的一段文字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通过这段文字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我们可以看出琵琶女的人生前后有巨大的反差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这反差是什么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反映了怎样的社会现实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艳盖群芳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艺压京城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人妒人捧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年年欢笑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年老色衰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门前冷落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委身商人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独守空船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美貌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才艺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172370"/>
              </p:ext>
            </p:extLst>
          </p:nvPr>
        </p:nvGraphicFramePr>
        <p:xfrm>
          <a:off x="508000" y="3672907"/>
          <a:ext cx="8128000" cy="1244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文档" r:id="rId8" imgW="3908626" imgH="597832" progId="Word.Document.12">
                  <p:embed/>
                </p:oleObj>
              </mc:Choice>
              <mc:Fallback>
                <p:oleObj name="文档" r:id="rId8" imgW="3908626" imgH="5978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672907"/>
                        <a:ext cx="8128000" cy="1244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93441" y="2283797"/>
            <a:ext cx="8646661" cy="44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3441" y="4592014"/>
            <a:ext cx="8646661" cy="1402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5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238"/>
            <a:ext cx="8128000" cy="36009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第四段开头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诗人说自己与琵琶女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同是天涯沦落人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。诗人与琵琶女相比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有哪些相同点</a:t>
            </a: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16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去年辞帝京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才华横溢的诗人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因直言进谏而遭贬谪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803805"/>
              </p:ext>
            </p:extLst>
          </p:nvPr>
        </p:nvGraphicFramePr>
        <p:xfrm>
          <a:off x="508000" y="2916036"/>
          <a:ext cx="8128000" cy="2024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文档" r:id="rId8" imgW="3894589" imgH="969584" progId="Word.Document.12">
                  <p:embed/>
                </p:oleObj>
              </mc:Choice>
              <mc:Fallback>
                <p:oleObj name="文档" r:id="rId8" imgW="3894589" imgH="9695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16036"/>
                        <a:ext cx="8128000" cy="20245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93441" y="4761995"/>
            <a:ext cx="8646661" cy="8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51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2324"/>
            <a:ext cx="8128000" cy="51642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鉴赏诗歌的语言与表现手法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在这首诗中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诗人运用了大量的比喻来描写琵琶乐曲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请写出下面比喻表现出的乐曲特点。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大弦嘈嘈如急雨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表现了乐声的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小弦切切如私语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表现了乐声的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间关莺语花底滑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表现了乐声的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幽咽泉流冰下难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表现了乐声的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粗重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轻细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流畅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冷涩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在琵琶女演奏之前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诗人先写她的调弦动作和神情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有什么作用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诗人从写琵琶女的调弦动作和神情入手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未成曲调先有情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说明琵琶女此时已进入乐曲的境界中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突出了琵琶女演奏技巧的高超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也暗示诗人精通音乐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是琵琶女的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441" y="4398920"/>
            <a:ext cx="8646661" cy="45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3441" y="5242394"/>
            <a:ext cx="8646661" cy="1160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97130"/>
            <a:ext cx="8128000" cy="39177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东船西舫悄无言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唯见江心秋月白。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这两句运用了怎样的表现手法来写音乐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侧面描写。用悄寂无声的环境来衬托演奏的效果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乐声已停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然而余音绕梁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经久不息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人们还久久沉醉在音乐创造的氛围中。从侧面烘托出琵琶女技艺的高超绝妙。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540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知识窗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表达技巧的含义非常广泛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包括修辞手法、表现手法、表达方式、构思技巧等。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《考试说明》规定常见的修辞手法为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比喻、比拟、借代、夸张、对偶、排比、反复、设问、反问。另外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古典诗歌常用的还有通感、互文、双关、顶真等。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441" y="2438466"/>
            <a:ext cx="8646661" cy="1317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3441" y="3756382"/>
            <a:ext cx="8646661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76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725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表现手法是一个比较笼统的说法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有狭义和广义之分。广义的表现手法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等同表达技巧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狭义的表现手法常常指渲染、烘托、象征、映衬、对比、比兴、铺陈、用典、虚实结合、动静结合、点面结合、欲扬先抑、托物言志、联想想象等。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表达方式指记叙、描写、议论、抒情、说明。古代诗歌中最主要的是描写和抒情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记叙、议论少见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一般没有说明。鉴赏的重点是描写的手法和抒情的方式。描写包括直接描写、间接描写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正面描写、侧面描写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细节描写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肖像描写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景物描写等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抒情包括直接抒情、间接抒情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借景抒情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融情于景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情景交融等。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构思技巧主要有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照应、过渡、线索、悬念、开门见山、卒章显志、以景结情等。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6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252791"/>
              </p:ext>
            </p:extLst>
          </p:nvPr>
        </p:nvGraphicFramePr>
        <p:xfrm>
          <a:off x="508000" y="1376380"/>
          <a:ext cx="8128000" cy="4359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4" imgW="3998963" imgH="2143974" progId="Word.Document.12">
                  <p:embed/>
                </p:oleObj>
              </mc:Choice>
              <mc:Fallback>
                <p:oleObj name="文档" r:id="rId4" imgW="3998963" imgH="21439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76380"/>
                        <a:ext cx="8128000" cy="43592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20756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1286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《琵琶行》精彩而细腻地描写出了琵琶乐曲的感人效果。诗人是从哪些角度进行描写的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990759"/>
              </p:ext>
            </p:extLst>
          </p:nvPr>
        </p:nvGraphicFramePr>
        <p:xfrm>
          <a:off x="508000" y="2730910"/>
          <a:ext cx="8128000" cy="4176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文档" r:id="rId8" imgW="3908266" imgH="2008759" progId="Word.Document.12">
                  <p:embed/>
                </p:oleObj>
              </mc:Choice>
              <mc:Fallback>
                <p:oleObj name="文档" r:id="rId8" imgW="3908266" imgH="20087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730910"/>
                        <a:ext cx="8128000" cy="41762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15213" y="2224281"/>
            <a:ext cx="8338999" cy="4373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372170"/>
              </p:ext>
            </p:extLst>
          </p:nvPr>
        </p:nvGraphicFramePr>
        <p:xfrm>
          <a:off x="508000" y="2692689"/>
          <a:ext cx="8128000" cy="1726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文档" r:id="rId8" imgW="3908266" imgH="830402" progId="Word.Document.12">
                  <p:embed/>
                </p:oleObj>
              </mc:Choice>
              <mc:Fallback>
                <p:oleObj name="文档" r:id="rId8" imgW="3908266" imgH="8304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92689"/>
                        <a:ext cx="8128000" cy="17266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833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72567"/>
            <a:ext cx="8128000" cy="37668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《琵琶行》最大的成功就是关于音乐的描写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难能可贵之处在于不仅描写了一位卓越的音乐表演家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而且描写了一位卓越的音乐鉴赏家。诗人是怎样写自己对琵琶曲的鉴赏的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谈谈你的理解。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诗人不仅能听出琵琶女弹艺的高超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而且能听出曲调中隐含的感情。仅仅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转轴拨弦三两声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便听出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未成曲调先有情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弦弦掩抑声声思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低眉信手续续弹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这样的连续演奏中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听出琵琶女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似诉平生不得志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说尽心中无限事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。即便琵琶女短暂的歇拍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他也听出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别有幽愁暗恨生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。到了最后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竟然听出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凄凄不似向前声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满座重闻皆掩泣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诗人热泪纵横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青衫湿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。这也许是在俞伯牙和钟子期之后最好的关于知音的故事了。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441" y="2935830"/>
            <a:ext cx="8646661" cy="3093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8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107439"/>
              </p:ext>
            </p:extLst>
          </p:nvPr>
        </p:nvGraphicFramePr>
        <p:xfrm>
          <a:off x="508000" y="1552065"/>
          <a:ext cx="8128000" cy="446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8" imgW="3837004" imgH="2110441" progId="Word.Document.12">
                  <p:embed/>
                </p:oleObj>
              </mc:Choice>
              <mc:Fallback>
                <p:oleObj name="文档" r:id="rId8" imgW="3837004" imgH="21104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52065"/>
                        <a:ext cx="8128000" cy="4469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1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58631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《琵琶行》运用了高超的描声技法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将虚渺飘忽、过耳即逝的无形的音乐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写得真切感人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使读者如闻其声、如见其人、如知其形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不仅能触动读者的听觉和视觉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而且能激发读者的联想和想象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切实进入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物我为一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的崇高境界。在这种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变虚渺为真切的艺术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作者采取了两大技法来描摹优美的乐声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一是根据音乐的或高或低、忽缓忽急的特点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把整个演唱过程分为若干个阶段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分而有合。二是运用通感手法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赋形于声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把每一阶段的音乐都进行细致入微的描写。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学以致用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通感是在描述客观事物时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将本来表示甲感觉的词语移用来表示乙感觉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使意象更为活泼、新奇的一种修辞手法。请尝试使用这种手法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描写一段音乐或演奏。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70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343252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那王小玉唱到极高的三四叠后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陡然一落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又极力骋其千回百折的精神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如一条飞蛇在黄山三十六峰半中腰里盘旋穿插。顷刻之间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周匝数遍。从此以后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愈唱愈低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愈低愈细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那声音渐渐的就听不见了。满园子的人都屏气凝神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不敢少动。约有两三分钟之久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仿佛有一点声音从地底下发出。这一出之后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忽又扬起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像放那东洋烟火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一个弹子上天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随化作千百道五色火光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纵横散乱。这一声飞起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即有无限声音俱来并发。那弹弦子的亦全用轮指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忽大忽小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同他那声音相和相合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有如花坞春晓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好鸟乱鸣。耳朵忙不过来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不晓得听那一声的为是。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摘自《明湖居听书》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64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21048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弦上的月光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解读《琵琶行》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流年的风沙湮没了历史的辙印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岁月的密网捞起只只斑斓的海贝。穿过千年的沧桑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秋风中瑟瑟的芦苇仿佛一双双忧伤的眼睛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惨淡迷离的月光诉说着浔阳江边弦上的泪光。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308539"/>
              </p:ext>
            </p:extLst>
          </p:nvPr>
        </p:nvGraphicFramePr>
        <p:xfrm>
          <a:off x="508000" y="3983774"/>
          <a:ext cx="8128000" cy="1533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6" imgW="3837004" imgH="723672" progId="Word.Document.12">
                  <p:embed/>
                </p:oleObj>
              </mc:Choice>
              <mc:Fallback>
                <p:oleObj name="文档" r:id="rId6" imgW="3837004" imgH="7236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983774"/>
                        <a:ext cx="8128000" cy="1533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0836"/>
            <a:ext cx="8128000" cy="54288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那怀抱琵琶半遮面的清愁女子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就坐在那只空空的画船上。船很大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大得仿佛能摆得下世上所有的珍宝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船很小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小得却盛不下一颗落寞的心。船本可以划得很远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却没能划出这个港湾。这无风又无浪的港湾就是她的家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而家的温馨和欢乐永远都是远方最温柔的呼唤。琵琶声夜夜从这不大不小的画船上轻轻地幽幽地滑过江面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与空旷江水上的月低语。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就是在这样一个凄清的月夜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幽咽的琵琶羁绊了离者的脚步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打湿了失意漂泊的江州司马的青衫。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繁华喧闹的京都、朱红的琉璃和玉盘珍馐记录了短暂易逝的笑语。无论这位佳人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还是这个才子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春风中的美丽终成过往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如缤纷的春花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一场风雨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即是落英狼藉。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当孤独的琵琶弹痛乐天不乐天的心弦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同是天涯沦落人的伤痛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瞬间击荡了两颗沦落天涯的心。于是一曲悲歌唱了千年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一弯秋月注视了千年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一江荻花苍白了千年。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34701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54412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乐天不幸来到浔阳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浔阳有幸收留了乐天。轻视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嘲风雪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弄花草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的文士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一心抱定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兼济天下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为民请命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的理想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乐天的笔锋刺透黑暗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百姓的疾苦是他心中最深刻的痛楚。然而权臣动一下唇齿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乐天便远配江西浔阳。黑暗的时代中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乐天就像一片秋叶被风打落盘旋。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达则兼济天下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穷则独善其身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失意的才子选择了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吏隐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然而心系国计民生的乐天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却抹不去内心深深的落寞与伤痛。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于是在那个秋天的月夜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乐天的心弦被那双纤纤细手有力地弹拨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同病相怜的感慨化成了如泣如诉的名篇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在无数天涯沦落人的心上震颤。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那小小的浔阳自此再也走不出那个月光惨淡的夜晚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而哀怨的琵琶至今仍在江上月下凄美地回旋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还有那个低眉落寞轻弹琵琶年长色衰的女子也成了千古美丽的绝唱。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一次美丽的邂逅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就这样凝结成了弦上永恒的月光。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历史制造了许多悲剧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而并非所有悲剧都因悲剧的主角而演绎成永恒的绝美。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68818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品读提示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本文作者将细微的笔触深入到作品中人物的灵魂处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发掘那些隐藏在人物心灵深处的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然后用如诗如画的语言表达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故而生动感人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意味隽永。许多优美的语句如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流年的风沙湮没了历史的辙印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岁月的密网捞起只只斑斓的海贝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当孤独的琵琶弹痛乐天不乐天的心弦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同是天涯沦落人的伤痛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瞬间击荡了两颗沦落天涯的心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等语句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甚至达到了诗句难以企及的地步。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4430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46154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《琵琶行》是白居易诗歌的代表作之一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也是不多见的能成功描摹音乐感人效果的诗篇之一。该诗作于唐宪宗元和十一年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(816)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当时白居易四十五岁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越职言事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被贬江州司马已两年。州司马是州刺史的佐官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掌管军事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但白居易此时是有虚职而无实权。白居易无辜遭贬后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开始还恬然自安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一个偶然的机会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在浔阳江头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遇到一位来自京都、漂泊江湖的琵琶女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往来之际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顿生强烈的天涯沦落之感。这首长篇叙事诗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正是有感而发。正如《唐宋诗醇》所说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满腔迁谪之感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借商妇以发之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有同病相怜之意焉。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633459"/>
              </p:ext>
            </p:extLst>
          </p:nvPr>
        </p:nvGraphicFramePr>
        <p:xfrm>
          <a:off x="1106134" y="1436955"/>
          <a:ext cx="6931732" cy="2044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7" imgW="3837004" imgH="1131482" progId="Word.Document.12">
                  <p:embed/>
                </p:oleObj>
              </mc:Choice>
              <mc:Fallback>
                <p:oleObj name="文档" r:id="rId7" imgW="3837004" imgH="11314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06134" y="1436955"/>
                        <a:ext cx="6931732" cy="20448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两千多年前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一个文人雅士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一个山野樵父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是音乐把他们联系了起来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一千多年前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一个文人骚客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一个天涯歌女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因为音乐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他们演绎了一曲千古不衰的知音绝唱。在这个不朽的夜晚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浔阳江的悠悠江水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瑟瑟秋风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清冷的月光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飘飞的荻花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永远记住了这个美丽而忧伤的故事。诗人白居易也在这个不朽的夜晚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踏着湿漉漉的诗行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平平仄仄地走着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一路洒下两行滚烫的泪水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沾湿了历史的脸庞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永远都无法抹去。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同是天涯沦落人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相逢何必曾相识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表达了诗人对歌女不幸遭遇的同情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又抒发了自己谪居江州后的悲愤心情。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天涯沦落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有着丰富的内涵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它写出了人们对苦难生活的共同情感体验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引起一代又一代人的共鸣。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泪湿青衫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不是一个传说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而是一种心情、一种责任、一种使命。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司马青衫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作为典故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出自于白居易的《琵琶行》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常用来表示由于内心痛苦而伤心流泪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如王实甫《长亭送别》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淋漓襟袖啼红泪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比司马青衫更湿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、林觉民《与妻书》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司马青衫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吾不能学太上之忘情也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都用到了这个典故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也都是这个意思。其实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我们不妨追本溯源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把司马青衫理解为一种同情之泪、哀怜之泪。这更能让我们想起屈原的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长太息以掩涕兮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哀民生之多艰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、杜甫的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感时花溅泪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、鲁迅的长歌当哭。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运用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韵动中黑简体"/>
                <a:cs typeface="Times New Roman" panose="02020603050405020304" pitchFamily="18" charset="0"/>
              </a:rPr>
              <a:t>方向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方正韵动中黑简体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两则材料可以用在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悲悯情怀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等立意的作文中。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24593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03564"/>
            <a:ext cx="8128000" cy="21048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诗前的小序较详细地介绍了长诗所述故事发生的时间、地点以及琵琶女其人和作者写作此诗的缘起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作品借叙述琵琶女的高超演技和她的凄凉身世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抒发了诗人自己政治上受打击、遭贬斥的抑郁悲凄之情。诗歌中的音乐描写十分成功。诗人调动了多种描写手法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生动地再现了琵琶曲的感人效果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赢得了后人的广泛赞誉。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48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(772—846),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字乐天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号香山居士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生于今河南新郑。早年热心济世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强调诗歌的政治功能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并力求通俗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与元稹积极倡导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新乐府运动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文章合为时而著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歌诗合为事而作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是新乐府运动的倡导者。所作《新乐府》《秦中吟》等与杜甫的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三别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同为著名的诗史。长篇叙事诗《长恨歌》《琵琶行》则代表他艺术上的最高成就。现存诗近三千首。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新乐府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一种用新题写时事的乐府诗。始创于初唐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杜甫时大有发展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后来白居易、元稹等发扬了这种写作方法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同时确定了新乐府的名称。白居易所作五十多首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反映了当时的社会矛盾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有深刻的现实意义。其形式采用乐府歌行体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多以三、七言错杂运用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语言通俗易懂。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4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2801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668759"/>
              </p:ext>
            </p:extLst>
          </p:nvPr>
        </p:nvGraphicFramePr>
        <p:xfrm>
          <a:off x="508000" y="1919289"/>
          <a:ext cx="8128000" cy="4811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7" imgW="3894229" imgH="2305151" progId="Word.Document.12">
                  <p:embed/>
                </p:oleObj>
              </mc:Choice>
              <mc:Fallback>
                <p:oleObj name="文档" r:id="rId7" imgW="3894229" imgH="23051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19289"/>
                        <a:ext cx="8128000" cy="4811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091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67206"/>
            <a:ext cx="8128000" cy="2801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解多义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440366"/>
              </p:ext>
            </p:extLst>
          </p:nvPr>
        </p:nvGraphicFramePr>
        <p:xfrm>
          <a:off x="508000" y="2112858"/>
          <a:ext cx="8128000" cy="3692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7" imgW="3837004" imgH="1743376" progId="Word.Document.12">
                  <p:embed/>
                </p:oleObj>
              </mc:Choice>
              <mc:Fallback>
                <p:oleObj name="文档" r:id="rId7" imgW="3837004" imgH="17433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12858"/>
                        <a:ext cx="8128000" cy="3692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957707" y="2141391"/>
            <a:ext cx="1811345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76212" y="2684807"/>
            <a:ext cx="116724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3872" y="3207671"/>
            <a:ext cx="116724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93872" y="3761973"/>
            <a:ext cx="116724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93872" y="4243875"/>
            <a:ext cx="116724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57707" y="4790381"/>
            <a:ext cx="116724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78715" y="5333928"/>
            <a:ext cx="116724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16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941404"/>
              </p:ext>
            </p:extLst>
          </p:nvPr>
        </p:nvGraphicFramePr>
        <p:xfrm>
          <a:off x="508000" y="1367120"/>
          <a:ext cx="8128000" cy="5269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7" imgW="3837004" imgH="2487241" progId="Word.Document.12">
                  <p:embed/>
                </p:oleObj>
              </mc:Choice>
              <mc:Fallback>
                <p:oleObj name="文档" r:id="rId7" imgW="3837004" imgH="24872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67120"/>
                        <a:ext cx="8128000" cy="52695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965480" y="1399778"/>
            <a:ext cx="88146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46903" y="1929651"/>
            <a:ext cx="89027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07859" y="2492896"/>
            <a:ext cx="89027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62068" y="2996952"/>
            <a:ext cx="117631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62764" y="3526825"/>
            <a:ext cx="1433286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65814" y="4046624"/>
            <a:ext cx="2077700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07114" y="4576498"/>
            <a:ext cx="1421850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54594" y="5071211"/>
            <a:ext cx="117631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64864" y="5621275"/>
            <a:ext cx="881464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70009" y="6166930"/>
            <a:ext cx="1176319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01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426157" y="1009531"/>
            <a:ext cx="92487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384770" y="1009531"/>
            <a:ext cx="92487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948089"/>
              </p:ext>
            </p:extLst>
          </p:nvPr>
        </p:nvGraphicFramePr>
        <p:xfrm>
          <a:off x="305950" y="1381064"/>
          <a:ext cx="8128000" cy="266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7" imgW="3837004" imgH="1255159" progId="Word.Document.12">
                  <p:embed/>
                </p:oleObj>
              </mc:Choice>
              <mc:Fallback>
                <p:oleObj name="文档" r:id="rId7" imgW="3837004" imgH="12551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5950" y="1381064"/>
                        <a:ext cx="8128000" cy="2660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064607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闻舟中夜弹琵琶者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在夜晚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遂命酒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安排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歌以赠之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作歌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命曰《琵琶行》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题名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座中泣下谁最多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动词活用为名词</a:t>
            </a:r>
            <a:r>
              <a:rPr lang="en-US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眼泪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77509" y="1385049"/>
            <a:ext cx="884711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3735" y="1977954"/>
            <a:ext cx="116895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81804" y="2478228"/>
            <a:ext cx="1168958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70445" y="3011687"/>
            <a:ext cx="142635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29562" y="3571661"/>
            <a:ext cx="1426352" cy="36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41951" y="4458319"/>
            <a:ext cx="1842143" cy="381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94031" y="4905125"/>
            <a:ext cx="2075773" cy="34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27407" y="5316008"/>
            <a:ext cx="2075773" cy="34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09420" y="5721883"/>
            <a:ext cx="2055221" cy="35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10030" y="6135409"/>
            <a:ext cx="2075773" cy="35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29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319</TotalTime>
  <Words>3403</Words>
  <Application>Microsoft Office PowerPoint</Application>
  <PresentationFormat>全屏显示(4:3)</PresentationFormat>
  <Paragraphs>202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NEU-BZ-S92</vt:lpstr>
      <vt:lpstr>方正书宋_GBK</vt:lpstr>
      <vt:lpstr>方正宋黑_GBK</vt:lpstr>
      <vt:lpstr>方正韵动中黑简体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6　琵琶行并序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Skykey</cp:lastModifiedBy>
  <cp:revision>76</cp:revision>
  <dcterms:created xsi:type="dcterms:W3CDTF">2014-04-23T05:53:17Z</dcterms:created>
  <dcterms:modified xsi:type="dcterms:W3CDTF">2015-11-05T08:01:06Z</dcterms:modified>
</cp:coreProperties>
</file>