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ppt/notesSlides/notesSlide22.xml" ContentType="application/vnd.openxmlformats-officedocument.presentationml.notesSlide+xml"/>
  <Override PartName="/ppt/notesSlides/notesSlide220.xml" ContentType="application/vnd.openxmlformats-officedocument.presentationml.notesSlide+xml"/>
  <Override PartName="/ppt/notesSlides/notesSlide221.xml" ContentType="application/vnd.openxmlformats-officedocument.presentationml.notesSlide+xml"/>
  <Override PartName="/ppt/notesSlides/notesSlide222.xml" ContentType="application/vnd.openxmlformats-officedocument.presentationml.notesSlide+xml"/>
  <Override PartName="/ppt/notesSlides/notesSlide223.xml" ContentType="application/vnd.openxmlformats-officedocument.presentationml.notesSlide+xml"/>
  <Override PartName="/ppt/notesSlides/notesSlide224.xml" ContentType="application/vnd.openxmlformats-officedocument.presentationml.notesSlide+xml"/>
  <Override PartName="/ppt/notesSlides/notesSlide225.xml" ContentType="application/vnd.openxmlformats-officedocument.presentationml.notesSlide+xml"/>
  <Override PartName="/ppt/notesSlides/notesSlide226.xml" ContentType="application/vnd.openxmlformats-officedocument.presentationml.notesSlide+xml"/>
  <Override PartName="/ppt/notesSlides/notesSlide227.xml" ContentType="application/vnd.openxmlformats-officedocument.presentationml.notesSlide+xml"/>
  <Override PartName="/ppt/notesSlides/notesSlide228.xml" ContentType="application/vnd.openxmlformats-officedocument.presentationml.notesSlide+xml"/>
  <Override PartName="/ppt/notesSlides/notesSlide229.xml" ContentType="application/vnd.openxmlformats-officedocument.presentationml.notesSlide+xml"/>
  <Override PartName="/ppt/notesSlides/notesSlide23.xml" ContentType="application/vnd.openxmlformats-officedocument.presentationml.notesSlide+xml"/>
  <Override PartName="/ppt/notesSlides/notesSlide230.xml" ContentType="application/vnd.openxmlformats-officedocument.presentationml.notesSlide+xml"/>
  <Override PartName="/ppt/notesSlides/notesSlide231.xml" ContentType="application/vnd.openxmlformats-officedocument.presentationml.notesSlide+xml"/>
  <Override PartName="/ppt/notesSlides/notesSlide232.xml" ContentType="application/vnd.openxmlformats-officedocument.presentationml.notesSlide+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notesSlides/notesSlide238.xml" ContentType="application/vnd.openxmlformats-officedocument.presentationml.notesSlide+xml"/>
  <Override PartName="/ppt/notesSlides/notesSlide239.xml" ContentType="application/vnd.openxmlformats-officedocument.presentationml.notesSlide+xml"/>
  <Override PartName="/ppt/notesSlides/notesSlide24.xml" ContentType="application/vnd.openxmlformats-officedocument.presentationml.notesSlide+xml"/>
  <Override PartName="/ppt/notesSlides/notesSlide240.xml" ContentType="application/vnd.openxmlformats-officedocument.presentationml.notesSlide+xml"/>
  <Override PartName="/ppt/notesSlides/notesSlide241.xml" ContentType="application/vnd.openxmlformats-officedocument.presentationml.notesSlide+xml"/>
  <Override PartName="/ppt/notesSlides/notesSlide242.xml" ContentType="application/vnd.openxmlformats-officedocument.presentationml.notesSlide+xml"/>
  <Override PartName="/ppt/notesSlides/notesSlide243.xml" ContentType="application/vnd.openxmlformats-officedocument.presentationml.notesSlide+xml"/>
  <Override PartName="/ppt/notesSlides/notesSlide244.xml" ContentType="application/vnd.openxmlformats-officedocument.presentationml.notesSlide+xml"/>
  <Override PartName="/ppt/notesSlides/notesSlide245.xml" ContentType="application/vnd.openxmlformats-officedocument.presentationml.notesSlide+xml"/>
  <Override PartName="/ppt/notesSlides/notesSlide246.xml" ContentType="application/vnd.openxmlformats-officedocument.presentationml.notesSlide+xml"/>
  <Override PartName="/ppt/notesSlides/notesSlide247.xml" ContentType="application/vnd.openxmlformats-officedocument.presentationml.notesSlide+xml"/>
  <Override PartName="/ppt/notesSlides/notesSlide248.xml" ContentType="application/vnd.openxmlformats-officedocument.presentationml.notesSlide+xml"/>
  <Override PartName="/ppt/notesSlides/notesSlide249.xml" ContentType="application/vnd.openxmlformats-officedocument.presentationml.notesSlide+xml"/>
  <Override PartName="/ppt/notesSlides/notesSlide25.xml" ContentType="application/vnd.openxmlformats-officedocument.presentationml.notesSlide+xml"/>
  <Override PartName="/ppt/notesSlides/notesSlide250.xml" ContentType="application/vnd.openxmlformats-officedocument.presentationml.notesSlide+xml"/>
  <Override PartName="/ppt/notesSlides/notesSlide251.xml" ContentType="application/vnd.openxmlformats-officedocument.presentationml.notesSlide+xml"/>
  <Override PartName="/ppt/notesSlides/notesSlide252.xml" ContentType="application/vnd.openxmlformats-officedocument.presentationml.notesSlide+xml"/>
  <Override PartName="/ppt/notesSlides/notesSlide253.xml" ContentType="application/vnd.openxmlformats-officedocument.presentationml.notesSlide+xml"/>
  <Override PartName="/ppt/notesSlides/notesSlide254.xml" ContentType="application/vnd.openxmlformats-officedocument.presentationml.notesSlide+xml"/>
  <Override PartName="/ppt/notesSlides/notesSlide255.xml" ContentType="application/vnd.openxmlformats-officedocument.presentationml.notesSlide+xml"/>
  <Override PartName="/ppt/notesSlides/notesSlide256.xml" ContentType="application/vnd.openxmlformats-officedocument.presentationml.notesSlide+xml"/>
  <Override PartName="/ppt/notesSlides/notesSlide257.xml" ContentType="application/vnd.openxmlformats-officedocument.presentationml.notesSlide+xml"/>
  <Override PartName="/ppt/notesSlides/notesSlide258.xml" ContentType="application/vnd.openxmlformats-officedocument.presentationml.notesSlide+xml"/>
  <Override PartName="/ppt/notesSlides/notesSlide259.xml" ContentType="application/vnd.openxmlformats-officedocument.presentationml.notesSlide+xml"/>
  <Override PartName="/ppt/notesSlides/notesSlide26.xml" ContentType="application/vnd.openxmlformats-officedocument.presentationml.notesSlide+xml"/>
  <Override PartName="/ppt/notesSlides/notesSlide260.xml" ContentType="application/vnd.openxmlformats-officedocument.presentationml.notesSlide+xml"/>
  <Override PartName="/ppt/notesSlides/notesSlide261.xml" ContentType="application/vnd.openxmlformats-officedocument.presentationml.notesSlide+xml"/>
  <Override PartName="/ppt/notesSlides/notesSlide262.xml" ContentType="application/vnd.openxmlformats-officedocument.presentationml.notesSlide+xml"/>
  <Override PartName="/ppt/notesSlides/notesSlide263.xml" ContentType="application/vnd.openxmlformats-officedocument.presentationml.notesSlide+xml"/>
  <Override PartName="/ppt/notesSlides/notesSlide264.xml" ContentType="application/vnd.openxmlformats-officedocument.presentationml.notesSlide+xml"/>
  <Override PartName="/ppt/notesSlides/notesSlide265.xml" ContentType="application/vnd.openxmlformats-officedocument.presentationml.notesSlide+xml"/>
  <Override PartName="/ppt/notesSlides/notesSlide266.xml" ContentType="application/vnd.openxmlformats-officedocument.presentationml.notesSlide+xml"/>
  <Override PartName="/ppt/notesSlides/notesSlide267.xml" ContentType="application/vnd.openxmlformats-officedocument.presentationml.notesSlide+xml"/>
  <Override PartName="/ppt/notesSlides/notesSlide268.xml" ContentType="application/vnd.openxmlformats-officedocument.presentationml.notesSlide+xml"/>
  <Override PartName="/ppt/notesSlides/notesSlide269.xml" ContentType="application/vnd.openxmlformats-officedocument.presentationml.notesSlide+xml"/>
  <Override PartName="/ppt/notesSlides/notesSlide27.xml" ContentType="application/vnd.openxmlformats-officedocument.presentationml.notesSlide+xml"/>
  <Override PartName="/ppt/notesSlides/notesSlide270.xml" ContentType="application/vnd.openxmlformats-officedocument.presentationml.notesSlide+xml"/>
  <Override PartName="/ppt/notesSlides/notesSlide271.xml" ContentType="application/vnd.openxmlformats-officedocument.presentationml.notesSlide+xml"/>
  <Override PartName="/ppt/notesSlides/notesSlide272.xml" ContentType="application/vnd.openxmlformats-officedocument.presentationml.notesSlide+xml"/>
  <Override PartName="/ppt/notesSlides/notesSlide273.xml" ContentType="application/vnd.openxmlformats-officedocument.presentationml.notesSlide+xml"/>
  <Override PartName="/ppt/notesSlides/notesSlide274.xml" ContentType="application/vnd.openxmlformats-officedocument.presentationml.notesSlide+xml"/>
  <Override PartName="/ppt/notesSlides/notesSlide275.xml" ContentType="application/vnd.openxmlformats-officedocument.presentationml.notesSlide+xml"/>
  <Override PartName="/ppt/notesSlides/notesSlide276.xml" ContentType="application/vnd.openxmlformats-officedocument.presentationml.notesSlide+xml"/>
  <Override PartName="/ppt/notesSlides/notesSlide277.xml" ContentType="application/vnd.openxmlformats-officedocument.presentationml.notesSlide+xml"/>
  <Override PartName="/ppt/notesSlides/notesSlide278.xml" ContentType="application/vnd.openxmlformats-officedocument.presentationml.notesSlide+xml"/>
  <Override PartName="/ppt/notesSlides/notesSlide279.xml" ContentType="application/vnd.openxmlformats-officedocument.presentationml.notesSlide+xml"/>
  <Override PartName="/ppt/notesSlides/notesSlide28.xml" ContentType="application/vnd.openxmlformats-officedocument.presentationml.notesSlide+xml"/>
  <Override PartName="/ppt/notesSlides/notesSlide280.xml" ContentType="application/vnd.openxmlformats-officedocument.presentationml.notesSlide+xml"/>
  <Override PartName="/ppt/notesSlides/notesSlide281.xml" ContentType="application/vnd.openxmlformats-officedocument.presentationml.notesSlide+xml"/>
  <Override PartName="/ppt/notesSlides/notesSlide282.xml" ContentType="application/vnd.openxmlformats-officedocument.presentationml.notesSlide+xml"/>
  <Override PartName="/ppt/notesSlides/notesSlide283.xml" ContentType="application/vnd.openxmlformats-officedocument.presentationml.notesSlide+xml"/>
  <Override PartName="/ppt/notesSlides/notesSlide284.xml" ContentType="application/vnd.openxmlformats-officedocument.presentationml.notesSlide+xml"/>
  <Override PartName="/ppt/notesSlides/notesSlide285.xml" ContentType="application/vnd.openxmlformats-officedocument.presentationml.notesSlide+xml"/>
  <Override PartName="/ppt/notesSlides/notesSlide286.xml" ContentType="application/vnd.openxmlformats-officedocument.presentationml.notesSlide+xml"/>
  <Override PartName="/ppt/notesSlides/notesSlide287.xml" ContentType="application/vnd.openxmlformats-officedocument.presentationml.notesSlide+xml"/>
  <Override PartName="/ppt/notesSlides/notesSlide288.xml" ContentType="application/vnd.openxmlformats-officedocument.presentationml.notesSlide+xml"/>
  <Override PartName="/ppt/notesSlides/notesSlide289.xml" ContentType="application/vnd.openxmlformats-officedocument.presentationml.notesSlide+xml"/>
  <Override PartName="/ppt/notesSlides/notesSlide29.xml" ContentType="application/vnd.openxmlformats-officedocument.presentationml.notesSlide+xml"/>
  <Override PartName="/ppt/notesSlides/notesSlide290.xml" ContentType="application/vnd.openxmlformats-officedocument.presentationml.notesSlide+xml"/>
  <Override PartName="/ppt/notesSlides/notesSlide291.xml" ContentType="application/vnd.openxmlformats-officedocument.presentationml.notesSlide+xml"/>
  <Override PartName="/ppt/notesSlides/notesSlide292.xml" ContentType="application/vnd.openxmlformats-officedocument.presentationml.notesSlide+xml"/>
  <Override PartName="/ppt/notesSlides/notesSlide293.xml" ContentType="application/vnd.openxmlformats-officedocument.presentationml.notesSlide+xml"/>
  <Override PartName="/ppt/notesSlides/notesSlide294.xml" ContentType="application/vnd.openxmlformats-officedocument.presentationml.notesSlide+xml"/>
  <Override PartName="/ppt/notesSlides/notesSlide295.xml" ContentType="application/vnd.openxmlformats-officedocument.presentationml.notesSlide+xml"/>
  <Override PartName="/ppt/notesSlides/notesSlide296.xml" ContentType="application/vnd.openxmlformats-officedocument.presentationml.notesSlide+xml"/>
  <Override PartName="/ppt/notesSlides/notesSlide297.xml" ContentType="application/vnd.openxmlformats-officedocument.presentationml.notesSlide+xml"/>
  <Override PartName="/ppt/notesSlides/notesSlide298.xml" ContentType="application/vnd.openxmlformats-officedocument.presentationml.notesSlide+xml"/>
  <Override PartName="/ppt/notesSlides/notesSlide29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00.xml" ContentType="application/vnd.openxmlformats-officedocument.presentationml.notesSlide+xml"/>
  <Override PartName="/ppt/notesSlides/notesSlide301.xml" ContentType="application/vnd.openxmlformats-officedocument.presentationml.notesSlide+xml"/>
  <Override PartName="/ppt/notesSlides/notesSlide302.xml" ContentType="application/vnd.openxmlformats-officedocument.presentationml.notesSlide+xml"/>
  <Override PartName="/ppt/notesSlides/notesSlide303.xml" ContentType="application/vnd.openxmlformats-officedocument.presentationml.notesSlide+xml"/>
  <Override PartName="/ppt/notesSlides/notesSlide304.xml" ContentType="application/vnd.openxmlformats-officedocument.presentationml.notesSlide+xml"/>
  <Override PartName="/ppt/notesSlides/notesSlide305.xml" ContentType="application/vnd.openxmlformats-officedocument.presentationml.notesSlide+xml"/>
  <Override PartName="/ppt/notesSlides/notesSlide306.xml" ContentType="application/vnd.openxmlformats-officedocument.presentationml.notesSlide+xml"/>
  <Override PartName="/ppt/notesSlides/notesSlide307.xml" ContentType="application/vnd.openxmlformats-officedocument.presentationml.notesSlide+xml"/>
  <Override PartName="/ppt/notesSlides/notesSlide308.xml" ContentType="application/vnd.openxmlformats-officedocument.presentationml.notesSlide+xml"/>
  <Override PartName="/ppt/notesSlides/notesSlide309.xml" ContentType="application/vnd.openxmlformats-officedocument.presentationml.notesSlide+xml"/>
  <Override PartName="/ppt/notesSlides/notesSlide31.xml" ContentType="application/vnd.openxmlformats-officedocument.presentationml.notesSlide+xml"/>
  <Override PartName="/ppt/notesSlides/notesSlide310.xml" ContentType="application/vnd.openxmlformats-officedocument.presentationml.notesSlide+xml"/>
  <Override PartName="/ppt/notesSlides/notesSlide311.xml" ContentType="application/vnd.openxmlformats-officedocument.presentationml.notesSlide+xml"/>
  <Override PartName="/ppt/notesSlides/notesSlide312.xml" ContentType="application/vnd.openxmlformats-officedocument.presentationml.notesSlide+xml"/>
  <Override PartName="/ppt/notesSlides/notesSlide313.xml" ContentType="application/vnd.openxmlformats-officedocument.presentationml.notesSlide+xml"/>
  <Override PartName="/ppt/notesSlides/notesSlide314.xml" ContentType="application/vnd.openxmlformats-officedocument.presentationml.notesSlide+xml"/>
  <Override PartName="/ppt/notesSlides/notesSlide315.xml" ContentType="application/vnd.openxmlformats-officedocument.presentationml.notesSlide+xml"/>
  <Override PartName="/ppt/notesSlides/notesSlide316.xml" ContentType="application/vnd.openxmlformats-officedocument.presentationml.notesSlide+xml"/>
  <Override PartName="/ppt/notesSlides/notesSlide317.xml" ContentType="application/vnd.openxmlformats-officedocument.presentationml.notesSlide+xml"/>
  <Override PartName="/ppt/notesSlides/notesSlide318.xml" ContentType="application/vnd.openxmlformats-officedocument.presentationml.notesSlide+xml"/>
  <Override PartName="/ppt/notesSlides/notesSlide319.xml" ContentType="application/vnd.openxmlformats-officedocument.presentationml.notesSlide+xml"/>
  <Override PartName="/ppt/notesSlides/notesSlide32.xml" ContentType="application/vnd.openxmlformats-officedocument.presentationml.notesSlide+xml"/>
  <Override PartName="/ppt/notesSlides/notesSlide320.xml" ContentType="application/vnd.openxmlformats-officedocument.presentationml.notesSlide+xml"/>
  <Override PartName="/ppt/notesSlides/notesSlide321.xml" ContentType="application/vnd.openxmlformats-officedocument.presentationml.notesSlide+xml"/>
  <Override PartName="/ppt/notesSlides/notesSlide322.xml" ContentType="application/vnd.openxmlformats-officedocument.presentationml.notesSlide+xml"/>
  <Override PartName="/ppt/notesSlides/notesSlide323.xml" ContentType="application/vnd.openxmlformats-officedocument.presentationml.notesSlide+xml"/>
  <Override PartName="/ppt/notesSlides/notesSlide324.xml" ContentType="application/vnd.openxmlformats-officedocument.presentationml.notesSlide+xml"/>
  <Override PartName="/ppt/notesSlides/notesSlide325.xml" ContentType="application/vnd.openxmlformats-officedocument.presentationml.notesSlide+xml"/>
  <Override PartName="/ppt/notesSlides/notesSlide326.xml" ContentType="application/vnd.openxmlformats-officedocument.presentationml.notesSlide+xml"/>
  <Override PartName="/ppt/notesSlides/notesSlide327.xml" ContentType="application/vnd.openxmlformats-officedocument.presentationml.notesSlide+xml"/>
  <Override PartName="/ppt/notesSlides/notesSlide328.xml" ContentType="application/vnd.openxmlformats-officedocument.presentationml.notesSlide+xml"/>
  <Override PartName="/ppt/notesSlides/notesSlide329.xml" ContentType="application/vnd.openxmlformats-officedocument.presentationml.notesSlide+xml"/>
  <Override PartName="/ppt/notesSlides/notesSlide33.xml" ContentType="application/vnd.openxmlformats-officedocument.presentationml.notesSlide+xml"/>
  <Override PartName="/ppt/notesSlides/notesSlide330.xml" ContentType="application/vnd.openxmlformats-officedocument.presentationml.notesSlide+xml"/>
  <Override PartName="/ppt/notesSlides/notesSlide331.xml" ContentType="application/vnd.openxmlformats-officedocument.presentationml.notesSlide+xml"/>
  <Override PartName="/ppt/notesSlides/notesSlide332.xml" ContentType="application/vnd.openxmlformats-officedocument.presentationml.notesSlide+xml"/>
  <Override PartName="/ppt/notesSlides/notesSlide333.xml" ContentType="application/vnd.openxmlformats-officedocument.presentationml.notesSlide+xml"/>
  <Override PartName="/ppt/notesSlides/notesSlide334.xml" ContentType="application/vnd.openxmlformats-officedocument.presentationml.notesSlide+xml"/>
  <Override PartName="/ppt/notesSlides/notesSlide335.xml" ContentType="application/vnd.openxmlformats-officedocument.presentationml.notesSlide+xml"/>
  <Override PartName="/ppt/notesSlides/notesSlide336.xml" ContentType="application/vnd.openxmlformats-officedocument.presentationml.notesSlide+xml"/>
  <Override PartName="/ppt/notesSlides/notesSlide337.xml" ContentType="application/vnd.openxmlformats-officedocument.presentationml.notesSlide+xml"/>
  <Override PartName="/ppt/notesSlides/notesSlide338.xml" ContentType="application/vnd.openxmlformats-officedocument.presentationml.notesSlide+xml"/>
  <Override PartName="/ppt/notesSlides/notesSlide339.xml" ContentType="application/vnd.openxmlformats-officedocument.presentationml.notesSlide+xml"/>
  <Override PartName="/ppt/notesSlides/notesSlide34.xml" ContentType="application/vnd.openxmlformats-officedocument.presentationml.notesSlide+xml"/>
  <Override PartName="/ppt/notesSlides/notesSlide340.xml" ContentType="application/vnd.openxmlformats-officedocument.presentationml.notesSlide+xml"/>
  <Override PartName="/ppt/notesSlides/notesSlide341.xml" ContentType="application/vnd.openxmlformats-officedocument.presentationml.notesSlide+xml"/>
  <Override PartName="/ppt/notesSlides/notesSlide342.xml" ContentType="application/vnd.openxmlformats-officedocument.presentationml.notesSlide+xml"/>
  <Override PartName="/ppt/notesSlides/notesSlide343.xml" ContentType="application/vnd.openxmlformats-officedocument.presentationml.notesSlide+xml"/>
  <Override PartName="/ppt/notesSlides/notesSlide344.xml" ContentType="application/vnd.openxmlformats-officedocument.presentationml.notesSlide+xml"/>
  <Override PartName="/ppt/notesSlides/notesSlide345.xml" ContentType="application/vnd.openxmlformats-officedocument.presentationml.notesSlide+xml"/>
  <Override PartName="/ppt/notesSlides/notesSlide346.xml" ContentType="application/vnd.openxmlformats-officedocument.presentationml.notesSlide+xml"/>
  <Override PartName="/ppt/notesSlides/notesSlide347.xml" ContentType="application/vnd.openxmlformats-officedocument.presentationml.notesSlide+xml"/>
  <Override PartName="/ppt/notesSlides/notesSlide348.xml" ContentType="application/vnd.openxmlformats-officedocument.presentationml.notesSlide+xml"/>
  <Override PartName="/ppt/notesSlides/notesSlide349.xml" ContentType="application/vnd.openxmlformats-officedocument.presentationml.notesSlide+xml"/>
  <Override PartName="/ppt/notesSlides/notesSlide35.xml" ContentType="application/vnd.openxmlformats-officedocument.presentationml.notesSlide+xml"/>
  <Override PartName="/ppt/notesSlides/notesSlide350.xml" ContentType="application/vnd.openxmlformats-officedocument.presentationml.notesSlide+xml"/>
  <Override PartName="/ppt/notesSlides/notesSlide351.xml" ContentType="application/vnd.openxmlformats-officedocument.presentationml.notesSlide+xml"/>
  <Override PartName="/ppt/notesSlides/notesSlide352.xml" ContentType="application/vnd.openxmlformats-officedocument.presentationml.notesSlide+xml"/>
  <Override PartName="/ppt/notesSlides/notesSlide353.xml" ContentType="application/vnd.openxmlformats-officedocument.presentationml.notesSlide+xml"/>
  <Override PartName="/ppt/notesSlides/notesSlide354.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260" r:id="rId7"/>
    <p:sldId id="263" r:id="rId8"/>
    <p:sldId id="266" r:id="rId9"/>
    <p:sldId id="267" r:id="rId10"/>
    <p:sldId id="268" r:id="rId11"/>
    <p:sldId id="271" r:id="rId12"/>
    <p:sldId id="274" r:id="rId13"/>
    <p:sldId id="275" r:id="rId14"/>
    <p:sldId id="276" r:id="rId15"/>
    <p:sldId id="277" r:id="rId16"/>
    <p:sldId id="279" r:id="rId17"/>
    <p:sldId id="280" r:id="rId18"/>
    <p:sldId id="285" r:id="rId19"/>
    <p:sldId id="286" r:id="rId20"/>
    <p:sldId id="287" r:id="rId21"/>
    <p:sldId id="289" r:id="rId22"/>
    <p:sldId id="290" r:id="rId23"/>
    <p:sldId id="291" r:id="rId24"/>
    <p:sldId id="293" r:id="rId25"/>
    <p:sldId id="294" r:id="rId26"/>
    <p:sldId id="296" r:id="rId27"/>
    <p:sldId id="297" r:id="rId28"/>
    <p:sldId id="298" r:id="rId29"/>
    <p:sldId id="299" r:id="rId30"/>
    <p:sldId id="302" r:id="rId31"/>
    <p:sldId id="303" r:id="rId32"/>
    <p:sldId id="305" r:id="rId33"/>
    <p:sldId id="306" r:id="rId34"/>
    <p:sldId id="307" r:id="rId35"/>
    <p:sldId id="308" r:id="rId36"/>
    <p:sldId id="312" r:id="rId37"/>
    <p:sldId id="313" r:id="rId38"/>
    <p:sldId id="314" r:id="rId39"/>
    <p:sldId id="316" r:id="rId40"/>
    <p:sldId id="317" r:id="rId41"/>
    <p:sldId id="318" r:id="rId42"/>
    <p:sldId id="319" r:id="rId43"/>
    <p:sldId id="324" r:id="rId44"/>
    <p:sldId id="325" r:id="rId45"/>
    <p:sldId id="326" r:id="rId46"/>
    <p:sldId id="328" r:id="rId47"/>
    <p:sldId id="329" r:id="rId48"/>
    <p:sldId id="330" r:id="rId49"/>
    <p:sldId id="331" r:id="rId50"/>
    <p:sldId id="333" r:id="rId51"/>
    <p:sldId id="334" r:id="rId52"/>
    <p:sldId id="336" r:id="rId53"/>
    <p:sldId id="337" r:id="rId54"/>
    <p:sldId id="338" r:id="rId55"/>
    <p:sldId id="339" r:id="rId56"/>
    <p:sldId id="342" r:id="rId57"/>
    <p:sldId id="343" r:id="rId58"/>
    <p:sldId id="345" r:id="rId59"/>
    <p:sldId id="346" r:id="rId60"/>
    <p:sldId id="347" r:id="rId61"/>
    <p:sldId id="348" r:id="rId62"/>
    <p:sldId id="350" r:id="rId63"/>
    <p:sldId id="351" r:id="rId64"/>
    <p:sldId id="352" r:id="rId65"/>
    <p:sldId id="354" r:id="rId66"/>
    <p:sldId id="355" r:id="rId67"/>
    <p:sldId id="360" r:id="rId68"/>
    <p:sldId id="361" r:id="rId69"/>
    <p:sldId id="362" r:id="rId70"/>
    <p:sldId id="363" r:id="rId71"/>
    <p:sldId id="364" r:id="rId72"/>
    <p:sldId id="365" r:id="rId73"/>
    <p:sldId id="367" r:id="rId74"/>
    <p:sldId id="368" r:id="rId75"/>
    <p:sldId id="369" r:id="rId76"/>
    <p:sldId id="370" r:id="rId77"/>
    <p:sldId id="371" r:id="rId78"/>
    <p:sldId id="372" r:id="rId79"/>
    <p:sldId id="373" r:id="rId80"/>
    <p:sldId id="375" r:id="rId81"/>
    <p:sldId id="376" r:id="rId82"/>
    <p:sldId id="377" r:id="rId83"/>
    <p:sldId id="378" r:id="rId84"/>
    <p:sldId id="380" r:id="rId85"/>
    <p:sldId id="382" r:id="rId86"/>
    <p:sldId id="383" r:id="rId87"/>
    <p:sldId id="384" r:id="rId88"/>
    <p:sldId id="385" r:id="rId89"/>
    <p:sldId id="386" r:id="rId90"/>
    <p:sldId id="387" r:id="rId91"/>
    <p:sldId id="389" r:id="rId92"/>
    <p:sldId id="391" r:id="rId93"/>
    <p:sldId id="392" r:id="rId94"/>
    <p:sldId id="393" r:id="rId95"/>
    <p:sldId id="394" r:id="rId96"/>
    <p:sldId id="396" r:id="rId97"/>
    <p:sldId id="398" r:id="rId98"/>
    <p:sldId id="399" r:id="rId99"/>
    <p:sldId id="401" r:id="rId100"/>
    <p:sldId id="404" r:id="rId101"/>
    <p:sldId id="407" r:id="rId102"/>
    <p:sldId id="408" r:id="rId103"/>
    <p:sldId id="409" r:id="rId104"/>
    <p:sldId id="410" r:id="rId105"/>
    <p:sldId id="411" r:id="rId106"/>
    <p:sldId id="412" r:id="rId107"/>
    <p:sldId id="414" r:id="rId108"/>
    <p:sldId id="415" r:id="rId109"/>
    <p:sldId id="417" r:id="rId110"/>
    <p:sldId id="418" r:id="rId111"/>
    <p:sldId id="419" r:id="rId112"/>
    <p:sldId id="420" r:id="rId113"/>
    <p:sldId id="422" r:id="rId114"/>
    <p:sldId id="423" r:id="rId115"/>
    <p:sldId id="424" r:id="rId116"/>
    <p:sldId id="425" r:id="rId117"/>
    <p:sldId id="427" r:id="rId118"/>
    <p:sldId id="429" r:id="rId119"/>
    <p:sldId id="430" r:id="rId120"/>
    <p:sldId id="432" r:id="rId121"/>
    <p:sldId id="435" r:id="rId122"/>
    <p:sldId id="437" r:id="rId123"/>
    <p:sldId id="438" r:id="rId124"/>
    <p:sldId id="439" r:id="rId125"/>
    <p:sldId id="441" r:id="rId126"/>
    <p:sldId id="442" r:id="rId127"/>
    <p:sldId id="443" r:id="rId128"/>
    <p:sldId id="445" r:id="rId129"/>
    <p:sldId id="446" r:id="rId130"/>
    <p:sldId id="448" r:id="rId131"/>
    <p:sldId id="449" r:id="rId132"/>
    <p:sldId id="450" r:id="rId133"/>
    <p:sldId id="451" r:id="rId134"/>
    <p:sldId id="453" r:id="rId135"/>
    <p:sldId id="454" r:id="rId136"/>
    <p:sldId id="456" r:id="rId137"/>
    <p:sldId id="457" r:id="rId138"/>
    <p:sldId id="458" r:id="rId139"/>
    <p:sldId id="459" r:id="rId140"/>
    <p:sldId id="461" r:id="rId141"/>
    <p:sldId id="462" r:id="rId142"/>
    <p:sldId id="464" r:id="rId143"/>
    <p:sldId id="465" r:id="rId144"/>
    <p:sldId id="466" r:id="rId145"/>
    <p:sldId id="467" r:id="rId146"/>
    <p:sldId id="469" r:id="rId147"/>
    <p:sldId id="470" r:id="rId148"/>
    <p:sldId id="471" r:id="rId149"/>
    <p:sldId id="472" r:id="rId150"/>
    <p:sldId id="473" r:id="rId151"/>
    <p:sldId id="474" r:id="rId152"/>
    <p:sldId id="476" r:id="rId153"/>
    <p:sldId id="477" r:id="rId154"/>
    <p:sldId id="478" r:id="rId155"/>
    <p:sldId id="479" r:id="rId156"/>
    <p:sldId id="480" r:id="rId157"/>
    <p:sldId id="481" r:id="rId158"/>
    <p:sldId id="484" r:id="rId159"/>
    <p:sldId id="485" r:id="rId160"/>
    <p:sldId id="487" r:id="rId161"/>
    <p:sldId id="488" r:id="rId162"/>
    <p:sldId id="489" r:id="rId163"/>
    <p:sldId id="490" r:id="rId164"/>
    <p:sldId id="492" r:id="rId165"/>
    <p:sldId id="493" r:id="rId166"/>
    <p:sldId id="494" r:id="rId167"/>
    <p:sldId id="496" r:id="rId168"/>
    <p:sldId id="497" r:id="rId169"/>
    <p:sldId id="499" r:id="rId170"/>
    <p:sldId id="500" r:id="rId171"/>
    <p:sldId id="502" r:id="rId172"/>
    <p:sldId id="503" r:id="rId173"/>
    <p:sldId id="504" r:id="rId174"/>
    <p:sldId id="505" r:id="rId175"/>
    <p:sldId id="507" r:id="rId176"/>
    <p:sldId id="508" r:id="rId177"/>
    <p:sldId id="510" r:id="rId178"/>
    <p:sldId id="511" r:id="rId179"/>
    <p:sldId id="512" r:id="rId180"/>
    <p:sldId id="513" r:id="rId181"/>
    <p:sldId id="515" r:id="rId182"/>
    <p:sldId id="516" r:id="rId183"/>
    <p:sldId id="517" r:id="rId184"/>
    <p:sldId id="518" r:id="rId185"/>
    <p:sldId id="519" r:id="rId186"/>
    <p:sldId id="520" r:id="rId187"/>
    <p:sldId id="522" r:id="rId188"/>
    <p:sldId id="523" r:id="rId189"/>
    <p:sldId id="525" r:id="rId190"/>
    <p:sldId id="526" r:id="rId191"/>
    <p:sldId id="527" r:id="rId192"/>
    <p:sldId id="528" r:id="rId193"/>
    <p:sldId id="530" r:id="rId194"/>
    <p:sldId id="531" r:id="rId195"/>
    <p:sldId id="532" r:id="rId196"/>
    <p:sldId id="533" r:id="rId197"/>
    <p:sldId id="534" r:id="rId198"/>
    <p:sldId id="535" r:id="rId199"/>
    <p:sldId id="536" r:id="rId200"/>
    <p:sldId id="538" r:id="rId201"/>
    <p:sldId id="539" r:id="rId202"/>
    <p:sldId id="540" r:id="rId203"/>
    <p:sldId id="541" r:id="rId204"/>
    <p:sldId id="543" r:id="rId205"/>
    <p:sldId id="545" r:id="rId206"/>
    <p:sldId id="546" r:id="rId207"/>
    <p:sldId id="547" r:id="rId208"/>
    <p:sldId id="549" r:id="rId209"/>
    <p:sldId id="550" r:id="rId210"/>
    <p:sldId id="551" r:id="rId211"/>
    <p:sldId id="553" r:id="rId212"/>
    <p:sldId id="554" r:id="rId213"/>
    <p:sldId id="555" r:id="rId214"/>
    <p:sldId id="556" r:id="rId215"/>
    <p:sldId id="557" r:id="rId216"/>
    <p:sldId id="558" r:id="rId217"/>
    <p:sldId id="559" r:id="rId218"/>
    <p:sldId id="561" r:id="rId219"/>
    <p:sldId id="562" r:id="rId220"/>
    <p:sldId id="564" r:id="rId221"/>
    <p:sldId id="566" r:id="rId222"/>
    <p:sldId id="567" r:id="rId223"/>
    <p:sldId id="569" r:id="rId224"/>
    <p:sldId id="570" r:id="rId225"/>
    <p:sldId id="571" r:id="rId226"/>
    <p:sldId id="572" r:id="rId227"/>
    <p:sldId id="573" r:id="rId228"/>
    <p:sldId id="574" r:id="rId229"/>
    <p:sldId id="575" r:id="rId230"/>
    <p:sldId id="577" r:id="rId231"/>
    <p:sldId id="578" r:id="rId232"/>
    <p:sldId id="579" r:id="rId233"/>
    <p:sldId id="581" r:id="rId234"/>
    <p:sldId id="583" r:id="rId235"/>
    <p:sldId id="585" r:id="rId236"/>
    <p:sldId id="586" r:id="rId237"/>
    <p:sldId id="587" r:id="rId238"/>
    <p:sldId id="588" r:id="rId239"/>
    <p:sldId id="589" r:id="rId240"/>
    <p:sldId id="590" r:id="rId241"/>
    <p:sldId id="592" r:id="rId242"/>
    <p:sldId id="593" r:id="rId243"/>
    <p:sldId id="594" r:id="rId244"/>
    <p:sldId id="597" r:id="rId245"/>
    <p:sldId id="599" r:id="rId246"/>
    <p:sldId id="600" r:id="rId247"/>
    <p:sldId id="602" r:id="rId248"/>
    <p:sldId id="605" r:id="rId249"/>
    <p:sldId id="607" r:id="rId250"/>
    <p:sldId id="608" r:id="rId251"/>
    <p:sldId id="609" r:id="rId252"/>
    <p:sldId id="611" r:id="rId253"/>
    <p:sldId id="612" r:id="rId254"/>
    <p:sldId id="613" r:id="rId255"/>
    <p:sldId id="616" r:id="rId256"/>
    <p:sldId id="617" r:id="rId257"/>
    <p:sldId id="618" r:id="rId258"/>
    <p:sldId id="619" r:id="rId259"/>
    <p:sldId id="620" r:id="rId260"/>
    <p:sldId id="621" r:id="rId261"/>
    <p:sldId id="623" r:id="rId262"/>
    <p:sldId id="624" r:id="rId263"/>
    <p:sldId id="625" r:id="rId264"/>
    <p:sldId id="627" r:id="rId265"/>
    <p:sldId id="628" r:id="rId266"/>
    <p:sldId id="629" r:id="rId267"/>
    <p:sldId id="631" r:id="rId268"/>
    <p:sldId id="632" r:id="rId269"/>
    <p:sldId id="633" r:id="rId270"/>
    <p:sldId id="634" r:id="rId271"/>
    <p:sldId id="635" r:id="rId272"/>
    <p:sldId id="636" r:id="rId273"/>
    <p:sldId id="637" r:id="rId274"/>
    <p:sldId id="639" r:id="rId275"/>
    <p:sldId id="640" r:id="rId276"/>
    <p:sldId id="641" r:id="rId277"/>
    <p:sldId id="643" r:id="rId278"/>
    <p:sldId id="644" r:id="rId279"/>
    <p:sldId id="645" r:id="rId280"/>
    <p:sldId id="647" r:id="rId281"/>
    <p:sldId id="648" r:id="rId282"/>
    <p:sldId id="649" r:id="rId283"/>
    <p:sldId id="650" r:id="rId284"/>
    <p:sldId id="651" r:id="rId285"/>
    <p:sldId id="652" r:id="rId286"/>
    <p:sldId id="653" r:id="rId287"/>
    <p:sldId id="655" r:id="rId288"/>
    <p:sldId id="656" r:id="rId289"/>
    <p:sldId id="657" r:id="rId290"/>
    <p:sldId id="659" r:id="rId291"/>
    <p:sldId id="660" r:id="rId292"/>
    <p:sldId id="661" r:id="rId293"/>
    <p:sldId id="663" r:id="rId294"/>
    <p:sldId id="664" r:id="rId295"/>
    <p:sldId id="665" r:id="rId296"/>
    <p:sldId id="666" r:id="rId297"/>
    <p:sldId id="667" r:id="rId298"/>
    <p:sldId id="668" r:id="rId299"/>
    <p:sldId id="669" r:id="rId300"/>
    <p:sldId id="672" r:id="rId301"/>
    <p:sldId id="673" r:id="rId302"/>
    <p:sldId id="674" r:id="rId303"/>
    <p:sldId id="675" r:id="rId304"/>
    <p:sldId id="676" r:id="rId305"/>
    <p:sldId id="677" r:id="rId306"/>
    <p:sldId id="679" r:id="rId307"/>
    <p:sldId id="680" r:id="rId308"/>
    <p:sldId id="681" r:id="rId309"/>
    <p:sldId id="683" r:id="rId310"/>
    <p:sldId id="684" r:id="rId311"/>
    <p:sldId id="685" r:id="rId312"/>
    <p:sldId id="687" r:id="rId313"/>
    <p:sldId id="688" r:id="rId314"/>
    <p:sldId id="689" r:id="rId315"/>
    <p:sldId id="691" r:id="rId316"/>
    <p:sldId id="692" r:id="rId317"/>
    <p:sldId id="693" r:id="rId318"/>
    <p:sldId id="695" r:id="rId319"/>
    <p:sldId id="696" r:id="rId320"/>
    <p:sldId id="697" r:id="rId321"/>
    <p:sldId id="698" r:id="rId322"/>
    <p:sldId id="699" r:id="rId323"/>
    <p:sldId id="700" r:id="rId324"/>
    <p:sldId id="701" r:id="rId325"/>
    <p:sldId id="702" r:id="rId326"/>
    <p:sldId id="704" r:id="rId327"/>
    <p:sldId id="705" r:id="rId328"/>
    <p:sldId id="706" r:id="rId329"/>
    <p:sldId id="707" r:id="rId330"/>
    <p:sldId id="708" r:id="rId331"/>
    <p:sldId id="709" r:id="rId332"/>
    <p:sldId id="710" r:id="rId333"/>
    <p:sldId id="712" r:id="rId334"/>
    <p:sldId id="713" r:id="rId335"/>
    <p:sldId id="714" r:id="rId336"/>
    <p:sldId id="715" r:id="rId337"/>
    <p:sldId id="716" r:id="rId338"/>
    <p:sldId id="717" r:id="rId339"/>
    <p:sldId id="718" r:id="rId340"/>
    <p:sldId id="720" r:id="rId341"/>
    <p:sldId id="721" r:id="rId342"/>
    <p:sldId id="722" r:id="rId343"/>
    <p:sldId id="723" r:id="rId344"/>
    <p:sldId id="724" r:id="rId345"/>
    <p:sldId id="725" r:id="rId346"/>
    <p:sldId id="726" r:id="rId347"/>
    <p:sldId id="729" r:id="rId348"/>
    <p:sldId id="730" r:id="rId349"/>
    <p:sldId id="731" r:id="rId350"/>
    <p:sldId id="732" r:id="rId351"/>
    <p:sldId id="734" r:id="rId352"/>
    <p:sldId id="736" r:id="rId353"/>
    <p:sldId id="737" r:id="rId354"/>
    <p:sldId id="738" r:id="rId355"/>
    <p:sldId id="740" r:id="rId356"/>
    <p:sldId id="742" r:id="rId357"/>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78142" autoAdjust="0"/>
  </p:normalViewPr>
  <p:slideViewPr>
    <p:cSldViewPr>
      <p:cViewPr varScale="1">
        <p:scale>
          <a:sx n="65" d="100"/>
          <a:sy n="65" d="100"/>
        </p:scale>
        <p:origin x="-75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0" Type="http://schemas.openxmlformats.org/officeDocument/2006/relationships/tableStyles" Target="tableStyles.xml"/><Relationship Id="rId36" Type="http://schemas.openxmlformats.org/officeDocument/2006/relationships/slide" Target="slides/slide33.xml"/><Relationship Id="rId359" Type="http://schemas.openxmlformats.org/officeDocument/2006/relationships/viewProps" Target="viewProps.xml"/><Relationship Id="rId358" Type="http://schemas.openxmlformats.org/officeDocument/2006/relationships/presProps" Target="presProps.xml"/><Relationship Id="rId357" Type="http://schemas.openxmlformats.org/officeDocument/2006/relationships/slide" Target="slides/slide354.xml"/><Relationship Id="rId356" Type="http://schemas.openxmlformats.org/officeDocument/2006/relationships/slide" Target="slides/slide353.xml"/><Relationship Id="rId355" Type="http://schemas.openxmlformats.org/officeDocument/2006/relationships/slide" Target="slides/slide352.xml"/><Relationship Id="rId354" Type="http://schemas.openxmlformats.org/officeDocument/2006/relationships/slide" Target="slides/slide351.xml"/><Relationship Id="rId353" Type="http://schemas.openxmlformats.org/officeDocument/2006/relationships/slide" Target="slides/slide350.xml"/><Relationship Id="rId352" Type="http://schemas.openxmlformats.org/officeDocument/2006/relationships/slide" Target="slides/slide349.xml"/><Relationship Id="rId351" Type="http://schemas.openxmlformats.org/officeDocument/2006/relationships/slide" Target="slides/slide348.xml"/><Relationship Id="rId350" Type="http://schemas.openxmlformats.org/officeDocument/2006/relationships/slide" Target="slides/slide347.xml"/><Relationship Id="rId35" Type="http://schemas.openxmlformats.org/officeDocument/2006/relationships/slide" Target="slides/slide32.xml"/><Relationship Id="rId349" Type="http://schemas.openxmlformats.org/officeDocument/2006/relationships/slide" Target="slides/slide346.xml"/><Relationship Id="rId348" Type="http://schemas.openxmlformats.org/officeDocument/2006/relationships/slide" Target="slides/slide345.xml"/><Relationship Id="rId347" Type="http://schemas.openxmlformats.org/officeDocument/2006/relationships/slide" Target="slides/slide344.xml"/><Relationship Id="rId346" Type="http://schemas.openxmlformats.org/officeDocument/2006/relationships/slide" Target="slides/slide343.xml"/><Relationship Id="rId345" Type="http://schemas.openxmlformats.org/officeDocument/2006/relationships/slide" Target="slides/slide342.xml"/><Relationship Id="rId344" Type="http://schemas.openxmlformats.org/officeDocument/2006/relationships/slide" Target="slides/slide341.xml"/><Relationship Id="rId343" Type="http://schemas.openxmlformats.org/officeDocument/2006/relationships/slide" Target="slides/slide340.xml"/><Relationship Id="rId342" Type="http://schemas.openxmlformats.org/officeDocument/2006/relationships/slide" Target="slides/slide339.xml"/><Relationship Id="rId341" Type="http://schemas.openxmlformats.org/officeDocument/2006/relationships/slide" Target="slides/slide338.xml"/><Relationship Id="rId340" Type="http://schemas.openxmlformats.org/officeDocument/2006/relationships/slide" Target="slides/slide337.xml"/><Relationship Id="rId34" Type="http://schemas.openxmlformats.org/officeDocument/2006/relationships/slide" Target="slides/slide31.xml"/><Relationship Id="rId339" Type="http://schemas.openxmlformats.org/officeDocument/2006/relationships/slide" Target="slides/slide336.xml"/><Relationship Id="rId338" Type="http://schemas.openxmlformats.org/officeDocument/2006/relationships/slide" Target="slides/slide335.xml"/><Relationship Id="rId337" Type="http://schemas.openxmlformats.org/officeDocument/2006/relationships/slide" Target="slides/slide334.xml"/><Relationship Id="rId336" Type="http://schemas.openxmlformats.org/officeDocument/2006/relationships/slide" Target="slides/slide333.xml"/><Relationship Id="rId335" Type="http://schemas.openxmlformats.org/officeDocument/2006/relationships/slide" Target="slides/slide332.xml"/><Relationship Id="rId334" Type="http://schemas.openxmlformats.org/officeDocument/2006/relationships/slide" Target="slides/slide331.xml"/><Relationship Id="rId333" Type="http://schemas.openxmlformats.org/officeDocument/2006/relationships/slide" Target="slides/slide330.xml"/><Relationship Id="rId332" Type="http://schemas.openxmlformats.org/officeDocument/2006/relationships/slide" Target="slides/slide329.xml"/><Relationship Id="rId331" Type="http://schemas.openxmlformats.org/officeDocument/2006/relationships/slide" Target="slides/slide328.xml"/><Relationship Id="rId330" Type="http://schemas.openxmlformats.org/officeDocument/2006/relationships/slide" Target="slides/slide327.xml"/><Relationship Id="rId33" Type="http://schemas.openxmlformats.org/officeDocument/2006/relationships/slide" Target="slides/slide30.xml"/><Relationship Id="rId329" Type="http://schemas.openxmlformats.org/officeDocument/2006/relationships/slide" Target="slides/slide326.xml"/><Relationship Id="rId328" Type="http://schemas.openxmlformats.org/officeDocument/2006/relationships/slide" Target="slides/slide325.xml"/><Relationship Id="rId327" Type="http://schemas.openxmlformats.org/officeDocument/2006/relationships/slide" Target="slides/slide324.xml"/><Relationship Id="rId326" Type="http://schemas.openxmlformats.org/officeDocument/2006/relationships/slide" Target="slides/slide323.xml"/><Relationship Id="rId325" Type="http://schemas.openxmlformats.org/officeDocument/2006/relationships/slide" Target="slides/slide322.xml"/><Relationship Id="rId324" Type="http://schemas.openxmlformats.org/officeDocument/2006/relationships/slide" Target="slides/slide321.xml"/><Relationship Id="rId323" Type="http://schemas.openxmlformats.org/officeDocument/2006/relationships/slide" Target="slides/slide320.xml"/><Relationship Id="rId322" Type="http://schemas.openxmlformats.org/officeDocument/2006/relationships/slide" Target="slides/slide319.xml"/><Relationship Id="rId321" Type="http://schemas.openxmlformats.org/officeDocument/2006/relationships/slide" Target="slides/slide318.xml"/><Relationship Id="rId320" Type="http://schemas.openxmlformats.org/officeDocument/2006/relationships/slide" Target="slides/slide317.xml"/><Relationship Id="rId32" Type="http://schemas.openxmlformats.org/officeDocument/2006/relationships/slide" Target="slides/slide29.xml"/><Relationship Id="rId319" Type="http://schemas.openxmlformats.org/officeDocument/2006/relationships/slide" Target="slides/slide316.xml"/><Relationship Id="rId318" Type="http://schemas.openxmlformats.org/officeDocument/2006/relationships/slide" Target="slides/slide315.xml"/><Relationship Id="rId317" Type="http://schemas.openxmlformats.org/officeDocument/2006/relationships/slide" Target="slides/slide314.xml"/><Relationship Id="rId316" Type="http://schemas.openxmlformats.org/officeDocument/2006/relationships/slide" Target="slides/slide313.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8.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7.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6.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5.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4.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3.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0.xml"/></Relationships>
</file>

<file path=ppt/notesSlides/_rels/notesSlide1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1.xml"/></Relationships>
</file>

<file path=ppt/notesSlides/_rels/notesSlide1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2.xml"/></Relationships>
</file>

<file path=ppt/notesSlides/_rels/notesSlide1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3.xml"/></Relationships>
</file>

<file path=ppt/notesSlides/_rels/notesSlide1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4.xml"/></Relationships>
</file>

<file path=ppt/notesSlides/_rels/notesSlide1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5.xml"/></Relationships>
</file>

<file path=ppt/notesSlides/_rels/notesSlide1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6.xml"/></Relationships>
</file>

<file path=ppt/notesSlides/_rels/notesSlide1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7.xml"/></Relationships>
</file>

<file path=ppt/notesSlides/_rels/notesSlide1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0.xml"/></Relationships>
</file>

<file path=ppt/notesSlides/_rels/notesSlide1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1.xml"/></Relationships>
</file>

<file path=ppt/notesSlides/_rels/notesSlide1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_rels/notesSlide1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4.xml"/></Relationships>
</file>

<file path=ppt/notesSlides/_rels/notesSlide1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5.xml"/></Relationships>
</file>

<file path=ppt/notesSlides/_rels/notesSlide1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6.xml"/></Relationships>
</file>

<file path=ppt/notesSlides/_rels/notesSlide1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7.xml"/></Relationships>
</file>

<file path=ppt/notesSlides/_rels/notesSlide1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8.xml"/></Relationships>
</file>

<file path=ppt/notesSlides/_rels/notesSlide1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0.xml"/></Relationships>
</file>

<file path=ppt/notesSlides/_rels/notesSlide1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1.xml"/></Relationships>
</file>

<file path=ppt/notesSlides/_rels/notesSlide1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2.xml"/></Relationships>
</file>

<file path=ppt/notesSlides/_rels/notesSlide1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3.xml"/></Relationships>
</file>

<file path=ppt/notesSlides/_rels/notesSlide1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4.xml"/></Relationships>
</file>

<file path=ppt/notesSlides/_rels/notesSlide1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5.xml"/></Relationships>
</file>

<file path=ppt/notesSlides/_rels/notesSlide1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6.xml"/></Relationships>
</file>

<file path=ppt/notesSlides/_rels/notesSlide1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7.xml"/></Relationships>
</file>

<file path=ppt/notesSlides/_rels/notesSlide1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8.xml"/></Relationships>
</file>

<file path=ppt/notesSlides/_rels/notesSlide1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0.xml"/></Relationships>
</file>

<file path=ppt/notesSlides/_rels/notesSlide2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1.xml"/></Relationships>
</file>

<file path=ppt/notesSlides/_rels/notesSlide2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2.xml"/></Relationships>
</file>

<file path=ppt/notesSlides/_rels/notesSlide2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3.xml"/></Relationships>
</file>

<file path=ppt/notesSlides/_rels/notesSlide2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4.xml"/></Relationships>
</file>

<file path=ppt/notesSlides/_rels/notesSlide2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5.xml"/></Relationships>
</file>

<file path=ppt/notesSlides/_rels/notesSlide2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6.xml"/></Relationships>
</file>

<file path=ppt/notesSlides/_rels/notesSlide2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7.xml"/></Relationships>
</file>

<file path=ppt/notesSlides/_rels/notesSlide2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8.xml"/></Relationships>
</file>

<file path=ppt/notesSlides/_rels/notesSlide2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9.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0.xml"/></Relationships>
</file>

<file path=ppt/notesSlides/_rels/notesSlide2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1.xml"/></Relationships>
</file>

<file path=ppt/notesSlides/_rels/notesSlide2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2.xml"/></Relationships>
</file>

<file path=ppt/notesSlides/_rels/notesSlide2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3.xml"/></Relationships>
</file>

<file path=ppt/notesSlides/_rels/notesSlide2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4.xml"/></Relationships>
</file>

<file path=ppt/notesSlides/_rels/notesSlide2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5.xml"/></Relationships>
</file>

<file path=ppt/notesSlides/_rels/notesSlide2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6.xml"/></Relationships>
</file>

<file path=ppt/notesSlides/_rels/notesSlide2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7.xml"/></Relationships>
</file>

<file path=ppt/notesSlides/_rels/notesSlide2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8.xml"/></Relationships>
</file>

<file path=ppt/notesSlides/_rels/notesSlide2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0.xml"/></Relationships>
</file>

<file path=ppt/notesSlides/_rels/notesSlide2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1.xml"/></Relationships>
</file>

<file path=ppt/notesSlides/_rels/notesSlide2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2.xml"/></Relationships>
</file>

<file path=ppt/notesSlides/_rels/notesSlide2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3.xml"/></Relationships>
</file>

<file path=ppt/notesSlides/_rels/notesSlide2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4.xml"/></Relationships>
</file>

<file path=ppt/notesSlides/_rels/notesSlide2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5.xml"/></Relationships>
</file>

<file path=ppt/notesSlides/_rels/notesSlide2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6.xml"/></Relationships>
</file>

<file path=ppt/notesSlides/_rels/notesSlide2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7.xml"/></Relationships>
</file>

<file path=ppt/notesSlides/_rels/notesSlide2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8.xml"/></Relationships>
</file>

<file path=ppt/notesSlides/_rels/notesSlide2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0.xml"/></Relationships>
</file>

<file path=ppt/notesSlides/_rels/notesSlide2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1.xml"/></Relationships>
</file>

<file path=ppt/notesSlides/_rels/notesSlide2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2.xml"/></Relationships>
</file>

<file path=ppt/notesSlides/_rels/notesSlide2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3.xml"/></Relationships>
</file>

<file path=ppt/notesSlides/_rels/notesSlide2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4.xml"/></Relationships>
</file>

<file path=ppt/notesSlides/_rels/notesSlide2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5.xml"/></Relationships>
</file>

<file path=ppt/notesSlides/_rels/notesSlide2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6.xml"/></Relationships>
</file>

<file path=ppt/notesSlides/_rels/notesSlide2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7.xml"/></Relationships>
</file>

<file path=ppt/notesSlides/_rels/notesSlide2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8.xml"/></Relationships>
</file>

<file path=ppt/notesSlides/_rels/notesSlide2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0.xml"/></Relationships>
</file>

<file path=ppt/notesSlides/_rels/notesSlide2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1.xml"/></Relationships>
</file>

<file path=ppt/notesSlides/_rels/notesSlide2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2.xml"/></Relationships>
</file>

<file path=ppt/notesSlides/_rels/notesSlide2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3.xml"/></Relationships>
</file>

<file path=ppt/notesSlides/_rels/notesSlide2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4.xml"/></Relationships>
</file>

<file path=ppt/notesSlides/_rels/notesSlide2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5.xml"/></Relationships>
</file>

<file path=ppt/notesSlides/_rels/notesSlide2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6.xml"/></Relationships>
</file>

<file path=ppt/notesSlides/_rels/notesSlide2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7.xml"/></Relationships>
</file>

<file path=ppt/notesSlides/_rels/notesSlide2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8.xml"/></Relationships>
</file>

<file path=ppt/notesSlides/_rels/notesSlide2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9.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0.xml"/></Relationships>
</file>

<file path=ppt/notesSlides/_rels/notesSlide2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1.xml"/></Relationships>
</file>

<file path=ppt/notesSlides/_rels/notesSlide2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2.xml"/></Relationships>
</file>

<file path=ppt/notesSlides/_rels/notesSlide2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3.xml"/></Relationships>
</file>

<file path=ppt/notesSlides/_rels/notesSlide2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4.xml"/></Relationships>
</file>

<file path=ppt/notesSlides/_rels/notesSlide2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5.xml"/></Relationships>
</file>

<file path=ppt/notesSlides/_rels/notesSlide2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6.xml"/></Relationships>
</file>

<file path=ppt/notesSlides/_rels/notesSlide2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7.xml"/></Relationships>
</file>

<file path=ppt/notesSlides/_rels/notesSlide2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8.xml"/></Relationships>
</file>

<file path=ppt/notesSlides/_rels/notesSlide2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0.xml"/></Relationships>
</file>

<file path=ppt/notesSlides/_rels/notesSlide2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1.xml"/></Relationships>
</file>

<file path=ppt/notesSlides/_rels/notesSlide2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2.xml"/></Relationships>
</file>

<file path=ppt/notesSlides/_rels/notesSlide2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3.xml"/></Relationships>
</file>

<file path=ppt/notesSlides/_rels/notesSlide2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4.xml"/></Relationships>
</file>

<file path=ppt/notesSlides/_rels/notesSlide2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5.xml"/></Relationships>
</file>

<file path=ppt/notesSlides/_rels/notesSlide2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6.xml"/></Relationships>
</file>

<file path=ppt/notesSlides/_rels/notesSlide2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7.xml"/></Relationships>
</file>

<file path=ppt/notesSlides/_rels/notesSlide2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8.xml"/></Relationships>
</file>

<file path=ppt/notesSlides/_rels/notesSlide2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0.xml"/></Relationships>
</file>

<file path=ppt/notesSlides/_rels/notesSlide2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1.xml"/></Relationships>
</file>

<file path=ppt/notesSlides/_rels/notesSlide2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2.xml"/></Relationships>
</file>

<file path=ppt/notesSlides/_rels/notesSlide2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3.xml"/></Relationships>
</file>

<file path=ppt/notesSlides/_rels/notesSlide2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4.xml"/></Relationships>
</file>

<file path=ppt/notesSlides/_rels/notesSlide2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5.xml"/></Relationships>
</file>

<file path=ppt/notesSlides/_rels/notesSlide2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6.xml"/></Relationships>
</file>

<file path=ppt/notesSlides/_rels/notesSlide2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7.xml"/></Relationships>
</file>

<file path=ppt/notesSlides/_rels/notesSlide2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8.xml"/></Relationships>
</file>

<file path=ppt/notesSlides/_rels/notesSlide2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0.xml"/></Relationships>
</file>

<file path=ppt/notesSlides/_rels/notesSlide2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1.xml"/></Relationships>
</file>

<file path=ppt/notesSlides/_rels/notesSlide2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2.xml"/></Relationships>
</file>

<file path=ppt/notesSlides/_rels/notesSlide2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3.xml"/></Relationships>
</file>

<file path=ppt/notesSlides/_rels/notesSlide2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4.xml"/></Relationships>
</file>

<file path=ppt/notesSlides/_rels/notesSlide2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5.xml"/></Relationships>
</file>

<file path=ppt/notesSlides/_rels/notesSlide2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6.xml"/></Relationships>
</file>

<file path=ppt/notesSlides/_rels/notesSlide2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7.xml"/></Relationships>
</file>

<file path=ppt/notesSlides/_rels/notesSlide2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8.xml"/></Relationships>
</file>

<file path=ppt/notesSlides/_rels/notesSlide2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0.xml"/></Relationships>
</file>

<file path=ppt/notesSlides/_rels/notesSlide2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1.xml"/></Relationships>
</file>

<file path=ppt/notesSlides/_rels/notesSlide2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2.xml"/></Relationships>
</file>

<file path=ppt/notesSlides/_rels/notesSlide2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3.xml"/></Relationships>
</file>

<file path=ppt/notesSlides/_rels/notesSlide2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4.xml"/></Relationships>
</file>

<file path=ppt/notesSlides/_rels/notesSlide2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5.xml"/></Relationships>
</file>

<file path=ppt/notesSlides/_rels/notesSlide2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6.xml"/></Relationships>
</file>

<file path=ppt/notesSlides/_rels/notesSlide2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7.xml"/></Relationships>
</file>

<file path=ppt/notesSlides/_rels/notesSlide2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8.xml"/></Relationships>
</file>

<file path=ppt/notesSlides/_rels/notesSlide2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0.xml"/></Relationships>
</file>

<file path=ppt/notesSlides/_rels/notesSlide3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1.xml"/></Relationships>
</file>

<file path=ppt/notesSlides/_rels/notesSlide3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2.xml"/></Relationships>
</file>

<file path=ppt/notesSlides/_rels/notesSlide3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3.xml"/></Relationships>
</file>

<file path=ppt/notesSlides/_rels/notesSlide3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4.xml"/></Relationships>
</file>

<file path=ppt/notesSlides/_rels/notesSlide3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5.xml"/></Relationships>
</file>

<file path=ppt/notesSlides/_rels/notesSlide3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6.xml"/></Relationships>
</file>

<file path=ppt/notesSlides/_rels/notesSlide3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7.xml"/></Relationships>
</file>

<file path=ppt/notesSlides/_rels/notesSlide3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8.xml"/></Relationships>
</file>

<file path=ppt/notesSlides/_rels/notesSlide3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0.xml"/></Relationships>
</file>

<file path=ppt/notesSlides/_rels/notesSlide3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1.xml"/></Relationships>
</file>

<file path=ppt/notesSlides/_rels/notesSlide3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2.xml"/></Relationships>
</file>

<file path=ppt/notesSlides/_rels/notesSlide3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3.xml"/></Relationships>
</file>

<file path=ppt/notesSlides/_rels/notesSlide3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4.xml"/></Relationships>
</file>

<file path=ppt/notesSlides/_rels/notesSlide3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5.xml"/></Relationships>
</file>

<file path=ppt/notesSlides/_rels/notesSlide3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6.xml"/></Relationships>
</file>

<file path=ppt/notesSlides/_rels/notesSlide3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7.xml"/></Relationships>
</file>

<file path=ppt/notesSlides/_rels/notesSlide3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8.xml"/></Relationships>
</file>

<file path=ppt/notesSlides/_rels/notesSlide3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0.xml"/></Relationships>
</file>

<file path=ppt/notesSlides/_rels/notesSlide3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1.xml"/></Relationships>
</file>

<file path=ppt/notesSlides/_rels/notesSlide3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2.xml"/></Relationships>
</file>

<file path=ppt/notesSlides/_rels/notesSlide3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3.xml"/></Relationships>
</file>

<file path=ppt/notesSlides/_rels/notesSlide3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4.xml"/></Relationships>
</file>

<file path=ppt/notesSlides/_rels/notesSlide3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5.xml"/></Relationships>
</file>

<file path=ppt/notesSlides/_rels/notesSlide3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6.xml"/></Relationships>
</file>

<file path=ppt/notesSlides/_rels/notesSlide3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7.xml"/></Relationships>
</file>

<file path=ppt/notesSlides/_rels/notesSlide3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8.xml"/></Relationships>
</file>

<file path=ppt/notesSlides/_rels/notesSlide3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0.xml"/></Relationships>
</file>

<file path=ppt/notesSlides/_rels/notesSlide3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1.xml"/></Relationships>
</file>

<file path=ppt/notesSlides/_rels/notesSlide3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2.xml"/></Relationships>
</file>

<file path=ppt/notesSlides/_rels/notesSlide3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3.xml"/></Relationships>
</file>

<file path=ppt/notesSlides/_rels/notesSlide3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4.xml"/></Relationships>
</file>

<file path=ppt/notesSlides/_rels/notesSlide3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5.xml"/></Relationships>
</file>

<file path=ppt/notesSlides/_rels/notesSlide3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6.xml"/></Relationships>
</file>

<file path=ppt/notesSlides/_rels/notesSlide3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7.xml"/></Relationships>
</file>

<file path=ppt/notesSlides/_rels/notesSlide3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8.xml"/></Relationships>
</file>

<file path=ppt/notesSlides/_rels/notesSlide3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0.xml"/></Relationships>
</file>

<file path=ppt/notesSlides/_rels/notesSlide3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1.xml"/></Relationships>
</file>

<file path=ppt/notesSlides/_rels/notesSlide3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2.xml"/></Relationships>
</file>

<file path=ppt/notesSlides/_rels/notesSlide3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3.xml"/></Relationships>
</file>

<file path=ppt/notesSlides/_rels/notesSlide3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4.xml"/></Relationships>
</file>

<file path=ppt/notesSlides/_rels/notesSlide3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5.xml"/></Relationships>
</file>

<file path=ppt/notesSlides/_rels/notesSlide3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6.xml"/></Relationships>
</file>

<file path=ppt/notesSlides/_rels/notesSlide3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7.xml"/></Relationships>
</file>

<file path=ppt/notesSlides/_rels/notesSlide3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8.xml"/></Relationships>
</file>

<file path=ppt/notesSlides/_rels/notesSlide3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0.xml"/></Relationships>
</file>

<file path=ppt/notesSlides/_rels/notesSlide3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1.xml"/></Relationships>
</file>

<file path=ppt/notesSlides/_rels/notesSlide3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2.xml"/></Relationships>
</file>

<file path=ppt/notesSlides/_rels/notesSlide3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3.xml"/></Relationships>
</file>

<file path=ppt/notesSlides/_rels/notesSlide3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253.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22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233.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2" Type="http://schemas.openxmlformats.org/officeDocument/2006/relationships/notesSlide" Target="../notesSlides/notesSlide241.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2" Type="http://schemas.openxmlformats.org/officeDocument/2006/relationships/notesSlide" Target="../notesSlides/notesSlide245.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3" Type="http://schemas.openxmlformats.org/officeDocument/2006/relationships/notesSlide" Target="../notesSlides/notesSlide253.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54.xml.rels><?xml version="1.0" encoding="UTF-8" standalone="yes"?>
<Relationships xmlns="http://schemas.openxmlformats.org/package/2006/relationships"><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258.xml"/><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62.xml.rels><?xml version="1.0" encoding="UTF-8" standalone="yes"?>
<Relationships xmlns="http://schemas.openxmlformats.org/package/2006/relationships"><Relationship Id="rId2" Type="http://schemas.openxmlformats.org/officeDocument/2006/relationships/notesSlide" Target="../notesSlides/notesSlide262.xml"/><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2" Type="http://schemas.openxmlformats.org/officeDocument/2006/relationships/notesSlide" Target="../notesSlides/notesSlide263.xml"/><Relationship Id="rId1" Type="http://schemas.openxmlformats.org/officeDocument/2006/relationships/slideLayout" Target="../slideLayouts/slideLayout4.xml"/></Relationships>
</file>

<file path=ppt/slides/_rels/slide264.xml.rels><?xml version="1.0" encoding="UTF-8" standalone="yes"?>
<Relationships xmlns="http://schemas.openxmlformats.org/package/2006/relationships"><Relationship Id="rId2" Type="http://schemas.openxmlformats.org/officeDocument/2006/relationships/notesSlide" Target="../notesSlides/notesSlide264.xml"/><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265.xml"/><Relationship Id="rId1" Type="http://schemas.openxmlformats.org/officeDocument/2006/relationships/slideLayout" Target="../slideLayouts/slideLayout4.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266.xml"/><Relationship Id="rId1" Type="http://schemas.openxmlformats.org/officeDocument/2006/relationships/slideLayout" Target="../slideLayouts/slideLayout4.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267.xml"/><Relationship Id="rId1" Type="http://schemas.openxmlformats.org/officeDocument/2006/relationships/slideLayout" Target="../slideLayouts/slideLayout4.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268.xml"/><Relationship Id="rId1" Type="http://schemas.openxmlformats.org/officeDocument/2006/relationships/slideLayout" Target="../slideLayouts/slideLayout4.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26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70.xml.rels><?xml version="1.0" encoding="UTF-8" standalone="yes"?>
<Relationships xmlns="http://schemas.openxmlformats.org/package/2006/relationships"><Relationship Id="rId2" Type="http://schemas.openxmlformats.org/officeDocument/2006/relationships/notesSlide" Target="../notesSlides/notesSlide270.xml"/><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271.xml"/><Relationship Id="rId1" Type="http://schemas.openxmlformats.org/officeDocument/2006/relationships/slideLayout" Target="../slideLayouts/slideLayout4.xml"/></Relationships>
</file>

<file path=ppt/slides/_rels/slide272.xml.rels><?xml version="1.0" encoding="UTF-8" standalone="yes"?>
<Relationships xmlns="http://schemas.openxmlformats.org/package/2006/relationships"><Relationship Id="rId2" Type="http://schemas.openxmlformats.org/officeDocument/2006/relationships/notesSlide" Target="../notesSlides/notesSlide272.xml"/><Relationship Id="rId1" Type="http://schemas.openxmlformats.org/officeDocument/2006/relationships/slideLayout" Target="../slideLayouts/slideLayout4.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273.xml"/><Relationship Id="rId1" Type="http://schemas.openxmlformats.org/officeDocument/2006/relationships/slideLayout" Target="../slideLayouts/slideLayout4.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274.xml"/><Relationship Id="rId1" Type="http://schemas.openxmlformats.org/officeDocument/2006/relationships/slideLayout" Target="../slideLayouts/slideLayout4.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275.xml"/><Relationship Id="rId1" Type="http://schemas.openxmlformats.org/officeDocument/2006/relationships/slideLayout" Target="../slideLayouts/slideLayout4.xml"/></Relationships>
</file>

<file path=ppt/slides/_rels/slide276.xml.rels><?xml version="1.0" encoding="UTF-8" standalone="yes"?>
<Relationships xmlns="http://schemas.openxmlformats.org/package/2006/relationships"><Relationship Id="rId2" Type="http://schemas.openxmlformats.org/officeDocument/2006/relationships/notesSlide" Target="../notesSlides/notesSlide276.xml"/><Relationship Id="rId1" Type="http://schemas.openxmlformats.org/officeDocument/2006/relationships/slideLayout" Target="../slideLayouts/slideLayout4.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277.xml"/><Relationship Id="rId1" Type="http://schemas.openxmlformats.org/officeDocument/2006/relationships/slideLayout" Target="../slideLayouts/slideLayout4.xml"/></Relationships>
</file>

<file path=ppt/slides/_rels/slide278.xml.rels><?xml version="1.0" encoding="UTF-8" standalone="yes"?>
<Relationships xmlns="http://schemas.openxmlformats.org/package/2006/relationships"><Relationship Id="rId2" Type="http://schemas.openxmlformats.org/officeDocument/2006/relationships/notesSlide" Target="../notesSlides/notesSlide278.xml"/><Relationship Id="rId1" Type="http://schemas.openxmlformats.org/officeDocument/2006/relationships/slideLayout" Target="../slideLayouts/slideLayout4.xml"/></Relationships>
</file>

<file path=ppt/slides/_rels/slide279.xml.rels><?xml version="1.0" encoding="UTF-8" standalone="yes"?>
<Relationships xmlns="http://schemas.openxmlformats.org/package/2006/relationships"><Relationship Id="rId2" Type="http://schemas.openxmlformats.org/officeDocument/2006/relationships/notesSlide" Target="../notesSlides/notesSlide27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80.xml.rels><?xml version="1.0" encoding="UTF-8" standalone="yes"?>
<Relationships xmlns="http://schemas.openxmlformats.org/package/2006/relationships"><Relationship Id="rId2" Type="http://schemas.openxmlformats.org/officeDocument/2006/relationships/notesSlide" Target="../notesSlides/notesSlide280.xml"/><Relationship Id="rId1" Type="http://schemas.openxmlformats.org/officeDocument/2006/relationships/slideLayout" Target="../slideLayouts/slideLayout4.xml"/></Relationships>
</file>

<file path=ppt/slides/_rels/slide281.xml.rels><?xml version="1.0" encoding="UTF-8" standalone="yes"?>
<Relationships xmlns="http://schemas.openxmlformats.org/package/2006/relationships"><Relationship Id="rId2" Type="http://schemas.openxmlformats.org/officeDocument/2006/relationships/notesSlide" Target="../notesSlides/notesSlide281.xml"/><Relationship Id="rId1" Type="http://schemas.openxmlformats.org/officeDocument/2006/relationships/slideLayout" Target="../slideLayouts/slideLayout4.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282.xml"/><Relationship Id="rId1" Type="http://schemas.openxmlformats.org/officeDocument/2006/relationships/slideLayout" Target="../slideLayouts/slideLayout4.xml"/></Relationships>
</file>

<file path=ppt/slides/_rels/slide283.xml.rels><?xml version="1.0" encoding="UTF-8" standalone="yes"?>
<Relationships xmlns="http://schemas.openxmlformats.org/package/2006/relationships"><Relationship Id="rId2" Type="http://schemas.openxmlformats.org/officeDocument/2006/relationships/notesSlide" Target="../notesSlides/notesSlide283.xml"/><Relationship Id="rId1" Type="http://schemas.openxmlformats.org/officeDocument/2006/relationships/slideLayout" Target="../slideLayouts/slideLayout4.xml"/></Relationships>
</file>

<file path=ppt/slides/_rels/slide284.xml.rels><?xml version="1.0" encoding="UTF-8" standalone="yes"?>
<Relationships xmlns="http://schemas.openxmlformats.org/package/2006/relationships"><Relationship Id="rId2" Type="http://schemas.openxmlformats.org/officeDocument/2006/relationships/notesSlide" Target="../notesSlides/notesSlide284.xml"/><Relationship Id="rId1" Type="http://schemas.openxmlformats.org/officeDocument/2006/relationships/slideLayout" Target="../slideLayouts/slideLayout4.xml"/></Relationships>
</file>

<file path=ppt/slides/_rels/slide285.xml.rels><?xml version="1.0" encoding="UTF-8" standalone="yes"?>
<Relationships xmlns="http://schemas.openxmlformats.org/package/2006/relationships"><Relationship Id="rId2" Type="http://schemas.openxmlformats.org/officeDocument/2006/relationships/notesSlide" Target="../notesSlides/notesSlide285.xml"/><Relationship Id="rId1" Type="http://schemas.openxmlformats.org/officeDocument/2006/relationships/slideLayout" Target="../slideLayouts/slideLayout4.xml"/></Relationships>
</file>

<file path=ppt/slides/_rels/slide286.xml.rels><?xml version="1.0" encoding="UTF-8" standalone="yes"?>
<Relationships xmlns="http://schemas.openxmlformats.org/package/2006/relationships"><Relationship Id="rId2" Type="http://schemas.openxmlformats.org/officeDocument/2006/relationships/notesSlide" Target="../notesSlides/notesSlide286.xml"/><Relationship Id="rId1" Type="http://schemas.openxmlformats.org/officeDocument/2006/relationships/slideLayout" Target="../slideLayouts/slideLayout4.xml"/></Relationships>
</file>

<file path=ppt/slides/_rels/slide287.xml.rels><?xml version="1.0" encoding="UTF-8" standalone="yes"?>
<Relationships xmlns="http://schemas.openxmlformats.org/package/2006/relationships"><Relationship Id="rId2" Type="http://schemas.openxmlformats.org/officeDocument/2006/relationships/notesSlide" Target="../notesSlides/notesSlide287.xml"/><Relationship Id="rId1" Type="http://schemas.openxmlformats.org/officeDocument/2006/relationships/slideLayout" Target="../slideLayouts/slideLayout4.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288.xml"/><Relationship Id="rId1" Type="http://schemas.openxmlformats.org/officeDocument/2006/relationships/slideLayout" Target="../slideLayouts/slideLayout4.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289.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290.xml"/><Relationship Id="rId1" Type="http://schemas.openxmlformats.org/officeDocument/2006/relationships/slideLayout" Target="../slideLayouts/slideLayout4.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291.xml"/><Relationship Id="rId1" Type="http://schemas.openxmlformats.org/officeDocument/2006/relationships/slideLayout" Target="../slideLayouts/slideLayout4.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292.xml"/><Relationship Id="rId1" Type="http://schemas.openxmlformats.org/officeDocument/2006/relationships/slideLayout" Target="../slideLayouts/slideLayout4.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293.xml"/><Relationship Id="rId1" Type="http://schemas.openxmlformats.org/officeDocument/2006/relationships/slideLayout" Target="../slideLayouts/slideLayout4.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294.xml"/><Relationship Id="rId1" Type="http://schemas.openxmlformats.org/officeDocument/2006/relationships/slideLayout" Target="../slideLayouts/slideLayout4.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295.xml"/><Relationship Id="rId1" Type="http://schemas.openxmlformats.org/officeDocument/2006/relationships/slideLayout" Target="../slideLayouts/slideLayout4.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296.xml"/><Relationship Id="rId1" Type="http://schemas.openxmlformats.org/officeDocument/2006/relationships/slideLayout" Target="../slideLayouts/slideLayout4.xml"/></Relationships>
</file>

<file path=ppt/slides/_rels/slide297.xml.rels><?xml version="1.0" encoding="UTF-8" standalone="yes"?>
<Relationships xmlns="http://schemas.openxmlformats.org/package/2006/relationships"><Relationship Id="rId2" Type="http://schemas.openxmlformats.org/officeDocument/2006/relationships/notesSlide" Target="../notesSlides/notesSlide297.xml"/><Relationship Id="rId1" Type="http://schemas.openxmlformats.org/officeDocument/2006/relationships/slideLayout" Target="../slideLayouts/slideLayout4.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98.xml"/><Relationship Id="rId1" Type="http://schemas.openxmlformats.org/officeDocument/2006/relationships/slideLayout" Target="../slideLayouts/slideLayout4.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29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300.xml"/><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301.xml"/><Relationship Id="rId1" Type="http://schemas.openxmlformats.org/officeDocument/2006/relationships/slideLayout" Target="../slideLayouts/slideLayout4.xml"/></Relationships>
</file>

<file path=ppt/slides/_rels/slide302.xml.rels><?xml version="1.0" encoding="UTF-8" standalone="yes"?>
<Relationships xmlns="http://schemas.openxmlformats.org/package/2006/relationships"><Relationship Id="rId2" Type="http://schemas.openxmlformats.org/officeDocument/2006/relationships/notesSlide" Target="../notesSlides/notesSlide302.xml"/><Relationship Id="rId1" Type="http://schemas.openxmlformats.org/officeDocument/2006/relationships/slideLayout" Target="../slideLayouts/slideLayout4.xml"/></Relationships>
</file>

<file path=ppt/slides/_rels/slide303.xml.rels><?xml version="1.0" encoding="UTF-8" standalone="yes"?>
<Relationships xmlns="http://schemas.openxmlformats.org/package/2006/relationships"><Relationship Id="rId2" Type="http://schemas.openxmlformats.org/officeDocument/2006/relationships/notesSlide" Target="../notesSlides/notesSlide303.xml"/><Relationship Id="rId1" Type="http://schemas.openxmlformats.org/officeDocument/2006/relationships/slideLayout" Target="../slideLayouts/slideLayout4.xml"/></Relationships>
</file>

<file path=ppt/slides/_rels/slide304.xml.rels><?xml version="1.0" encoding="UTF-8" standalone="yes"?>
<Relationships xmlns="http://schemas.openxmlformats.org/package/2006/relationships"><Relationship Id="rId2" Type="http://schemas.openxmlformats.org/officeDocument/2006/relationships/notesSlide" Target="../notesSlides/notesSlide304.xml"/><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2" Type="http://schemas.openxmlformats.org/officeDocument/2006/relationships/notesSlide" Target="../notesSlides/notesSlide305.xml"/><Relationship Id="rId1" Type="http://schemas.openxmlformats.org/officeDocument/2006/relationships/slideLayout" Target="../slideLayouts/slideLayout4.xml"/></Relationships>
</file>

<file path=ppt/slides/_rels/slide306.xml.rels><?xml version="1.0" encoding="UTF-8" standalone="yes"?>
<Relationships xmlns="http://schemas.openxmlformats.org/package/2006/relationships"><Relationship Id="rId2" Type="http://schemas.openxmlformats.org/officeDocument/2006/relationships/notesSlide" Target="../notesSlides/notesSlide306.xml"/><Relationship Id="rId1" Type="http://schemas.openxmlformats.org/officeDocument/2006/relationships/slideLayout" Target="../slideLayouts/slideLayout4.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307.xml"/><Relationship Id="rId1" Type="http://schemas.openxmlformats.org/officeDocument/2006/relationships/slideLayout" Target="../slideLayouts/slideLayout4.xml"/></Relationships>
</file>

<file path=ppt/slides/_rels/slide308.xml.rels><?xml version="1.0" encoding="UTF-8" standalone="yes"?>
<Relationships xmlns="http://schemas.openxmlformats.org/package/2006/relationships"><Relationship Id="rId2" Type="http://schemas.openxmlformats.org/officeDocument/2006/relationships/notesSlide" Target="../notesSlides/notesSlide308.xml"/><Relationship Id="rId1" Type="http://schemas.openxmlformats.org/officeDocument/2006/relationships/slideLayout" Target="../slideLayouts/slideLayout4.xml"/></Relationships>
</file>

<file path=ppt/slides/_rels/slide309.xml.rels><?xml version="1.0" encoding="UTF-8" standalone="yes"?>
<Relationships xmlns="http://schemas.openxmlformats.org/package/2006/relationships"><Relationship Id="rId2" Type="http://schemas.openxmlformats.org/officeDocument/2006/relationships/notesSlide" Target="../notesSlides/notesSlide30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310.xml"/><Relationship Id="rId1" Type="http://schemas.openxmlformats.org/officeDocument/2006/relationships/slideLayout" Target="../slideLayouts/slideLayout4.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311.xml"/><Relationship Id="rId1" Type="http://schemas.openxmlformats.org/officeDocument/2006/relationships/slideLayout" Target="../slideLayouts/slideLayout4.xml"/></Relationships>
</file>

<file path=ppt/slides/_rels/slide312.xml.rels><?xml version="1.0" encoding="UTF-8" standalone="yes"?>
<Relationships xmlns="http://schemas.openxmlformats.org/package/2006/relationships"><Relationship Id="rId2" Type="http://schemas.openxmlformats.org/officeDocument/2006/relationships/notesSlide" Target="../notesSlides/notesSlide312.xml"/><Relationship Id="rId1" Type="http://schemas.openxmlformats.org/officeDocument/2006/relationships/slideLayout" Target="../slideLayouts/slideLayout4.xml"/></Relationships>
</file>

<file path=ppt/slides/_rels/slide313.xml.rels><?xml version="1.0" encoding="UTF-8" standalone="yes"?>
<Relationships xmlns="http://schemas.openxmlformats.org/package/2006/relationships"><Relationship Id="rId2" Type="http://schemas.openxmlformats.org/officeDocument/2006/relationships/notesSlide" Target="../notesSlides/notesSlide313.xml"/><Relationship Id="rId1" Type="http://schemas.openxmlformats.org/officeDocument/2006/relationships/slideLayout" Target="../slideLayouts/slideLayout4.xml"/></Relationships>
</file>

<file path=ppt/slides/_rels/slide314.xml.rels><?xml version="1.0" encoding="UTF-8" standalone="yes"?>
<Relationships xmlns="http://schemas.openxmlformats.org/package/2006/relationships"><Relationship Id="rId2" Type="http://schemas.openxmlformats.org/officeDocument/2006/relationships/notesSlide" Target="../notesSlides/notesSlide314.xml"/><Relationship Id="rId1" Type="http://schemas.openxmlformats.org/officeDocument/2006/relationships/slideLayout" Target="../slideLayouts/slideLayout4.xml"/></Relationships>
</file>

<file path=ppt/slides/_rels/slide315.xml.rels><?xml version="1.0" encoding="UTF-8" standalone="yes"?>
<Relationships xmlns="http://schemas.openxmlformats.org/package/2006/relationships"><Relationship Id="rId2" Type="http://schemas.openxmlformats.org/officeDocument/2006/relationships/notesSlide" Target="../notesSlides/notesSlide315.xml"/><Relationship Id="rId1" Type="http://schemas.openxmlformats.org/officeDocument/2006/relationships/slideLayout" Target="../slideLayouts/slideLayout4.xml"/></Relationships>
</file>

<file path=ppt/slides/_rels/slide316.xml.rels><?xml version="1.0" encoding="UTF-8" standalone="yes"?>
<Relationships xmlns="http://schemas.openxmlformats.org/package/2006/relationships"><Relationship Id="rId2" Type="http://schemas.openxmlformats.org/officeDocument/2006/relationships/notesSlide" Target="../notesSlides/notesSlide316.xml"/><Relationship Id="rId1" Type="http://schemas.openxmlformats.org/officeDocument/2006/relationships/slideLayout" Target="../slideLayouts/slideLayout4.xml"/></Relationships>
</file>

<file path=ppt/slides/_rels/slide317.xml.rels><?xml version="1.0" encoding="UTF-8" standalone="yes"?>
<Relationships xmlns="http://schemas.openxmlformats.org/package/2006/relationships"><Relationship Id="rId2" Type="http://schemas.openxmlformats.org/officeDocument/2006/relationships/notesSlide" Target="../notesSlides/notesSlide317.xml"/><Relationship Id="rId1" Type="http://schemas.openxmlformats.org/officeDocument/2006/relationships/slideLayout" Target="../slideLayouts/slideLayout4.xml"/></Relationships>
</file>

<file path=ppt/slides/_rels/slide318.xml.rels><?xml version="1.0" encoding="UTF-8" standalone="yes"?>
<Relationships xmlns="http://schemas.openxmlformats.org/package/2006/relationships"><Relationship Id="rId3" Type="http://schemas.openxmlformats.org/officeDocument/2006/relationships/notesSlide" Target="../notesSlides/notesSlide318.xml"/><Relationship Id="rId2" Type="http://schemas.openxmlformats.org/officeDocument/2006/relationships/slideLayout" Target="../slideLayouts/slideLayout4.xml"/><Relationship Id="rId1" Type="http://schemas.openxmlformats.org/officeDocument/2006/relationships/image" Target="../media/image8.jpeg"/></Relationships>
</file>

<file path=ppt/slides/_rels/slide319.xml.rels><?xml version="1.0" encoding="UTF-8" standalone="yes"?>
<Relationships xmlns="http://schemas.openxmlformats.org/package/2006/relationships"><Relationship Id="rId2" Type="http://schemas.openxmlformats.org/officeDocument/2006/relationships/notesSlide" Target="../notesSlides/notesSlide31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20.xml.rels><?xml version="1.0" encoding="UTF-8" standalone="yes"?>
<Relationships xmlns="http://schemas.openxmlformats.org/package/2006/relationships"><Relationship Id="rId2" Type="http://schemas.openxmlformats.org/officeDocument/2006/relationships/notesSlide" Target="../notesSlides/notesSlide320.xml"/><Relationship Id="rId1" Type="http://schemas.openxmlformats.org/officeDocument/2006/relationships/slideLayout" Target="../slideLayouts/slideLayout4.xml"/></Relationships>
</file>

<file path=ppt/slides/_rels/slide321.xml.rels><?xml version="1.0" encoding="UTF-8" standalone="yes"?>
<Relationships xmlns="http://schemas.openxmlformats.org/package/2006/relationships"><Relationship Id="rId2" Type="http://schemas.openxmlformats.org/officeDocument/2006/relationships/notesSlide" Target="../notesSlides/notesSlide321.xml"/><Relationship Id="rId1" Type="http://schemas.openxmlformats.org/officeDocument/2006/relationships/slideLayout" Target="../slideLayouts/slideLayout4.xml"/></Relationships>
</file>

<file path=ppt/slides/_rels/slide322.xml.rels><?xml version="1.0" encoding="UTF-8" standalone="yes"?>
<Relationships xmlns="http://schemas.openxmlformats.org/package/2006/relationships"><Relationship Id="rId2" Type="http://schemas.openxmlformats.org/officeDocument/2006/relationships/notesSlide" Target="../notesSlides/notesSlide322.xml"/><Relationship Id="rId1" Type="http://schemas.openxmlformats.org/officeDocument/2006/relationships/slideLayout" Target="../slideLayouts/slideLayout4.xml"/></Relationships>
</file>

<file path=ppt/slides/_rels/slide323.xml.rels><?xml version="1.0" encoding="UTF-8" standalone="yes"?>
<Relationships xmlns="http://schemas.openxmlformats.org/package/2006/relationships"><Relationship Id="rId2" Type="http://schemas.openxmlformats.org/officeDocument/2006/relationships/notesSlide" Target="../notesSlides/notesSlide323.xml"/><Relationship Id="rId1" Type="http://schemas.openxmlformats.org/officeDocument/2006/relationships/slideLayout" Target="../slideLayouts/slideLayout4.xml"/></Relationships>
</file>

<file path=ppt/slides/_rels/slide324.xml.rels><?xml version="1.0" encoding="UTF-8" standalone="yes"?>
<Relationships xmlns="http://schemas.openxmlformats.org/package/2006/relationships"><Relationship Id="rId2" Type="http://schemas.openxmlformats.org/officeDocument/2006/relationships/notesSlide" Target="../notesSlides/notesSlide324.xml"/><Relationship Id="rId1" Type="http://schemas.openxmlformats.org/officeDocument/2006/relationships/slideLayout" Target="../slideLayouts/slideLayout4.xml"/></Relationships>
</file>

<file path=ppt/slides/_rels/slide325.xml.rels><?xml version="1.0" encoding="UTF-8" standalone="yes"?>
<Relationships xmlns="http://schemas.openxmlformats.org/package/2006/relationships"><Relationship Id="rId2" Type="http://schemas.openxmlformats.org/officeDocument/2006/relationships/notesSlide" Target="../notesSlides/notesSlide325.xml"/><Relationship Id="rId1" Type="http://schemas.openxmlformats.org/officeDocument/2006/relationships/slideLayout" Target="../slideLayouts/slideLayout4.xml"/></Relationships>
</file>

<file path=ppt/slides/_rels/slide326.xml.rels><?xml version="1.0" encoding="UTF-8" standalone="yes"?>
<Relationships xmlns="http://schemas.openxmlformats.org/package/2006/relationships"><Relationship Id="rId2" Type="http://schemas.openxmlformats.org/officeDocument/2006/relationships/notesSlide" Target="../notesSlides/notesSlide326.xml"/><Relationship Id="rId1" Type="http://schemas.openxmlformats.org/officeDocument/2006/relationships/slideLayout" Target="../slideLayouts/slideLayout4.xml"/></Relationships>
</file>

<file path=ppt/slides/_rels/slide327.xml.rels><?xml version="1.0" encoding="UTF-8" standalone="yes"?>
<Relationships xmlns="http://schemas.openxmlformats.org/package/2006/relationships"><Relationship Id="rId2" Type="http://schemas.openxmlformats.org/officeDocument/2006/relationships/notesSlide" Target="../notesSlides/notesSlide327.xml"/><Relationship Id="rId1" Type="http://schemas.openxmlformats.org/officeDocument/2006/relationships/slideLayout" Target="../slideLayouts/slideLayout4.xml"/></Relationships>
</file>

<file path=ppt/slides/_rels/slide328.xml.rels><?xml version="1.0" encoding="UTF-8" standalone="yes"?>
<Relationships xmlns="http://schemas.openxmlformats.org/package/2006/relationships"><Relationship Id="rId2" Type="http://schemas.openxmlformats.org/officeDocument/2006/relationships/notesSlide" Target="../notesSlides/notesSlide328.xml"/><Relationship Id="rId1" Type="http://schemas.openxmlformats.org/officeDocument/2006/relationships/slideLayout" Target="../slideLayouts/slideLayout4.xml"/></Relationships>
</file>

<file path=ppt/slides/_rels/slide329.xml.rels><?xml version="1.0" encoding="UTF-8" standalone="yes"?>
<Relationships xmlns="http://schemas.openxmlformats.org/package/2006/relationships"><Relationship Id="rId2" Type="http://schemas.openxmlformats.org/officeDocument/2006/relationships/notesSlide" Target="../notesSlides/notesSlide32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30.xml.rels><?xml version="1.0" encoding="UTF-8" standalone="yes"?>
<Relationships xmlns="http://schemas.openxmlformats.org/package/2006/relationships"><Relationship Id="rId2" Type="http://schemas.openxmlformats.org/officeDocument/2006/relationships/notesSlide" Target="../notesSlides/notesSlide330.xml"/><Relationship Id="rId1" Type="http://schemas.openxmlformats.org/officeDocument/2006/relationships/slideLayout" Target="../slideLayouts/slideLayout4.xml"/></Relationships>
</file>

<file path=ppt/slides/_rels/slide331.xml.rels><?xml version="1.0" encoding="UTF-8" standalone="yes"?>
<Relationships xmlns="http://schemas.openxmlformats.org/package/2006/relationships"><Relationship Id="rId2" Type="http://schemas.openxmlformats.org/officeDocument/2006/relationships/notesSlide" Target="../notesSlides/notesSlide331.xml"/><Relationship Id="rId1" Type="http://schemas.openxmlformats.org/officeDocument/2006/relationships/slideLayout" Target="../slideLayouts/slideLayout4.xml"/></Relationships>
</file>

<file path=ppt/slides/_rels/slide332.xml.rels><?xml version="1.0" encoding="UTF-8" standalone="yes"?>
<Relationships xmlns="http://schemas.openxmlformats.org/package/2006/relationships"><Relationship Id="rId2" Type="http://schemas.openxmlformats.org/officeDocument/2006/relationships/notesSlide" Target="../notesSlides/notesSlide332.xml"/><Relationship Id="rId1" Type="http://schemas.openxmlformats.org/officeDocument/2006/relationships/slideLayout" Target="../slideLayouts/slideLayout4.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333.xml"/><Relationship Id="rId1" Type="http://schemas.openxmlformats.org/officeDocument/2006/relationships/slideLayout" Target="../slideLayouts/slideLayout4.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334.xml"/><Relationship Id="rId1" Type="http://schemas.openxmlformats.org/officeDocument/2006/relationships/slideLayout" Target="../slideLayouts/slideLayout4.xml"/></Relationships>
</file>

<file path=ppt/slides/_rels/slide335.xml.rels><?xml version="1.0" encoding="UTF-8" standalone="yes"?>
<Relationships xmlns="http://schemas.openxmlformats.org/package/2006/relationships"><Relationship Id="rId2" Type="http://schemas.openxmlformats.org/officeDocument/2006/relationships/notesSlide" Target="../notesSlides/notesSlide335.xml"/><Relationship Id="rId1" Type="http://schemas.openxmlformats.org/officeDocument/2006/relationships/slideLayout" Target="../slideLayouts/slideLayout4.xml"/></Relationships>
</file>

<file path=ppt/slides/_rels/slide336.xml.rels><?xml version="1.0" encoding="UTF-8" standalone="yes"?>
<Relationships xmlns="http://schemas.openxmlformats.org/package/2006/relationships"><Relationship Id="rId2" Type="http://schemas.openxmlformats.org/officeDocument/2006/relationships/notesSlide" Target="../notesSlides/notesSlide336.xml"/><Relationship Id="rId1" Type="http://schemas.openxmlformats.org/officeDocument/2006/relationships/slideLayout" Target="../slideLayouts/slideLayout4.xml"/></Relationships>
</file>

<file path=ppt/slides/_rels/slide337.xml.rels><?xml version="1.0" encoding="UTF-8" standalone="yes"?>
<Relationships xmlns="http://schemas.openxmlformats.org/package/2006/relationships"><Relationship Id="rId2" Type="http://schemas.openxmlformats.org/officeDocument/2006/relationships/notesSlide" Target="../notesSlides/notesSlide337.xml"/><Relationship Id="rId1" Type="http://schemas.openxmlformats.org/officeDocument/2006/relationships/slideLayout" Target="../slideLayouts/slideLayout4.xml"/></Relationships>
</file>

<file path=ppt/slides/_rels/slide338.xml.rels><?xml version="1.0" encoding="UTF-8" standalone="yes"?>
<Relationships xmlns="http://schemas.openxmlformats.org/package/2006/relationships"><Relationship Id="rId2" Type="http://schemas.openxmlformats.org/officeDocument/2006/relationships/notesSlide" Target="../notesSlides/notesSlide338.xml"/><Relationship Id="rId1" Type="http://schemas.openxmlformats.org/officeDocument/2006/relationships/slideLayout" Target="../slideLayouts/slideLayout4.xml"/></Relationships>
</file>

<file path=ppt/slides/_rels/slide339.xml.rels><?xml version="1.0" encoding="UTF-8" standalone="yes"?>
<Relationships xmlns="http://schemas.openxmlformats.org/package/2006/relationships"><Relationship Id="rId2" Type="http://schemas.openxmlformats.org/officeDocument/2006/relationships/notesSlide" Target="../notesSlides/notesSlide339.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40.xml.rels><?xml version="1.0" encoding="UTF-8" standalone="yes"?>
<Relationships xmlns="http://schemas.openxmlformats.org/package/2006/relationships"><Relationship Id="rId2" Type="http://schemas.openxmlformats.org/officeDocument/2006/relationships/notesSlide" Target="../notesSlides/notesSlide340.xml"/><Relationship Id="rId1" Type="http://schemas.openxmlformats.org/officeDocument/2006/relationships/slideLayout" Target="../slideLayouts/slideLayout4.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341.xml"/><Relationship Id="rId1" Type="http://schemas.openxmlformats.org/officeDocument/2006/relationships/slideLayout" Target="../slideLayouts/slideLayout4.xml"/></Relationships>
</file>

<file path=ppt/slides/_rels/slide342.xml.rels><?xml version="1.0" encoding="UTF-8" standalone="yes"?>
<Relationships xmlns="http://schemas.openxmlformats.org/package/2006/relationships"><Relationship Id="rId2" Type="http://schemas.openxmlformats.org/officeDocument/2006/relationships/notesSlide" Target="../notesSlides/notesSlide342.xml"/><Relationship Id="rId1" Type="http://schemas.openxmlformats.org/officeDocument/2006/relationships/slideLayout" Target="../slideLayouts/slideLayout4.xml"/></Relationships>
</file>

<file path=ppt/slides/_rels/slide343.xml.rels><?xml version="1.0" encoding="UTF-8" standalone="yes"?>
<Relationships xmlns="http://schemas.openxmlformats.org/package/2006/relationships"><Relationship Id="rId2" Type="http://schemas.openxmlformats.org/officeDocument/2006/relationships/notesSlide" Target="../notesSlides/notesSlide343.xml"/><Relationship Id="rId1" Type="http://schemas.openxmlformats.org/officeDocument/2006/relationships/slideLayout" Target="../slideLayouts/slideLayout4.xml"/></Relationships>
</file>

<file path=ppt/slides/_rels/slide344.xml.rels><?xml version="1.0" encoding="UTF-8" standalone="yes"?>
<Relationships xmlns="http://schemas.openxmlformats.org/package/2006/relationships"><Relationship Id="rId2" Type="http://schemas.openxmlformats.org/officeDocument/2006/relationships/notesSlide" Target="../notesSlides/notesSlide344.xml"/><Relationship Id="rId1" Type="http://schemas.openxmlformats.org/officeDocument/2006/relationships/slideLayout" Target="../slideLayouts/slideLayout4.xml"/></Relationships>
</file>

<file path=ppt/slides/_rels/slide345.xml.rels><?xml version="1.0" encoding="UTF-8" standalone="yes"?>
<Relationships xmlns="http://schemas.openxmlformats.org/package/2006/relationships"><Relationship Id="rId2" Type="http://schemas.openxmlformats.org/officeDocument/2006/relationships/notesSlide" Target="../notesSlides/notesSlide345.xml"/><Relationship Id="rId1" Type="http://schemas.openxmlformats.org/officeDocument/2006/relationships/slideLayout" Target="../slideLayouts/slideLayout4.xml"/></Relationships>
</file>

<file path=ppt/slides/_rels/slide346.xml.rels><?xml version="1.0" encoding="UTF-8" standalone="yes"?>
<Relationships xmlns="http://schemas.openxmlformats.org/package/2006/relationships"><Relationship Id="rId2" Type="http://schemas.openxmlformats.org/officeDocument/2006/relationships/notesSlide" Target="../notesSlides/notesSlide346.xml"/><Relationship Id="rId1" Type="http://schemas.openxmlformats.org/officeDocument/2006/relationships/slideLayout" Target="../slideLayouts/slideLayout4.xml"/></Relationships>
</file>

<file path=ppt/slides/_rels/slide347.xml.rels><?xml version="1.0" encoding="UTF-8" standalone="yes"?>
<Relationships xmlns="http://schemas.openxmlformats.org/package/2006/relationships"><Relationship Id="rId2" Type="http://schemas.openxmlformats.org/officeDocument/2006/relationships/notesSlide" Target="../notesSlides/notesSlide347.xml"/><Relationship Id="rId1" Type="http://schemas.openxmlformats.org/officeDocument/2006/relationships/slideLayout" Target="../slideLayouts/slideLayout4.xml"/></Relationships>
</file>

<file path=ppt/slides/_rels/slide348.xml.rels><?xml version="1.0" encoding="UTF-8" standalone="yes"?>
<Relationships xmlns="http://schemas.openxmlformats.org/package/2006/relationships"><Relationship Id="rId2" Type="http://schemas.openxmlformats.org/officeDocument/2006/relationships/notesSlide" Target="../notesSlides/notesSlide348.xml"/><Relationship Id="rId1" Type="http://schemas.openxmlformats.org/officeDocument/2006/relationships/slideLayout" Target="../slideLayouts/slideLayout4.xml"/></Relationships>
</file>

<file path=ppt/slides/_rels/slide349.xml.rels><?xml version="1.0" encoding="UTF-8" standalone="yes"?>
<Relationships xmlns="http://schemas.openxmlformats.org/package/2006/relationships"><Relationship Id="rId2" Type="http://schemas.openxmlformats.org/officeDocument/2006/relationships/notesSlide" Target="../notesSlides/notesSlide34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50.xml.rels><?xml version="1.0" encoding="UTF-8" standalone="yes"?>
<Relationships xmlns="http://schemas.openxmlformats.org/package/2006/relationships"><Relationship Id="rId2" Type="http://schemas.openxmlformats.org/officeDocument/2006/relationships/notesSlide" Target="../notesSlides/notesSlide350.xml"/><Relationship Id="rId1" Type="http://schemas.openxmlformats.org/officeDocument/2006/relationships/slideLayout" Target="../slideLayouts/slideLayout4.xml"/></Relationships>
</file>

<file path=ppt/slides/_rels/slide351.xml.rels><?xml version="1.0" encoding="UTF-8" standalone="yes"?>
<Relationships xmlns="http://schemas.openxmlformats.org/package/2006/relationships"><Relationship Id="rId2" Type="http://schemas.openxmlformats.org/officeDocument/2006/relationships/notesSlide" Target="../notesSlides/notesSlide351.xml"/><Relationship Id="rId1" Type="http://schemas.openxmlformats.org/officeDocument/2006/relationships/slideLayout" Target="../slideLayouts/slideLayout4.xml"/></Relationships>
</file>

<file path=ppt/slides/_rels/slide352.xml.rels><?xml version="1.0" encoding="UTF-8" standalone="yes"?>
<Relationships xmlns="http://schemas.openxmlformats.org/package/2006/relationships"><Relationship Id="rId2" Type="http://schemas.openxmlformats.org/officeDocument/2006/relationships/notesSlide" Target="../notesSlides/notesSlide352.xml"/><Relationship Id="rId1" Type="http://schemas.openxmlformats.org/officeDocument/2006/relationships/slideLayout" Target="../slideLayouts/slideLayout4.xml"/></Relationships>
</file>

<file path=ppt/slides/_rels/slide353.xml.rels><?xml version="1.0" encoding="UTF-8" standalone="yes"?>
<Relationships xmlns="http://schemas.openxmlformats.org/package/2006/relationships"><Relationship Id="rId2" Type="http://schemas.openxmlformats.org/officeDocument/2006/relationships/notesSlide" Target="../notesSlides/notesSlide353.xml"/><Relationship Id="rId1" Type="http://schemas.openxmlformats.org/officeDocument/2006/relationships/slideLayout" Target="../slideLayouts/slideLayout4.xml"/></Relationships>
</file>

<file path=ppt/slides/_rels/slide354.xml.rels><?xml version="1.0" encoding="UTF-8" standalone="yes"?>
<Relationships xmlns="http://schemas.openxmlformats.org/package/2006/relationships"><Relationship Id="rId2" Type="http://schemas.openxmlformats.org/officeDocument/2006/relationships/notesSlide" Target="../notesSlides/notesSlide35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4.xml"/><Relationship Id="rId2" Type="http://schemas.openxmlformats.org/officeDocument/2006/relationships/image" Target="../media/image6.jpeg"/><Relationship Id="rId1" Type="http://schemas.openxmlformats.org/officeDocument/2006/relationships/image" Target="../media/image5.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4.xml"/><Relationship Id="rId2" Type="http://schemas.openxmlformats.org/officeDocument/2006/relationships/image" Target="../media/image6.jpeg"/><Relationship Id="rId1" Type="http://schemas.openxmlformats.org/officeDocument/2006/relationships/image" Target="../media/image5.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a:solidFill>
                  <a:srgbClr val="FFFF00"/>
                </a:solidFill>
                <a:latin typeface="黑体" panose="02010609060101010101" pitchFamily="49" charset="-122"/>
                <a:ea typeface="黑体" panose="02010609060101010101" pitchFamily="49" charset="-122"/>
                <a:cs typeface="+mj-cs"/>
              </a:rPr>
              <a:t>专题一</a:t>
            </a: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 一般论述类文本阅读</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en-US" altLang="zh-CN" sz="1500" b="1"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00" kern="0" dirty="0" smtClean="0">
                <a:solidFill>
                  <a:srgbClr val="000000"/>
                </a:solidFill>
                <a:latin typeface="Times New Roman" panose="02020603050405020304" pitchFamily="65" charset="-122"/>
                <a:ea typeface="宋体" panose="02010600030101010101" pitchFamily="2" charset="-122"/>
              </a:rPr>
              <a:t>　培养阅读论述类文本的全局意识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对于论述类文本,唯一有效的方法是一一对应——原文与选项的对应,可有时相对应的类似句子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在文中多次出现,如何快速找到答题区间呢?这需要有意识地培养阅读论述类文本的全局意识,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即梳理层次。梳理层次的方法有: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(1)看首句,明文意。文段首句或总起全段,或承上启下。如本文第三段首句“仅仅留住乡村记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忆而不进行呵护,乡村记忆会逐渐失去原有魅力”,“留住”承上,“呵护”启下,这一句为过渡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句,这样第二、三段的内容就明确了。第四段首句也是过渡句,前句中“留住和呵护乡村记忆”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承第二、三段,后句中“活化乡村记忆”启下。这样文章层次就非常清晰了。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(2)看举例,明范畴。文中阐释观点时,往往列举一些现象,举出一些做法,要认真筛选,确定它们所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属的范围。如文中举例说明什么是物质文化记忆与非物质文化记忆,列举一些做法说明如何呵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护乡村记忆等。注意以此可以辨析试题选项中张冠李戴的错误。</a:t>
            </a:r>
            <a:endParaRPr lang="zh-CN" alt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所建立起来的一个世界。这个世界是由一系列对社会价值规范及其实践的总体反思和内心体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验活动及其产品、组织、制度、符号等所构成。简而言之,是由社会“价值”以及对这种价值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进行总体反思和体验而形成的“意义”所构成。但是,在人文世界里,“意义”取代“价值”成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为新的核心要素。价值及价值实践在人文世界里只不过是主体用来进行总体反思和体验的材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料。人文世界究其根源而言是一个人的“意义”的世界,而不是一个人的“价值世界”或人的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“自然世界”,具有强烈的历史性、个体性和主观性。“人的问题”不能笼统地说成是人文世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界的问题,因为“人的问题”既可能是一个有关人的事实性问题,也可能是一个有关人的价值性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问题,而真正与人文世界相关的问题是人生的意义性问题。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(选自石中英著《知识转型与教育改革》,有删改)</a:t>
            </a:r>
            <a:endParaRPr lang="zh-CN" altLang="en-US"/>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下面对“自然世界”和“社会世界”的理解,符合作者观点的一项是(3分)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A.“自然世界”在没有人类介入之前由纯粹盲目的自然力量支配,当出现人类实践痕迹之后,则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受人类价值规范制约,成为“人化的自然”。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B.“自然世界”是“社会世界”得以建立的基础,因此,自然规律在“社会世界”形成中发挥的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作用与它在“自然世界”形成中发挥的作用相同。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C.“自然世界”自身并无价值追求可言,而在“社会世界”中,社会价值规范则是社会世界的核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D.“求价意志”是“社会世界”的实质,求真意志、求权意志、求爱意志并非社会世界中的人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类追求。</a:t>
            </a:r>
            <a:endParaRPr lang="zh-CN" alt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下列言行属于该文所说“人文世界”范畴的一项是(3分)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A.李先生发现超市多收了他一元钱,便花十元钱打车回去理论。他说:“我就是要较这个真儿,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B.朱峰同学当选学生会主席后,发表感言说:“感谢同学们给了我这个服务师生、施展才华的机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会。我一定努力工作,不辜负大家的期望。”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C.漂亮的姐姐一心想嫁个白马王子,她说:“我就是想找个配得上我的人。”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D.魏越放弃了大城市的高薪工作,到边远山区支教多年。他说:“在这里我才实现了真正的价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值。”</a:t>
            </a:r>
            <a:endParaRPr lang="zh-CN" alt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下面对文意的理解和推断,</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A.“价值”与“意义”分别是区分“自然世界”与“社会世界”,“社会世界”与“人文世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界”的关键词。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B.“人文世界”是人在“社会世界”基础上建立起来的,具有强烈的历史性、个体性和主观性,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因此“人文世界”即“人的世界”。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C.人类介入“自然世界”,构建“社会世界”和“人文世界”,是人类改造自然,实现社会价值,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完善人生意义的过程。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D.“人文世界”体现出人类对人生价值的体验与反思,因此人文教育在家庭、学校、社会教育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中都应占有重要地位。</a:t>
            </a:r>
            <a:endParaRPr lang="zh-CN" alt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98438" cy="5626417"/>
            <a:chOff x="500034" y="1080000"/>
            <a:chExt cx="8198438" cy="5626417"/>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A.因果倒置。由原文第一句可知,先有“人化的自然”,然后才“在自然界中可以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随处发现人类价值实践的痕迹”。另外,“纯粹”在原文中修饰“自然事实和事件”。B.</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“‘自然世界’是‘社会世界’得以建立的基础”对应原文第三句“‘社会世界’是在‘自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然世界’基础上建构的整体”,与原文可以等同;“自然规律</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作用相同”张冠李戴,由原文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第四句“社会价值规范在‘社会世界’的形成中发挥了自然规律在‘自然世界’的形成中所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发挥的同样的作用”可知。D.对应原文第五句。选项前半句“‘求价意志’是‘社会世界’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的实质”符合原文;“求真意志、求权意志、求爱意志”是“求价意志”的具体表现形式,故也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是“社会世界中的人类追求”。</a:t>
              </a:r>
              <a:endParaRPr lang="zh-CN" altLang="en-US" dirty="0"/>
            </a:p>
          </p:txBody>
        </p:sp>
        <p:sp>
          <p:nvSpPr>
            <p:cNvPr id="3" name="TextBox 2"/>
            <p:cNvSpPr txBox="1"/>
            <p:nvPr/>
          </p:nvSpPr>
          <p:spPr>
            <a:xfrm>
              <a:off x="571472" y="4206087"/>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D　A.李先生的行为体现的是“求真意志”。B.朱峰同学当选学生会主席体现的是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“求权意志”。C.姐姐想嫁给白马王子体现的是“求爱意志”。这三者都属于社会价值规范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的具体体现,属于“社会世界”范畴。D.魏越放弃大城市的工作、到边远山区支教的行为是一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种追求人生意义的行为,故属于“人文世界”范畴。</a:t>
              </a:r>
              <a:endParaRPr lang="zh-CN" altLang="en-US" dirty="0"/>
            </a:p>
          </p:txBody>
        </p:sp>
        <p:sp>
          <p:nvSpPr>
            <p:cNvPr id="4" name="矩形 3"/>
            <p:cNvSpPr/>
            <p:nvPr/>
          </p:nvSpPr>
          <p:spPr>
            <a:xfrm>
              <a:off x="500034" y="5575338"/>
              <a:ext cx="7858180"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原文倒数第二句说“人文世界究其根源而言是一个人的‘意义’的世界”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选项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表述将“人文世界”说成是“人的世界”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概念外延扩大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人的世界”的外延大于人的“意</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义”的世界的外延。</a:t>
              </a:r>
              <a:endParaRPr lang="zh-CN" altLang="en-US" sz="1500" dirty="0"/>
            </a:p>
          </p:txBody>
        </p:sp>
      </p:gr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1998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八、(2015山东,6—8)阅读下面的文字,回答问题。(9分)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艺术实践证明,要塑造出具有较高审美价值的典型人物,就必须深刻揭示人物性格的内在矛盾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性。如果不能把握和揭示人物灵魂深处的真实和社会历史的真实,不能把人物性格的内在矛盾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性成功地揭示出来,就没有活生生的真实的人,就没有真正深刻的典型。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巴金曾经指出:“为了应付新的需要,有人注意到了优点和缺点,于是在正面人物身上加入一些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缺点,在动摇人物身上加入一些优点,总之使得每个人甚至反面人物都带有‘人情味’。但是作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品里面的那些人仍然没有血色,不像真人。为什么呢?我想有一个原因是,除了优点和缺点以外,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活人的身上还有别的东西。”人类复杂的内心图景,不是用几笔鲜明的色彩可以描画清楚的,不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是“优点”“缺点”这种具有确定范围的概念性语言可以概括的。事实上,人的性格世界有很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大的模糊性特征,了解人物形象的模糊性,对作家塑造人物性格,将产生积极的影响。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性格元素模糊性主要包括两层意思。</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一是构成性格整体的各种性格元素之间往往是不同向的,甚至是彼此矛盾对立的:一部分性格元素表现为肯定性方向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表现为善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表现为美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表现为真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表现为圣洁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另一部分性格元素表现为否定</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性方向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表现为恶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表现为丑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表现为伪</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表现为鄙俗。这种双向性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使一个人的性格表象变得纷纭</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复杂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使一个人有时像他自己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有时又不像他自己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有时忠于他自己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有时又背叛他自己。这就是</a:t>
            </a:r>
            <a:endParaRPr lang="zh-CN" altLang="en-US" sz="1500"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56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说,构成性格整体的各种元素往往不能按照同一确定的方向运动,而正是这种非同向发展的各种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性格因素,才形成人物性格的模糊性。例如,构成阿Q性格整体的元素是非常复杂的,而这些杂多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的性格元素,又表现为双向性:质朴愚昧又狡黠圆滑,率真任性又正统卫道,自尊自大又自轻自贱,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争强好胜又忍辱屈从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这些元素在自身运动的过程中,互相碰撞,互相交叉,形成复杂的性格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性格元素模糊性的另一层意思,则是每一个性格元素内部都带有二重性,肯定中包含着否定,否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定中包含着肯定。因此,性格元素自身的性质不可能完全确定,它在不同的情境中总是显示出不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同的内容和形式,不断变化。例如,当一个人在追求真理时,“倔强”的性格元素就表现为肯定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性质的“韧性”,而当真理不复存在时还要硬去碰撞,“倔强”元素就转化为否定性质的“固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执”。一个人的勇敢,在某种情况下可表现为见义勇为的善,在某种情况下则又可能表现为不义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亦为的恶。李逵的勇猛有时表现为非常可爱的战斗精神,有时则表现为“排头砍去”的鲁莽。</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此外,性格元素的本质往往不是直接袒露着的,它会被假象包裹着,从而显现出表里矛盾、似是而非的情状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使人们感到难以捉摸。狄德罗曾说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说人是一种力量与软弱、光明与盲目、渺小</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与伟大的复合物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这并不是责难人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而是为人下定义。”因此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要写出鲜活的人物形象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确实值得</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写作者多下一番功夫</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节选自刘再复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性格组合论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有删改</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下列对本文主旨的概括,正确的一项是(3分)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A.文学作品中一个个活生生的真实的人物形象,其性格充满着内在的矛盾性,具有较高的审美价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B.多向的性格构成,杂多的性格元素,相互影响,相互交叉,使人物性格表象纷纭复杂,不断变化。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C.性格元素模糊性对塑造人物形象有重要作用,要刻画鲜明的人物,离不开对人物性格模糊性的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D.性格元素之间的非同向和每一个性格元素内部的二重性,是构成性格元素模糊性的两层主要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意思。</a:t>
            </a:r>
            <a:endParaRPr lang="zh-CN" altLang="en-U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A.有人将人物的“优点”“缺点”机械叠加,以写出“人情味”,但这样还体现不出人物性格的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模糊性。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B.人物性格具有模糊性,这要求创作者塑造人物不能从表象入手,以避免人物形象的明确性和概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念化。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C.一个人追求真理时的坚定和自以为是时的固执,显示了倔强这一性格元素在不同情境中的不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同表现。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D.要解读人物性格元素的本质,不能仅仅看他外在的言谈举止,更要努力深入他的内心和灵魂。</a:t>
            </a:r>
            <a:endParaRPr lang="zh-CN" alt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A.“所有的人,正像我一样,都是黑白相间的花斑马——好坏相间,好好坏坏,亦好亦坏。”这句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话道出了人的性格模糊性特征。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B.某作家说自己的写作经历过“把好人当坏人写,把坏人当好人写,把自己当罪人写”三个阶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段,这体现了他对人物性格模糊性的重视。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C.曹禺在《雷雨》中塑造的周朴园这一人物,既伪善霸道,又对侍萍怀有某种真挚的情感,具有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很强的性格元素模糊性。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D.鲁迅在《祝福》中通过“我”的叙述,来展现祥林嫂性格元素的模糊性,而“我”自身性格元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素的模糊性是缺失的。</a:t>
            </a:r>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6793"/>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r>
              <a:rPr lang="en-US" altLang="zh-CN" sz="1500" kern="0" dirty="0" smtClean="0">
                <a:solidFill>
                  <a:srgbClr val="000000"/>
                </a:solidFill>
                <a:latin typeface="Times New Roman" panose="02020603050405020304" pitchFamily="65" charset="-122"/>
                <a:ea typeface="宋体" panose="02010600030101010101" pitchFamily="2" charset="-122"/>
              </a:rPr>
              <a:t>(2016</a:t>
            </a:r>
            <a:r>
              <a:rPr lang="zh-CN" altLang="en-US" sz="1500" kern="0" dirty="0" smtClean="0">
                <a:solidFill>
                  <a:srgbClr val="000000"/>
                </a:solidFill>
                <a:latin typeface="Times New Roman" panose="02020603050405020304" pitchFamily="65" charset="-122"/>
                <a:ea typeface="宋体" panose="02010600030101010101" pitchFamily="2" charset="-122"/>
              </a:rPr>
              <a:t>课标全国</a:t>
            </a:r>
            <a:r>
              <a:rPr lang="en-US" altLang="zh-CN" sz="1500" kern="0" dirty="0" smtClean="0">
                <a:solidFill>
                  <a:srgbClr val="000000"/>
                </a:solidFill>
                <a:latin typeface="Times New Roman" panose="02020603050405020304" pitchFamily="65" charset="-122"/>
                <a:ea typeface="宋体" panose="02010600030101010101" pitchFamily="2" charset="-122"/>
              </a:rPr>
              <a:t>Ⅰ,1—3)</a:t>
            </a:r>
            <a:r>
              <a:rPr lang="zh-CN" altLang="en-US" sz="1500" kern="0" dirty="0" smtClean="0">
                <a:solidFill>
                  <a:srgbClr val="000000"/>
                </a:solidFill>
                <a:latin typeface="Times New Roman" panose="02020603050405020304" pitchFamily="65" charset="-122"/>
                <a:ea typeface="宋体" panose="02010600030101010101" pitchFamily="2" charset="-122"/>
              </a:rPr>
              <a:t>阅读下面的文字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完成</a:t>
            </a:r>
            <a:r>
              <a:rPr lang="en-US" altLang="zh-CN" sz="1500"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题。</a:t>
            </a:r>
            <a:r>
              <a:rPr lang="en-US" altLang="zh-CN" sz="1500"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殷墟甲骨文是商代晚期刻在龟甲兽骨上的文字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是商王室及其他贵族利用龟甲兽骨占卜吉凶时</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写刻的卜辞和与占卜有关的记事文字。殷墟甲骨文的发现对中国学术界产生了巨大而深远的</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影响。</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甲骨文的发现证实了商王朝的存在。历史上,系统讲述商史的是司马迁的《史记·殷本纪》,但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此书撰写的时代距商代较远;即使公认保留了较多商人语言的《尚书·盘庚》篇,其中亦多杂有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西周时的词语,显然是被改造过的文章。因此,胡适曾主张古史作为研究对象,可“缩短二三千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年,从诗三百篇做起”。甲骨文的发现,将商人亲手书写、契刻的文字展现在学者面前,使商史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与传说时代分离而进入历史时代。特别是1917年王国维写了《殷卜辞中所见先公先王考》及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《续考》,证明《史记·殷本纪》与《世本》所载殷王世系几乎皆可由卜辞资料印证,是基本可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靠的。论文无可辩驳地证明《殷本纪》所载的商王朝是确实存在的。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甲骨文的发现也使《史记》之类的历史文献中有关中国古史记载的可信性增强。因为这一发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现促使史学家们想到,既然《殷本纪》中的商王世系基本可信,司马迁的《史记》也确如刘向、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扬雄所言是一部“实录”,那么司马迁在《史记·夏本纪》中所记录的夏王朝与夏王世系恐怕也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不是向壁虚构。特别是在20世纪20年代疑古思潮流行时期,甲骨文资料证实了《殷本纪》与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《世本》的可靠程度,也使历史学家开始摆脱困惑,对古典文献的可靠性恢复了信心。</a:t>
            </a:r>
            <a:endParaRPr lang="zh-CN" altLang="en-US"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3264227"/>
            <a:chOff x="500034" y="1080000"/>
            <a:chExt cx="8166966" cy="3264227"/>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八、</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A.该项内容是从性格方面说明文学作品中的人物形象具有审美价值,不是本文的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主旨。B.该项内容仅仅是性格元素模糊性带来的影响,并不是本文主旨。D.该项内容只是对第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四、五段内容的概括。</a:t>
              </a:r>
              <a:endParaRPr lang="zh-CN" altLang="en-US" dirty="0"/>
            </a:p>
          </p:txBody>
        </p:sp>
        <p:sp>
          <p:nvSpPr>
            <p:cNvPr id="3" name="TextBox 2"/>
            <p:cNvSpPr txBox="1"/>
            <p:nvPr/>
          </p:nvSpPr>
          <p:spPr>
            <a:xfrm>
              <a:off x="500034" y="2451422"/>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B　“这要求创作者塑造人物不能从表象入手”错,原文最后一段说“性格元素的本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质往往不是直接袒露着的,它会被假象包裹着,从而显现出表里矛盾、似是而非的情状,使人们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感到难以捉摸”,但这并不能推断出“创作者塑造人物不能从表象入手”。</a:t>
              </a:r>
              <a:endParaRPr lang="zh-CN" altLang="en-US" dirty="0"/>
            </a:p>
          </p:txBody>
        </p:sp>
        <p:sp>
          <p:nvSpPr>
            <p:cNvPr id="4" name="矩形 3"/>
            <p:cNvSpPr/>
            <p:nvPr/>
          </p:nvSpPr>
          <p:spPr>
            <a:xfrm>
              <a:off x="500034" y="3559397"/>
              <a:ext cx="7858180"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“而‘我’自身性格元素的模糊性是缺失的”推理不正确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人物性格元素是否具</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有模糊性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要看其是否符合性格元素模糊性的两个层面的要求。</a:t>
              </a:r>
              <a:endParaRPr lang="zh-CN" altLang="en-US" sz="1500" dirty="0"/>
            </a:p>
          </p:txBody>
        </p:sp>
      </p:gr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九、(2014天津,6—8)阅读下面的文字,完成1—3题。(9分)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波兰尼认为人类的知识有两种:通常被描述为知识的,即以书面文字、图表和数学公式加以表述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的,只是一种类型的知识;而未被表述的知识,像我们在做某事的行动中所拥有的知识,是另一种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知识。他把前者称为显性知识,而将后者称为隐性知识,也称为未明言知识。所谓显性知识,即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能够用各种明言符号加以表述的知识。隐性知识是指那种我们知道但难以言传的知识。波兰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尼认为,我们知道的要比我们所能言传的多,表明了隐性知识的存在。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波兰尼提醒我们不要把隐性知识理解为神秘经验,隐性知识只是难以用语言来充分地表述,而不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是说对这类知识绝对地不能言说。波兰尼绝不只限于承认隐性知识的存在,他更主张隐性知识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相对于显性知识具有理论上的优先性。在波兰尼看来,隐性知识本质上是一种理解力,即领会经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验、重组经验的能力。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波兰尼的隐性知识是存在于个体中的、私人的、有特殊背景的知识,隐性知识以个体内在携带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的“意会模型”为中心,这些意会模型是概念、形象、信仰、观点、价值体系以及帮助人们定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义自己的世界的指导原则。隐性知识也包含一些技术因素,包括具体的技能和专门技术以及来</a:t>
            </a:r>
            <a:endParaRPr lang="zh-CN" alt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源于实践的经验。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野中郁次郎也认为有两种不同的知识,即隐性知识和显性知识。隐性知识是高度个人化的知识,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有其自身的特殊含义,因此很难规范化,也不易传递给他人,也就是我们常说的“只能意会不可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言传”。隐性知识是一种主观的、基于长期经验积累的知识,不能用几个词、几句话、几组数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据或公式来表达,内容有十分特殊的含义。隐性知识包括信仰、隐喻、直觉、思维模式和所谓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的“诀窍”(如手工匠掌握的特殊技艺)。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隐性知识的概念最早是由波兰尼提出的,野中郁次郎借用了这一概念,但与波兰尼有所不同。野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中郁次郎使用隐性知识一词代表的是难于表达的特殊知识,而波兰尼所指的隐性知识是指以理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解一切行动为背景的知识,也即一切知识根植于隐性知识。关于隐性知识与显性知识的关系,野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中郁次郎与波兰尼的观点也有差异。有学者说,在野中郁次郎看来,二者的关系是“一个连续体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的两端”,而在波兰尼看来,则是“同一硬币的两面”。</a:t>
            </a:r>
            <a:endParaRPr lang="zh-CN" altLang="en-US"/>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下列对波兰尼关于隐性知识的表述,理解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A.隐性知识是指那些难以用书面文字、图表和数学公式表述的知识,例如我们在做某事的行动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中所拥有的知识。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B.隐性知识并不是什么神秘经验,但要想充分地言说它,也是很不容易的。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C.隐性知识本质上是一种理解力,掌握它的目的在于领会与重组经验。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D.隐性知识包含个体内在携带的概念、形象、价值体系等,以及帮助个体定义自己的世界的指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导原则。</a:t>
            </a:r>
            <a:endParaRPr lang="zh-CN" altLang="en-US"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4135087"/>
            <a:chOff x="516966" y="1080000"/>
            <a:chExt cx="8150034" cy="4135087"/>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下列对野中郁次郎关于隐性知识的表述,理解正确的一项是(3分)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A.野中郁次郎借用了波兰尼的隐性知识概念,但没有形成他自己独立的学说。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B.隐性知识的内容具有十分特殊的含义,在极少数情况下可以用几个词、几句话、几组数据或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公式来表达。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C.隐性知识主要是长期积累的主观知识,因而“只能意会不可言传”。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D.个人的信仰、特殊的技艺和隐喻、直觉及思维模式,都属于隐性知识的范畴。</a:t>
              </a:r>
              <a:endParaRPr lang="zh-CN" altLang="en-US" dirty="0"/>
            </a:p>
          </p:txBody>
        </p:sp>
        <p:sp>
          <p:nvSpPr>
            <p:cNvPr id="3" name="TextBox 2"/>
            <p:cNvSpPr txBox="1"/>
            <p:nvPr/>
          </p:nvSpPr>
          <p:spPr>
            <a:xfrm>
              <a:off x="516966" y="3134517"/>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下列对本文内容的理解与推断,</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A.波兰尼认为隐性知识相对于显性知识具有理论上的优先性,显性知识根植于隐性知识。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B.波兰尼强调隐性知识是以理解一切行动为背景的知识,而野中郁次郎则强调隐性知识高度个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人化和难于表达的一面。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C.波兰尼和野中郁次郎都认为,隐性知识和显性知识是可以相互转化的。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D.依据本文内容提取三个关键词,应为“波兰尼”“野中郁次郎”“隐性知识”。</a:t>
              </a:r>
              <a:endParaRPr lang="zh-CN" altLang="en-US" dirty="0"/>
            </a:p>
          </p:txBody>
        </p:sp>
      </p:gr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3626153"/>
            <a:chOff x="500034" y="1080000"/>
            <a:chExt cx="8166966" cy="3626153"/>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第二段最后一句“即领会经验、重组经验的能力”是对“隐性知识本质上是一种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理解力”的解释说明,但“领会经验、重组经验”并不是掌握隐性知识的目的。</a:t>
              </a:r>
              <a:endParaRPr lang="zh-CN" altLang="en-US" dirty="0"/>
            </a:p>
          </p:txBody>
        </p:sp>
        <p:sp>
          <p:nvSpPr>
            <p:cNvPr id="3" name="TextBox 2"/>
            <p:cNvSpPr txBox="1"/>
            <p:nvPr/>
          </p:nvSpPr>
          <p:spPr>
            <a:xfrm>
              <a:off x="516966" y="213438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D　A.“但没有形成他自己独立的学说”错误。B.“在极少数情况下”错误。第四段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第三句有明确表述,“不能用几个词、几句话、几组数据或公式来表达”。C.强加因果。隐性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知识与“只能意会不可言传”没有必然的因果关系,参照第四段第二、三句。</a:t>
              </a:r>
              <a:endParaRPr lang="zh-CN" altLang="en-US" dirty="0"/>
            </a:p>
          </p:txBody>
        </p:sp>
        <p:sp>
          <p:nvSpPr>
            <p:cNvPr id="4" name="矩形 3"/>
            <p:cNvSpPr/>
            <p:nvPr/>
          </p:nvSpPr>
          <p:spPr>
            <a:xfrm>
              <a:off x="500034" y="3228825"/>
              <a:ext cx="8072494" cy="1477328"/>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“波兰尼和野中郁次郎都认为”错误。第二段第一句“而不是说对这类知识绝对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地不能言说”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最后一段最后一句“同一硬币的两面”表明波兰尼认为是可以转化的。“而有</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学者说</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‘一个连续体的两端’”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表明只有波兰尼认为隐性知识和显性知识是可以相互转</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化的。</a:t>
              </a:r>
              <a:endParaRPr lang="zh-CN" altLang="en-US" sz="1500" dirty="0"/>
            </a:p>
          </p:txBody>
        </p:sp>
      </p:gr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686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十、(2014山东,6—8)阅读下面的文字,完成1—3题。(9分)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大家来到此地,都抱有求学研究之志,但我要告诉大家说:单是求知识,没有用处,除非赶紧注意自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己的缺欠,调理自己的心理才行。要回头看自己,从自己的心思心情上求其健全,这才算是真学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问;若能如此,才算是真进步。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人类之所以超过其他生物,皆因人类有一种优越的力量,能改变外界,创造东西。要有此改变外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界的能力,必须本身不是机械的。人类优长之处,即在其生命比其他物类少机械性。这从何处见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出呢?就是在于他能自觉;而更进步的,是在回头看自己时,能调理自己。我们对外面的东西,都知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道调理他,譬如我们种植花草,或养一个小猫小狗,更如教养小孩,如果我们爱惜他,就必须调理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他。又如自己的寝室,须使其清洁整齐,这也是一种调理。对外界我们尚需调理,对自己则忘记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调理,是不应该的。</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不过调理自己与调理东西不甚一样,调理自己要注意心思与心情两方面。心思方面最要紧的是要条理清楚。凡说一句话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或作一篇文章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总要使其清楚明白。如缺乏条理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徒增多知识是无用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因为知识是要用条理来驾驭的。而心思之清楚有条理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是与心情有关系的。在心情不平时</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心思不会清楚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所以调理心情是最根本的。</a:t>
            </a:r>
            <a:endParaRPr lang="zh-CN" altLang="en-US" sz="1500" dirty="0" smtClean="0"/>
          </a:p>
          <a:p>
            <a:pPr marL="0" indent="0" eaLnBrk="0" latinLnBrk="1" hangingPunct="0">
              <a:lnSpc>
                <a:spcPct val="150000"/>
              </a:lnSpc>
              <a:spcBef>
                <a:spcPts val="0"/>
              </a:spcBef>
              <a:buNone/>
            </a:pPr>
            <a:endParaRPr lang="zh-CN" alt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513265"/>
            <a:chOff x="516966" y="1080000"/>
            <a:chExt cx="8150034" cy="5513265"/>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对心情应注意的有两点:一是懈,一是乱。懈是一种顶不好的毛病,偶然懈一下,这事便做不好;常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常散懈,则这人一毫用处也没有。在写文章时的苟且潦草敷衍对付,都是从懈而来。文章写得短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不要紧,最不好是存苟且心理。一有这心理,便字不成字,话不成话,文不成文。苟且随便从散懈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心理来,干什么事都不会成样儿。乱是心情不平,常是像有点激动,内部失掉均衡和平,容易自己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与自己冲突,容易与旁人冲突,使自己与环境总得不到一个合适的关系。乱或暴乱,与散懈相反;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散懈无力,暴乱初看似乎有力,其实一样的不行。因其都是一种机械性,都无能力对付外面的变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化,改造环境。然则如何可不陷于机械而变成一个有能力的人?这就要能自觉,不散懈,亦不暴乱,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要调理自己,使心情平和有力,这是改变气质的根本功夫。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调理自己需要精神,如果精力不够时,可以休息。在我们寻常言动时,绝不可有苟且随便的心情;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而在做事的时候,尤须集中精力。除非不说不做,一说一做,就必须集中精力,心平气稳地去说去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做。譬如写一篇文章,初上来心很乱,或初上来心气尚好,这时最好平心静气去想,不要苟且从事,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如果一随便,就很难有成就。所以我们的东西不拿出则已,拿出来就要使他有力量。诸同学中有</a:t>
              </a:r>
              <a:endParaRPr lang="zh-CN" altLang="en-US" dirty="0"/>
            </a:p>
          </p:txBody>
        </p:sp>
        <p:sp>
          <p:nvSpPr>
            <p:cNvPr id="3" name="TextBox 2"/>
            <p:cNvSpPr txBox="1"/>
            <p:nvPr/>
          </p:nvSpPr>
          <p:spPr>
            <a:xfrm>
              <a:off x="516966" y="5206219"/>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的却肯用心思,但在写文章时,条理上还是不够,有随便苟且之意,字句让人不易看清楚。有的同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学还更差些。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这不是小事体,这是一个很紧要的根本所在。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(选自梁漱溟《朝话》,有删改)</a:t>
              </a:r>
              <a:endParaRPr lang="zh-CN" altLang="en-US" dirty="0"/>
            </a:p>
          </p:txBody>
        </p:sp>
      </p:gr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下列对本文主旨的概括,正确的一项是(3分)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A.学会心理的调整,这才是真正的学问,才是真正的进步。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B.人类之所以超过其他生物,是因为比其他物类少机械性。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C.说话和写文章时,要想表达清楚明白,心思必须先有条理。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D.调理自己的心情,使之平和有力,是改变气质的根本功夫。</a:t>
            </a:r>
            <a:endParaRPr lang="zh-CN" altLang="en-US" dirty="0"/>
          </a:p>
        </p:txBody>
      </p:sp>
      <p:sp>
        <p:nvSpPr>
          <p:cNvPr id="3" name="TextBox 2"/>
          <p:cNvSpPr txBox="1"/>
          <p:nvPr/>
        </p:nvSpPr>
        <p:spPr>
          <a:xfrm>
            <a:off x="588404" y="2829469"/>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根据文意,下列做法不属于“调理心情”的一项是(3分)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A.备考要拟订周密的学习计划,拟订计划前要保持内心的平和安定。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B.教室黑板上方的墙壁上,张贴着“净”“静”“敬”“竞”四个大字。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C.写文章不急于下笔,先上网专心浏览,摘取相关精彩段落再加以组合。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D.学习遇到困难时,冷静思考,多方请教,寻找解决问题的新思路。</a:t>
            </a:r>
            <a:endParaRPr lang="zh-CN" altLang="en-US" dirty="0"/>
          </a:p>
        </p:txBody>
      </p:sp>
      <p:sp>
        <p:nvSpPr>
          <p:cNvPr id="4" name="TextBox 2"/>
          <p:cNvSpPr txBox="1"/>
          <p:nvPr/>
        </p:nvSpPr>
        <p:spPr>
          <a:xfrm>
            <a:off x="571472" y="4563277"/>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下列表述,不符合原文内容的一项是(3分)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A.学会回头看自己,健全自己的心思心情,是求学的一个重要目的,这比学习知识更重要。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B.心思与心情是密切相关的,但两者有主次之分,要想调理心思,就得先调理自己的心情。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C.心情的暴乱与散懈,两者看似不同,但都能使我们陷于一种机械性,从而导致行事不顺。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D.调整心理,集中精力,心平气和,努力写出有力量的文章,这是一个很紧要的根本所在。</a:t>
            </a:r>
            <a:endParaRPr lang="zh-CN" altLang="en-US"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3553727"/>
            <a:chOff x="500034" y="1080000"/>
            <a:chExt cx="8166966" cy="3553727"/>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A　本文是围绕“如何才能做成真学问”的话题展开阐述的。文章第一段中“我要告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诉大家说”,表明后面是作者的观点。将这些话概括一下就是A项的内容。B.文章第四段说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“乱或暴乱</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因其都是一种机械性”。C项中的“心思必须先有条理”和D项中的“调理自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己的心情”,都只是“调理自己需要注意的两个方面”,只是文章的部分内容,不能作为全文的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主旨。</a:t>
              </a:r>
              <a:endParaRPr lang="zh-CN" altLang="en-US" dirty="0"/>
            </a:p>
          </p:txBody>
        </p:sp>
        <p:sp>
          <p:nvSpPr>
            <p:cNvPr id="3" name="TextBox 2"/>
            <p:cNvSpPr txBox="1"/>
            <p:nvPr/>
          </p:nvSpPr>
          <p:spPr>
            <a:xfrm>
              <a:off x="516966" y="313451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C　“先上网专心浏览”,是先组织材料再下笔作文,这是写文章的一种方法,不属于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“调理心情”的做法。</a:t>
              </a:r>
              <a:endParaRPr lang="zh-CN" altLang="en-US" dirty="0"/>
            </a:p>
          </p:txBody>
        </p:sp>
        <p:sp>
          <p:nvSpPr>
            <p:cNvPr id="4" name="矩形 3"/>
            <p:cNvSpPr/>
            <p:nvPr/>
          </p:nvSpPr>
          <p:spPr>
            <a:xfrm>
              <a:off x="500034" y="3848897"/>
              <a:ext cx="7858180"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“这是一个很紧要的根本所在”中“这”不是指代第四段中的具体事例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而是指</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全文论述的问题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学会调理自己的心理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才算是真学问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若能如此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才算是真进步。</a:t>
              </a:r>
              <a:endParaRPr lang="zh-CN" altLang="en-US" sz="1500" dirty="0"/>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甲骨文的发现同时引发了震撼中外学术界的殷墟发掘。“五四运动”促使中国的历史学界发</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生两大变化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一是提倡实事求是的科学态度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古史辨派对一切经不住史证的旧史学的无情批判</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使人痛感中国古史上科学的考古资料的极端贫乏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二是历史唯物主义在史学界产生了巨大影</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响。1925年王国维在清华国学研究院讲授《古史新证》,力倡“二重证据法”,亦使中国历史学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研究者开始注重地下出土的新材料。这些历史因素对近代考古学在中国的兴起具有催生作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用。1928年秋,当时的中央研究院历史语言研究所开始发掘殷墟,其最初的目的乃是继续寻找甲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骨。而第二次发掘时,已从主要寻找甲骨变成了对整个遗址所有遗存的科学发掘。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甲骨文的发现还大大加速了对传统的中国文字学的改造。汉代以后中国的文字学家崇尚许慎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的《说文解字》,传统的文字学主要是《说文》学;但由于北宋以来金石学的发展,特别是对金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文的研究,已不断地用商周古文字对《说文》的文字学进行补充。到了清代,对金石学的研究进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一步深入,使《说文》的权威性受到了较大的冲击。甲骨文的发现提供了汉字的早期形式,其构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成离小篆甚远,多有象形、会意文字,令当时学者眼界大开。《说文》以小篆为本解释字源的理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论难以维持,从此中国文字学就进入了一个新的时期。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(摘编自朱凤瀚《近百年来的殷墟甲骨文研究》)</a:t>
            </a:r>
            <a:endParaRPr lang="zh-CN" altLang="en-US"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十一、(2014辽宁,1—3)阅读下面的文字,回答问题。(9分)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有人会说,幸福这个东西很难说,好像是很主观的感觉,很难有统一的标准。确实是这样,每个人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对幸福的理解是不一样的。但是,你若深入地问为什么会不一样,其实还是有标准的。一个人对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幸福的理解,从大的方面来说,其实是体现了价值观的,就是你究竟看重什么。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古希腊哲学家亚里士多德曾经说过:幸福是我们一切行为的终极目标,我们做所有的事情其实都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是手段。一个人想要赚钱赚得多一点,这本身并不是目的,他是为了因此可以过上幸福的生活。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有人可能就要反驳了:我不要那么多钱,也可以幸福。比如说我读几本好书,就会感到很幸福。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其实对后一种人来说,读书就是他获得幸福的手段。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对于什么是幸福,西方哲学史上主要有两种看法、两个派别。一派叫作“快乐主义”,其创始人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是古希腊哲学家伊壁鸠鲁。近代以来,英国的一些哲学家,如亚当·斯密、约翰·穆勒、休谟对此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也有所阐发。这一派认为,幸福就是快乐。但什么是快乐?快乐就是身体的无痛苦和灵魂的无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烦恼。身体健康、灵魂安宁就是快乐,就是幸福。他们还特别强调一点,人要从长远来看快乐,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要理智地去寻求快乐。你不能为了追求一时的、眼前的快乐,而给自己埋下一个痛苦的祸根,结</a:t>
            </a:r>
            <a:endParaRPr lang="zh-CN" altLang="en-US"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果得到的可能是更大的痛苦。另一派叫作“完善主义”。完善主义认为,幸福就是精神上的完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善,或者说道德上的完善。他们认为人身上最高贵的部分,是人的灵魂,是人的精神。你要把这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部分满足了,那才是真正的幸福。这一派的代表人物是苏格拉底、康德、黑格尔等,包括马克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思,他们强调的是人的精神满足。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这两派有一个共同之处,那就是,都十分强调精神上的满足。如伊壁鸠鲁强调,物质欲望的满足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本身不是快乐,物质欲望和生命本身的需要是两码事。生命需要得到满足那是一种快乐,但是超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出生命需要的那些欲望反而是造成痛苦的根源。约翰·穆勒则强调,幸福就是快乐,但是快乐是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有质量和层次的区别的。一个人只有各种快乐都品尝过了,他才知道哪一种快乐更深刻、更持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久、更强烈、更美好。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在中国哲学里,我感觉,道家比较接近“快乐主义”,尤其是庄子强调生命本身的快乐,还强调精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神自由的快乐,与天地精神相往来的快乐。儒家比较接近“完善主义”,儒家认为人生的理想境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界、最高的享受就是道德上的完善。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也有哲学家认为,幸福是根本不可能的。最典型的就是德国哲学家叔本华。他说人是受欲望支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配的,欲望就意味着匮乏,你缺什么往往就对什么有欲望,而匮乏意味着痛苦。所以,欲望没有满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足的时候你是痛苦的,但是欲望满足以后,人是不是就快乐了呢?非也。欲望满足以后是无聊。</a:t>
            </a:r>
            <a:endParaRPr lang="zh-CN" altLang="en-US"/>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554979"/>
            <a:chOff x="500034" y="1080000"/>
            <a:chExt cx="8166966" cy="5554979"/>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叔本华说,人生就像钟摆一样,在痛苦和无聊之间摇摆,幸福是不可能的。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如果我们仅仅从满足身体的、物质的欲望层面来理解的话,幸福确实是不可能的。但是如果我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们超越欲望层面来看幸福,这个观点就不成立了。比如你非常爱读书,你渴望去读那些好书,你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知道一些好书在等着你读,那个时候你会痛苦吗?你不会。读完了以后你会无聊吗?不会。你感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到丰富了自己的精神,你会因此快乐。这就进一步说明,我们谈幸福问题,一定要超越纯粹欲望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的层面,要从价值观角度去谈。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(摘编自周国平《幸福的哲学》)</a:t>
              </a:r>
              <a:endParaRPr lang="zh-CN" altLang="en-US"/>
            </a:p>
          </p:txBody>
        </p:sp>
        <p:sp>
          <p:nvSpPr>
            <p:cNvPr id="3" name="TextBox 2"/>
            <p:cNvSpPr txBox="1"/>
            <p:nvPr/>
          </p:nvSpPr>
          <p:spPr>
            <a:xfrm>
              <a:off x="500034" y="3559009"/>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下列有关“幸福”的表述,不符合原文意思的一项是(3分)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A.有人说,幸福好像是很主观的个人感觉。每个人对幸福的理解不尽相同,对幸福的认识也就很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难有统一的标准。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B.按照古希腊哲学家亚里士多德的观点,幸福是一切行为的终极目标,我们做各种事情其实都是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获得幸福的手段。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C.亚当·斯密、约翰·穆勒一派认为幸福是身体无痛苦和灵魂无烦恼,而黑格尔等人乃至马克思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的主张则与之相反。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D.西方“完善主义”认为,幸福就是精神上的完善,人们在满足自身灵魂、精神的需求后才能感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受到真正的幸福。</a:t>
              </a:r>
              <a:endParaRPr lang="zh-CN" altLang="en-US" dirty="0"/>
            </a:p>
          </p:txBody>
        </p:sp>
      </p:gr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A.近代以来,英国哲学家休谟等人认为,幸福就是快乐,但你若只追求一时的、眼前的快乐,最终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你得到的也许是更大的痛苦。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B.伊壁鸠鲁认为,物质欲望的满足不能使人快乐,只有满足了生命本身需要的那种快乐才会更深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刻、更持久、更强烈、更美好。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C.叔本华认为人生充满着痛苦和无聊,人受欲望支配,欲望没满足的时候你是痛苦的,而满足以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后则无聊,幸福是根本不可能的。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D.在幸福这个问题上之所以众说纷纭,是因为每个人看重的不同。我们若仅从满足身体和物质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欲望的层面理解,就不会有幸福感。</a:t>
            </a:r>
            <a:endParaRPr lang="zh-CN" altLang="en-US"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根据原文的内容,下列理解和分析不正确的一项是(3分)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A.西方“快乐主义”认为,身体健康、灵魂安宁让人们感到很快乐很幸福,人们应该从长远的角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度看待快乐,并理智地去寻求快乐和幸福。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B.中国哲学强调生命本身的快乐,也强调精神自由的快乐,以庄子为代表的道家思想属于“快乐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主义”,庄子认为与天地精神往来快乐无限。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C.中国的儒家思想认为人生的理想境界、最高享受就是道德上的完善,这种思想和西方哲学家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苏格拉底、康德等人强调的精神满足比较接近。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D.人们渴望得到幸福,但是想获得真正的幸福,一定要树立正确的价值观,摆脱纯粹物质欲望的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支配,丰富精神的世界,寻求心灵的满足。</a:t>
            </a:r>
            <a:endParaRPr lang="zh-CN" altLang="en-US"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2553595"/>
            <a:chOff x="500034" y="1080000"/>
            <a:chExt cx="8166966" cy="2553595"/>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无中生有。“黑格尔等人乃至马克思的主张则与之相反”不合文意,原文第四段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首句说“这两派有一个共同之处,那就是,都十分强调精神上的满足”。</a:t>
              </a:r>
              <a:endParaRPr lang="zh-CN" altLang="en-US" dirty="0"/>
            </a:p>
          </p:txBody>
        </p:sp>
        <p:sp>
          <p:nvSpPr>
            <p:cNvPr id="3" name="TextBox 2"/>
            <p:cNvSpPr txBox="1"/>
            <p:nvPr/>
          </p:nvSpPr>
          <p:spPr>
            <a:xfrm>
              <a:off x="516966" y="21343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“只有满足了生命本身需要的那种快乐才会更深刻、更持久、更强烈、更美好”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与原文不符,它将伊壁鸠鲁的观点曲解,又将约翰·穆勒的观点杂糅其中。</a:t>
              </a:r>
              <a:endParaRPr lang="zh-CN" altLang="en-US" dirty="0"/>
            </a:p>
          </p:txBody>
        </p:sp>
        <p:sp>
          <p:nvSpPr>
            <p:cNvPr id="4" name="矩形 3"/>
            <p:cNvSpPr/>
            <p:nvPr/>
          </p:nvSpPr>
          <p:spPr>
            <a:xfrm>
              <a:off x="500034" y="2848765"/>
              <a:ext cx="8001056"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以偏概全。只有道家尤其是庄子才“强调生命本身的快乐”“强调精神自由的快</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不能说是“中国哲学”。</a:t>
              </a:r>
              <a:endParaRPr lang="zh-CN" altLang="en-US" sz="1500" dirty="0"/>
            </a:p>
          </p:txBody>
        </p:sp>
      </p:gr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16584"/>
            <a:ext cx="8127000" cy="48536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一、(2012课标全国,1—3)阅读下面的文字,回答问题。(9分)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“黑箱”是控制论中的概念,意为在认识上主体对其内部情况全然不知的对象。“科技黑箱”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的含义与此有所不同,它是一种特殊的存贮知识、运行知识的设施或过程,使用者如同面对黑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箱,不必打开,也不必理解和掌握其中的知识,只需按规则操作即可得到预期的结果。例如电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脑、手机、摄像机、芯片,以及药品等,可以说,几乎技术的全部中间和最终成果都是科技黑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箱。在科技黑箱的生产过程中,科学知识是基础,价值观和伦理道德则对科学知识进行选择。除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此以外,科技黑箱中还整合了大量人文的、社会的知识,并且或多或少渗透了企业文化和理念。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这样,在电脑或手机中就集成了物理学、计算机科学、管理学、经济学、美学,以及对市场的调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研和政府的相关政策等知识。</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科技黑箱是特殊的传播与共享知识的媒体,具有三大特点。首先,它使得每一个使用者——不仅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牛顿,都能直接“站在巨人的肩上”继续前进。试想,如果要全世界的电脑使用者都透彻掌握电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脑的工作原理,掌握芯片上的电子理论,那需要多少时间?知识正是通过科技黑箱这一途径而达到最大限度的共享。如今</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计算机天才、黑客的年龄越来越小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神童不断出现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他们未必理解计</a:t>
            </a:r>
            <a:br>
              <a:rPr lang="zh-CN" altLang="en-US" sz="1500" dirty="0" smtClean="0"/>
            </a:br>
            <a:endParaRPr lang="zh-CN" altLang="en-US" sz="1500" dirty="0"/>
          </a:p>
        </p:txBody>
      </p:sp>
      <p:sp>
        <p:nvSpPr>
          <p:cNvPr id="3" name="TextBox 2"/>
          <p:cNvSpPr txBox="1"/>
          <p:nvPr/>
        </p:nvSpPr>
        <p:spPr>
          <a:xfrm>
            <a:off x="2928926" y="1091333"/>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71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算机的制作过程就能编写软件、破译密码。每一代新科技黑箱的出现,就为相对“无知识”的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年轻一代的崛起与赶超提供了机会。其次,处在相对低端的科技黑箱往往与语境和主体无关,而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处于高端的科技黑箱则需满足特定主体在特定场合乃至心理的需要。人们很少能对一把锤子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做什么改进,而使用一个月后的电脑则已经深深地打上了个人的印记,这就说明,在认识变得简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单易行之时,实践变得复杂和重要。最后,当科技为我们打开一扇又一扇门的时候,我们能拒绝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它的诱惑不进去吗?而一旦进去,我们的行为能不受制于房间和走道的形状吗?表面上是使用者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在支配科技黑箱,然而科技黑箱却正在使用者“不知情”的情况下,对使用者施加潜移默化的影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响,也就是说使用者被生产方对象化了。</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值得注意的是,科技黑箱在使科技知识被使用者广泛共享之时,也往往使这部分知识因共享而贬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值甚至被人遗忘。那么还要不要学习集成于科技黑箱中已经贬值的科技知识,例如电磁理论、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牛顿力学,甚至四则运算?这是一个很有意思的问题。技术所构成的平台还有一个历史维度。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时至今日,历史上的很多技术已经失传或过时,但是也有相当多的技术流传至今,例如中国的针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灸,以及散落在各古老民族中的特殊技法等科技黑箱都是如此。这提示我们,对于历史上存在过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的知识应予宽容。此外,由于使用者不必从头学起即可操作科技黑箱,于是就可能发生对科技黑箱的滥用。科学技术是一把双刃剑,科技黑箱无疑会使得双刃剑的哪一刃都变得更为锋利。</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(摘编自吕乃基《行进于世界3的技术》)</a:t>
            </a:r>
            <a:endParaRPr lang="zh-CN" altLang="en-US"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下列对于科技黑箱的理解,不正确的一项是(3分)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A.黑箱,在认识上主体对其内部情况全然不知;而科技黑箱,则至少它的设计者理解和掌握其中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所含有的知识。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B.与黑箱不同,科技黑箱的操作是可控的,使用者不必透彻掌握其工作原理,只需按规则操作即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可得到预期的结果。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C.科技黑箱是一种特殊的存贮知识、运行知识的设施或过程,在科技黑箱的生产过程中,价值观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和伦理道德对科学知识进行了修正。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D.几乎技术的全部中间成果和最终成果,如电脑、手机,都集成了物理学、计算机科学等知识,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可以说,是科技造就了科技黑箱。</a:t>
            </a:r>
            <a:endParaRPr lang="zh-CN" altLang="en-US"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A.在当今世界,每一个科技黑箱的使用者都能像牛顿一样“站在巨人的肩上”继续前进,这个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“巨人”就是科技黑箱。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B.知识通过科技黑箱这一途径达到最大限度的共享,这是现在计算机天才、黑客和神童不断出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现的根本原因。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C.越是高端的科技黑箱,主体对它的干预就越大;在认识和实践的关系上,实践也随之变得更加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复杂和重要。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D.使用者表面上是在支配着科技黑箱,但实际上他们是在“不知情”的情况下受到了科技黑箱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潜移默化的影响。</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14282" y="1277129"/>
            <a:ext cx="8929718" cy="5201424"/>
            <a:chOff x="214282" y="1421566"/>
            <a:chExt cx="8929718" cy="5201424"/>
          </a:xfrm>
        </p:grpSpPr>
        <p:sp>
          <p:nvSpPr>
            <p:cNvPr id="2" name="TextBox 2"/>
            <p:cNvSpPr txBox="1"/>
            <p:nvPr/>
          </p:nvSpPr>
          <p:spPr>
            <a:xfrm>
              <a:off x="214282" y="1421566"/>
              <a:ext cx="8929718"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A.殷墟甲骨文是商代后期王公贵族占卜吉凶时写刻在龟甲或兽骨上的文字,它的发现对中国学术界产生了深远的影响。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B.在殷墟甲骨文发现之前,人们只能从有限的文献记载中了解到中国历史上存在过一个商王朝,然而这些文献却并非成于商代。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C.由于缺少成于商代的文字史料,因此从稳妥的角度出发,胡适认为古史研究大致可从西周时代开始进行。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D.1917年王国维写的《殷卜辞中所见先公先王考》及《续考》,证明了《史记·殷本纪》所载内容的真实性。</a:t>
              </a:r>
              <a:endParaRPr lang="zh-CN" altLang="en-US" dirty="0"/>
            </a:p>
          </p:txBody>
        </p:sp>
        <p:sp>
          <p:nvSpPr>
            <p:cNvPr id="3" name="TextBox 2"/>
            <p:cNvSpPr txBox="1"/>
            <p:nvPr/>
          </p:nvSpPr>
          <p:spPr>
            <a:xfrm>
              <a:off x="214282" y="3848897"/>
              <a:ext cx="8643966"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A.在20世纪20年代疑古思潮流行时期,一些历史学家对《世本》的可靠性将信将疑,认为其中记载的一些内容恐怕是虚构的。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B.旧史学的研究既缺少实事求是的科学态度,又缺乏科学的考古资料,因而它受到古史辨派的无情批判。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C.王国维的“二重证据法”让中国历史学研究者认识到,在考证古史时不仅要注重历史文献的记载,也要重视地下出土的新材料。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D.许慎的《说文解字》没有利用汉字的早期形式,而主要依据小篆来研究古文字,这使它在解释字源方面存在着一定的不足。</a:t>
              </a:r>
              <a:endParaRPr lang="zh-CN" altLang="en-US" dirty="0"/>
            </a:p>
          </p:txBody>
        </p:sp>
      </p:gr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A.新的科技黑箱能够为相对“无知识”的年轻一代提供崛起和赶超的机会,他们即使没有掌握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科技黑箱中的知识,也可以享用这些知识。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B.要不要学习集成于科技黑箱中已经贬值的科技知识,作者并没有给出直接的答案,但提示我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们,应当对这些知识予以宽容。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C.科技黑箱不仅包括当代的高科技成果,也包括历史上遗留下来的很多技术,如中国的针灸以及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各古老民族中的特殊技法。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D.由于科技黑箱使用简单方便,于是就可能发生滥用的现象,其直接后果就是科技这把双刃剑的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哪一刃都变得更加锋利。</a:t>
            </a:r>
            <a:endParaRPr lang="zh-CN" altLang="en-US"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2625033"/>
            <a:chOff x="500034" y="1080000"/>
            <a:chExt cx="8166966" cy="2625033"/>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据第一段“价值观和伦理道德则对科学知识进行选择”可知,该项“进行了修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正”不正确。</a:t>
              </a:r>
              <a:endParaRPr lang="zh-CN" altLang="en-US" dirty="0"/>
            </a:p>
          </p:txBody>
        </p:sp>
        <p:sp>
          <p:nvSpPr>
            <p:cNvPr id="3" name="TextBox 2"/>
            <p:cNvSpPr txBox="1"/>
            <p:nvPr/>
          </p:nvSpPr>
          <p:spPr>
            <a:xfrm>
              <a:off x="500034" y="2134385"/>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强加因果,原文以计算机天才、黑客、神童为例,意在证明“知识正是通过科技黑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箱这一途径而达到最大限度的共享”这一观点。</a:t>
              </a:r>
              <a:endParaRPr lang="zh-CN" altLang="en-US" dirty="0"/>
            </a:p>
          </p:txBody>
        </p:sp>
        <p:sp>
          <p:nvSpPr>
            <p:cNvPr id="4" name="矩形 3"/>
            <p:cNvSpPr/>
            <p:nvPr/>
          </p:nvSpPr>
          <p:spPr>
            <a:xfrm>
              <a:off x="500034" y="2920203"/>
              <a:ext cx="8001056"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据末段最后两句可知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滥用科技黑箱</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其直接结果只能使“科技”这把双刃剑“不</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好”的那一刃变得更加锋利。</a:t>
              </a:r>
              <a:endParaRPr lang="zh-CN" altLang="en-US" sz="1500" dirty="0"/>
            </a:p>
          </p:txBody>
        </p:sp>
      </p:gr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6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二、(2011课标全国,1—3)阅读下面的文字,回答问题。(9分)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《诗经》原来是诗,不是“经”,这在咱们今天是很明确的。但在封建社会里,诗三百篇却被尊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为“经”,统治阶级拿它来做封建教化的工具。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从西周初期到春秋中叶,诗三百篇是一种配乐演唱的乐歌。这些乐歌一方面用于祭祀、宴会和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各种典礼,当作仪式的一部分或娱乐宾主的节目。另一方面则用于政治、外交及其他社会生活,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当作表情达意的工具,其作用和平常的语言差不多,当然它更加曲折动人。例如周代有一种“献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诗陈志”的做法,当一些人看到国君或者同僚做了什么好事或坏事,就做一首诗献给他们,达到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颂美或者讽谏的目的。还有人由于个人遭受冤屈或不幸,也往往通过诗来发泄和申诉。应该说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明,“献诗陈志”是要通过乐工的演唱来献给君上或同僚的,所以卿士“献诗”总和“瞽献曲”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或“瞍赋”“矇诵”并提。</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在人民群众的生活里,诗歌也常用于表情达意,例如《诗经·邶风·新台》和《诗经·秦风·黄鸟》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等,都是针对具体的现实问题而发的。古代史传中还有一些不在三百篇之内的“徒歌”,例如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《左传·宣公二年》记载宋国将军华元被郑国人捉了去,后来逃回来,人民讥笑这位败军之将,做了一个歌儿对他唱。这样的歌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从性质上说和“献诗陈志”没有什么分别。不过士大夫献诗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特地做了给乐工唱的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庶人的作品则先是在社会上流传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给采访诗歌的人收集去了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才配上乐曲</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达到统治阶级的耳中。</a:t>
            </a:r>
            <a:endParaRPr lang="zh-CN" altLang="en-US" dirty="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111285"/>
            <a:ext cx="8166966" cy="5166504"/>
            <a:chOff x="500034" y="1080000"/>
            <a:chExt cx="8166966" cy="5166504"/>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在外交宴会等场合,宾主各方往往通过“赋诗”来表达愿望和态度。“赋诗”时点出现成的诗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篇,叫乐工们演唱,通过诗歌的问答,了解彼此的立场,这就叫“赋诗言志”。这种“赋诗”往往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不管原作本身的内容和意义,仅仅是把赋诗者的观点和愿望寄托在诗中某几句之上,来做比喻或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暗示,所以是一种典型的断章取义。《左传·襄公二十六年》记晋侯为了卫国一个叛臣的缘故,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把卫侯羁押起来,齐侯和郑伯到晋国去说情,郑国的子展就赋《诗经·郑风·将仲子》一诗。《将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仲子》本来是一首爱情诗,这当中有“人之多言,亦可畏也”的话,是说女的爱着男的,又怕旁人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说闲话;子展却借用来说,晋侯纵然有理由,但“人言可畏”,别人看来总是为了一个叛臣。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诗三百篇到了孔子的时代,由于新声代替古乐,造成了诗与乐的分家,诗也就由乐歌逐渐变为纯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粹的语言艺术了,“赋诗”“献曲”也不大见到了。诗三百篇在社会上的实际用途缩小了,封建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士大夫就逐渐把诗的意义和封建教化的原则联系起来。比如公孙丑问,《伐檀》诗中,为什么君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子不耕而食?孟子回答道:“国君用了他,就得到安富尊荣;子弟信从他,就学会孝悌忠信。君子不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劳而食,还有谁比他功劳更大呢?”封建统治阶级就是这样“以意逆志”,最后把诗尊为</a:t>
              </a:r>
              <a:endParaRPr lang="zh-CN" altLang="en-US" dirty="0"/>
            </a:p>
          </p:txBody>
        </p:sp>
        <p:sp>
          <p:nvSpPr>
            <p:cNvPr id="3" name="TextBox 2"/>
            <p:cNvSpPr txBox="1"/>
            <p:nvPr/>
          </p:nvSpPr>
          <p:spPr>
            <a:xfrm>
              <a:off x="500034" y="520621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“经”。直到五四运动以后,这部伟大的诗集才冲开了各种乌烟瘴气,在思想和艺术上放射出夺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目的光辉。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(摘编自中华书局“知识丛书”金开诚《诗经》)</a:t>
              </a:r>
              <a:endParaRPr lang="zh-CN" altLang="en-US" dirty="0"/>
            </a:p>
          </p:txBody>
        </p:sp>
      </p:gr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下列关于原文第一、二两段内容的表述,不正确的一项是(3分)(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A.《诗经》中的作品原来是普通的诗歌,并没有深刻的含意,但是封建统治阶级却把它尊为经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典,用它来做封建教化的工具。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B.在春秋中叶以前,诗三百篇曾经作为一种配乐演唱的乐歌,成为祭祀、宴会和各种典礼的一部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分仪式或娱乐宾主的节目。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C.所谓“献诗陈志”,一种情况是指卿士通过贡献诗歌,向国君或同僚陈述自己的心意,以达到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颂美或者讽谏的目的。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D.在古籍记载中,卿士“献诗”经常和“瞽献曲”“矇诵”等一起出现,是因为卿士做诗以后,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总是通过乐工的演唱来呈献。</a:t>
            </a:r>
            <a:endParaRPr lang="zh-CN" altLang="en-US"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A.宋国人民讥笑败军之将华元的诗歌,也是用来作为表情达意的工具,所以从性质上说,跟卿士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的“献诗陈志”没有什么不同。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B.古人在“赋诗言志”时所言的志,往往不为原诗所具有,而是赋诗者采用断章取义的办法,寄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托在诗中某些句子之上的。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C.子展借用《诗经·郑风·将仲子》“人之多言,亦可畏也”一句话,他的意思是叛臣的一面之词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令人担心,请晋侯不要听信。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D.到孔子时代,新音乐逐渐兴起,古乐逐渐失传,由此造成诗与乐分家,《诗经》也就变成纯粹的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语言文学作品,而与音乐无关了。</a:t>
            </a:r>
            <a:endParaRPr lang="zh-CN" altLang="en-US"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A.在西周初期到春秋中叶的政治、外交和其他社会生活中,《诗经》被当作表情达意的工具,往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往能收到平常语言所无法达到的效果。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B.上古时候,人民群众的作品如果给采访诗歌的人收集去了,就可能进入诗三百篇中,不然则仍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然是没有曲调的“徒歌”。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C.古人在“赋诗言志”时采用的都是现成的诗篇,其含意大家都清楚,所以能够通过诗歌的来回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问答,了解彼此的立场。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D.孟子解释《伐檀》说,君子使国君得到安富尊荣,使子弟学会孝悌忠信,所以君子可以不劳而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食。这就曲解了《诗经》的原意。</a:t>
            </a:r>
            <a:endParaRPr lang="zh-CN" altLang="en-US"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2910785"/>
            <a:chOff x="428596" y="1080000"/>
            <a:chExt cx="8238404" cy="2910785"/>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“《诗经》中的作品原来是普通的诗歌,并没有深刻的含意”,原文第一、二段并</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无此表述,属无中生有。</a:t>
              </a:r>
              <a:endParaRPr lang="zh-CN" altLang="en-US" dirty="0"/>
            </a:p>
          </p:txBody>
        </p:sp>
        <p:sp>
          <p:nvSpPr>
            <p:cNvPr id="3" name="TextBox 2"/>
            <p:cNvSpPr txBox="1"/>
            <p:nvPr/>
          </p:nvSpPr>
          <p:spPr>
            <a:xfrm>
              <a:off x="516966" y="213438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C　“他的意思是叛臣的一面之词令人担心,请晋侯不要听信”与原文“子展却借用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来说,晋侯纵然有理由,但‘人言可畏’,别人看来总是为了一个叛臣”表意不符,犯了“曲解文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意”的错误。</a:t>
              </a:r>
              <a:endParaRPr lang="zh-CN" altLang="en-US" dirty="0"/>
            </a:p>
          </p:txBody>
        </p:sp>
        <p:sp>
          <p:nvSpPr>
            <p:cNvPr id="4" name="矩形 3"/>
            <p:cNvSpPr/>
            <p:nvPr/>
          </p:nvSpPr>
          <p:spPr>
            <a:xfrm>
              <a:off x="428596" y="3205955"/>
              <a:ext cx="7786742"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“不然则仍然是没有曲调的‘徒歌’”这个结论过于绝对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其实也有另一种可能</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性。</a:t>
              </a:r>
              <a:endParaRPr lang="zh-CN" altLang="en-US" sz="1500" dirty="0"/>
            </a:p>
          </p:txBody>
        </p:sp>
      </p:gr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003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三、(2011全国,5—7)阅读下面的文字,回答问题。(9分)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很多人说:什么是意境?意境就是“情”“景”交融。其实这种解释应该是从近代开始的。王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国维在《人间词话》中所使用的“意境”或“境界”,他的解释就是情景交融。但是在中国传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统美学中,情景交融所规定的是“意象”,而不是“意境”。中国传统美学认为艺术的本体就是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意象,任何艺术作品都要创造意象,都应该情景交融,而意境则不是任何艺术作品都具有的。意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境除了有意象的一般规定性之外,还有自己的特殊规定性,意境的内涵大于意象,意境的外延小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于意象。那么意境的特殊规定性是什么呢?唐代刘禹锡有句话:“境生于象外。”“境”是对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于在时间和空间上有限的“象”的突破,只有这种象外之“境”才能体现作为宇宙的本体和生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命的“道”。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从审美活动的角度看,所谓“意境”,就是超越具体的有限的物象、事件、场景,进入无限的时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间和空间,从而对整个人生、历史、宇宙获得一种哲理性的感受和领悟。西方古代艺术家,他们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给自己提出的任务是要再现一个具体的物象,所以他们,比如古希腊雕塑家追求“美”,就把人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体刻画得非常逼真、非常完美。而中国艺术家不是局限于刻画单个的人体或物体,把这个有限</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的对象刻画得很逼真、很完美。相反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他们追求一种“象外之象”“景外之景”。中国园林艺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术在审美上的最大特点也是有意境。中国古典园林中的楼、台、亭、阁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它们的审美价值主要</a:t>
            </a:r>
            <a:endParaRPr lang="zh-CN" altLang="en-US" sz="1500" dirty="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176932"/>
            <a:chOff x="500034" y="1080000"/>
            <a:chExt cx="8166966" cy="5176932"/>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不在于这些建筑本身,而是如同王羲之《兰亭集序》所说,在于可使人“仰观宇宙之大,俯察品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类之盛”。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我们生活的世界是一个有意味的世界。陶渊明有两句诗说得好:“此中有真意,欲辨已忘言。”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艺术就是要去寻找、发现、体验生活中的这种意味。有意境的作品和一般的艺术作品在这一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点上的区别,就在于它不仅揭示了生活中某一个具体事物或具体事件的意味,而且超越了具体的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事物和事件,从一个角度揭示了整个人生的意味。所以,不是任何艺术作品都有意境,也不是任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何好的艺术作品都有深远的意境。清代王夫之就比较过杜甫的诗和王维的诗。他认为杜甫诗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的特点是“即物深致,无细不章”,有人写诗就怕写不逼真,杜甫则太逼真了。而王维诗则能取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之象外,所以他说杜甫是“工”,王维是“妙”。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中国艺术的这种意境,它给人的美感,实际上包含了一种人生感、历史感。康德曾经说过,有一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种美的东西,人们接触到它的时候,往往感到一种惆怅。意境就是如此,这是一种最高的美感。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当然这不等于说西方艺术没有意境,西方艺术中也有这样的作品,例如俄罗斯民歌《伏尔加船夫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曲》,它不仅唱出了俄罗斯民族的苦难,而且唱出了人类共同的苦难,所以它引起了全世界听众</a:t>
              </a:r>
              <a:endParaRPr lang="zh-CN" altLang="en-US" dirty="0"/>
            </a:p>
          </p:txBody>
        </p:sp>
        <p:sp>
          <p:nvSpPr>
            <p:cNvPr id="3" name="TextBox 2"/>
            <p:cNvSpPr txBox="1"/>
            <p:nvPr/>
          </p:nvSpPr>
          <p:spPr>
            <a:xfrm>
              <a:off x="500034" y="5563409"/>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的共鸣。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(摘编自叶朗《说意境》)</a:t>
              </a:r>
              <a:endParaRPr lang="zh-CN" altLang="en-US" dirty="0"/>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A.《尚书·盘庚》明显是后人改造过的文章,由此看来,尽管其中保留了许多商人语言,但是仅凭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此篇仍不足以证实商王朝的存在。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B.若想证实司马迁在《史记·夏本纪》中记录的夏王朝与夏王世系的客观存在,还要依靠地下出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土的新材料。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C.第二次殷墟发掘的目的发生了改变,是因为历史语言研究所认识到,除了甲骨之外,遗址的其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他遗存也可以作为研究中国历史的材料。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D.直至殷墟甲骨文被发现,学者们探究先民的造字之法才有所凭依,从此中国的文字学就进入了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一个新的时期。</a:t>
            </a:r>
            <a:endParaRPr lang="zh-CN" altLang="en-U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下列关于“意境”和“意象”的表述,不符合原文意思的一项是(3分)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A.王国维在《人间词话》中把“意境”的内涵解释为“情景交融”,可见从近代开始人们就把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“意境”和“意象”混为一谈了。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B.中国传统美学认为艺术的本体就是意象,所有艺术作品都要情景交融,创造意象,因而并不是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任何艺术作品都能够具有意境的。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C.所谓“意境的外延小于意象”,意味着有意境的艺术作品跟有意象的艺术作品比较起来,在数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量上总是处于劣势。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D.“道”是宇宙的本体和生命。意象在时间和空间上都十分有限,而意境则是对有限的意象的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突破,所以意境能够体现“道”。</a:t>
            </a:r>
            <a:endParaRPr lang="zh-CN" altLang="en-US"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A.西方古代艺术家的旨趣是要在作品中重现世界上的具体物象,所以古希腊雕塑家认为把人体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刻画得极其逼真、十分漂亮才是美。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B.中国古代艺术和西方古代艺术不同,中国艺术家要突破有限的对象,在“象外之象”“景外之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景”的意境中,抒发他们一种哲理性的感受和领悟。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C.陶渊明的两句诗“此中有真意,欲辨已忘言”,表明他已经认识到身处一个有意味的世界,并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且正处在辨析、体验这种意味之中。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D.俄罗斯民歌《伏尔加船夫曲》之所以能够引起全世界听众的共鸣,是因为它唱出了人们对于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社会和人生的深刻体验和感受。</a:t>
            </a:r>
            <a:endParaRPr lang="zh-CN" altLang="en-US"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根据原文内容,下列推断不正确的一项是(3分)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A.中国园林的审美价值,在于让人通过它们感受到更大空间的美,所以游览者往往能够产生一种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对于整个人生或历史的感受和领悟。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B.从有意境的作品和一般的艺术作品有区别这一点来看,生活中的具体事物或具体事件往往有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两种意味,而其中涉及整个人生的意味才是最美的。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C.王夫之说杜甫是“工”王维是“妙”,他显然是根据中国传统美学来评价杜甫和王维的,如果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让西方艺术家来评判,结论可能恰恰相反。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D.康德所说的“一种惆怅”,表明他作为西方人也感觉到了一种与意象有很大不同的“美的东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西”。这种东西其实就是中国人所说的“意境”。</a:t>
            </a:r>
            <a:endParaRPr lang="zh-CN" altLang="en-US"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215370" cy="2969868"/>
            <a:chOff x="500034" y="1080000"/>
            <a:chExt cx="8215370" cy="2969868"/>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“所有艺术作品都要情景交融,创造意象”中,“情景交融”和“创造意象”语序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颠倒。且只有先创造意象,才能达到情景交融的目的。另外,末句与前句无因果关系。</a:t>
              </a:r>
              <a:endParaRPr lang="zh-CN" altLang="en-US" dirty="0"/>
            </a:p>
          </p:txBody>
        </p:sp>
        <p:sp>
          <p:nvSpPr>
            <p:cNvPr id="3" name="TextBox 2"/>
            <p:cNvSpPr txBox="1"/>
            <p:nvPr/>
          </p:nvSpPr>
          <p:spPr>
            <a:xfrm>
              <a:off x="588404" y="21343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“西方古代艺术家的旨趣是要在作品中重现世界上的具体物象”中,“具体物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象”前缺少定语“一个”,这样就改变了原文意思。</a:t>
              </a:r>
              <a:endParaRPr lang="zh-CN" altLang="en-US" dirty="0"/>
            </a:p>
          </p:txBody>
        </p:sp>
        <p:sp>
          <p:nvSpPr>
            <p:cNvPr id="4" name="矩形 3"/>
            <p:cNvSpPr/>
            <p:nvPr/>
          </p:nvSpPr>
          <p:spPr>
            <a:xfrm>
              <a:off x="500034" y="2920203"/>
              <a:ext cx="7500990" cy="1129665"/>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错在“如果让西方艺术家来评判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结论可能恰恰相反”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因为杜甫像其他中国艺术家一样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不是局限于刻画单个的人体或物体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把有限的对象刻画得逼真、完美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这并不符合西方艺术家的审美标准。</a:t>
              </a:r>
              <a:endParaRPr lang="zh-CN" altLang="en-US" sz="1500" dirty="0"/>
            </a:p>
          </p:txBody>
        </p:sp>
      </p:gr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四、(2010课标全国,1—3)阅读下面的文字,回答问题。(9分)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“书”本是指文字符号,现在提到的“书”不是从文字符号讲,也不是从文字学“六书”来讲,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而是从书法艺术讲。书法对中华民族有很深远的影响,“书”与“金”“石”“画”并称,在中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国文化中占有很重要的位置。书法是一种艺术,而且是广大人民喜闻乐见的艺术。中国的汉字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刚一出现,写字的人就有“写得好看”的要求和欲望。如甲骨文就是如此,虽然字形繁难复杂,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但是不论单个的字还是全篇的字,结构章法都很好看。可见,自从有写字的行动以来,就伴随着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艺术的要求,美观的要求。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不论是秦隶还是汉隶,都是从篆书演变过来的,写起来单调而且费事。所以到了晋朝,真书(又叫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作楷书、正书)开始出现并逐渐定形。真书虽然各家写法不同、风格不同,但字形的结构是一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致的。在历史上篆书、隶书等使用的时间都不如真书长久,真书至今仍在使用,就是因为它字形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比较固定,笔画转折自然,并且可以连写,多写一笔少写一笔也容易被人发现。真书写得萦连便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是行书,再写得快一点就是草书。草书另一个来源是汉朝的章草,就是用真书的笔法写章草,与</a:t>
            </a:r>
            <a:endParaRPr lang="zh-CN" altLang="en-US"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用汉隶的笔法写章草不同,到东晋以后与真书变来的草书合流。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真书的书写很方便,所以千姿百态的作品不断涌现,艺术风格多样,出现了各种字体,比如颜体、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柳体、欧体、褚体等。在这以前没有人以专门写字并靠书法出名的,就连王羲之也不是专门写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字的人,古代也没有“书法家”这个称呼。当时许多碑刻都是刻碑的工匠写的,到唐代开始文人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写碑成风。唐太宗爱写字,写了《晋祠铭》《温泉铭》两个碑,还把碑的拓本送给外国使臣。当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时的文人名臣如虞世南、欧阳询、褚遂良,以及后来的颜真卿、柳公权等都写碑,这样书法的流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派逐渐增多,他们的碑帖一直流传至今。其实,今天看见的敦煌、吐鲁番等地出土的文书、写经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等,其水平真有超过传世碑帖的。唐朝一般人的文书里,也有书法比《晋祠铭》《温泉铭》好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的,但是那些皇帝、大官写出来的就被人重视,许多无名书家的作品就不为人所知了。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古代称好的书法作品为“法书”,是说这件作品足以为法,“书法”“书道”“书艺”是指书写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的方法;现在合二为一了,一律叫作“书法”。书法在人们的生活中发挥着很大的作用,从书法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作品、艺术装饰到书信往来都要用到书法,同时书法活动既可以培养艺术情操,又可以调心养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气,收到健身的效果。北朝人曾经说过:“尺牍素书,千里面目。”看到一封来信,感到很亲切,如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见其人,书法被作为人的品格和形象的代表,自古以来就是这样。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(摘编自启功《金石书画漫谈》)</a:t>
            </a:r>
            <a:endParaRPr lang="zh-CN" altLang="en-U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下列关于“书”的表述,</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A.在汉语中,“书”既可以指文字符号,也可以是文字学的“六书”之“书”,本文则是从书法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艺术上来讲,所谓“书”就是书法。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B.在历史上,“书”与“金”“石”“画”并称,它们同样因为影响深远,而在中国文化中占有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很重要的位置。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C.在甲骨文中,不论是单个的字还是全篇的字,结构章法都已经很好看了,可见汉字刚一出现,就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有了“书”这一方面的要求。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D.真书书写方便,千姿百态的作品不断出现,形成颜体、柳体等不同的字体,这些字体是依据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“书”的艺术风格划分出来的。</a:t>
            </a:r>
            <a:endParaRPr lang="zh-CN" altLang="en-US" dirty="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A.秦隶和汉隶都是从篆书演变过来的,写起来单调而且费事,于是到了晋朝,真书应运而生,并且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一直使用到今天。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B.真书写得萦连就是行书,行书再快一点就是草书,这是草书的一个来源。草书的另一个来源是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章草,是用汉隶笔法写章草而形成的。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C.在古代,起初没有专门写字并且因为书法而出名的人,直到唐朝文人写碑成为风气,欧阳询、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颜真卿、柳公权等人由此成为书法家。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D.在古代,“书法”是指书写的方法,“法书”是指好的书法作品,到现在则把这两者合而为一,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都称为“书法”。</a:t>
            </a:r>
            <a:endParaRPr lang="zh-CN" altLang="en-US"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原文内容的一项是(3分)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A.在字形的繁难复杂方面,秦隶和汉隶要超过真书,甲骨文又要超过秦隶和汉隶,可以说这是真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书使用时间特别长久的根本原因。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B.古时候书法流派不多,当时甚至没有“书法家”这一称呼,而到唐代书法大盛,流派逐渐增多,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看来书法的发展跟社会的崇尚有很大关系。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C.在唐代有些无名书法家的水平也很高,唐人碑帖的书法其实并不代表当时的最高水平,只是因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为它们是皇帝、大官所写,才为世人所推崇。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D.中国人自古就把书法作为人的品格和形象的代表,所以北朝人所谓的“尺牍素书,千里面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目”,也就是今人所谓“见字如见其人”的意思。</a:t>
            </a:r>
            <a:endParaRPr lang="zh-CN" altLang="en-US"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2625033"/>
            <a:chOff x="500034" y="1080000"/>
            <a:chExt cx="8166966" cy="2625033"/>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后半句在原文中无此意,属无中生有。原文中只提到“书法对中华民族有很深远</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的影响</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在中国文化中占有很重要的位置”。</a:t>
              </a:r>
              <a:endParaRPr lang="zh-CN" altLang="en-US" dirty="0"/>
            </a:p>
          </p:txBody>
        </p:sp>
        <p:sp>
          <p:nvSpPr>
            <p:cNvPr id="3" name="TextBox 2"/>
            <p:cNvSpPr txBox="1"/>
            <p:nvPr/>
          </p:nvSpPr>
          <p:spPr>
            <a:xfrm>
              <a:off x="516966" y="21343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“是用汉隶笔法写章草而形成的”与原文不符,原文第二段尾句是说“就是用真</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书的笔法写章草,与用汉隶的笔法写章草不同”。</a:t>
              </a:r>
              <a:endParaRPr lang="zh-CN" altLang="en-US" dirty="0"/>
            </a:p>
          </p:txBody>
        </p:sp>
        <p:sp>
          <p:nvSpPr>
            <p:cNvPr id="4" name="矩形 3"/>
            <p:cNvSpPr/>
            <p:nvPr/>
          </p:nvSpPr>
          <p:spPr>
            <a:xfrm>
              <a:off x="500034" y="2920203"/>
              <a:ext cx="7643866"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“只是因为它们是皇帝、大官所写”的说法过于武断绝对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且“唐人碑帖的书</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法”也并不全指皇帝、大官所写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无名书法家的作品”也在此列。</a:t>
              </a:r>
              <a:endParaRPr lang="zh-CN" altLang="en-US" sz="1500" dirty="0"/>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28596" y="1080000"/>
            <a:ext cx="8238404" cy="5257298"/>
            <a:chOff x="428596" y="1080000"/>
            <a:chExt cx="8238404" cy="5257298"/>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“证明了《史记·殷本纪》所载内容的真实性”错。原文:“证明《史记·殷本纪》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与《世本》所载殷王世系几乎皆可由卜辞资料印证,是基本可靠的。论文无可辩驳地证明《殷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本纪》所载的商王朝是确实存在的。”</a:t>
              </a:r>
              <a:endParaRPr lang="zh-CN" altLang="en-US" dirty="0"/>
            </a:p>
          </p:txBody>
        </p:sp>
        <p:sp>
          <p:nvSpPr>
            <p:cNvPr id="3" name="TextBox 2"/>
            <p:cNvSpPr txBox="1"/>
            <p:nvPr/>
          </p:nvSpPr>
          <p:spPr>
            <a:xfrm>
              <a:off x="540000" y="242013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00" kern="0" dirty="0" smtClean="0">
                  <a:solidFill>
                    <a:srgbClr val="000000"/>
                  </a:solidFill>
                  <a:latin typeface="Times New Roman" panose="02020603050405020304" pitchFamily="65" charset="-122"/>
                  <a:ea typeface="宋体" panose="02010600030101010101" pitchFamily="2" charset="-122"/>
                </a:rPr>
                <a:t>　本题易误选C。C项将原文中的“诗三百篇”替换为“西周”,实际上《诗经》收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录的最早诗歌正是西周初年的。</a:t>
              </a:r>
              <a:endParaRPr lang="zh-CN" altLang="en-US" dirty="0"/>
            </a:p>
          </p:txBody>
        </p:sp>
        <p:sp>
          <p:nvSpPr>
            <p:cNvPr id="4" name="TextBox 2"/>
            <p:cNvSpPr txBox="1"/>
            <p:nvPr/>
          </p:nvSpPr>
          <p:spPr>
            <a:xfrm>
              <a:off x="500034" y="313451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扩大范围,原文“一切经不住史证的旧史学”,而选项表述为“旧史学”。</a:t>
              </a:r>
              <a:endParaRPr lang="zh-CN" altLang="en-US" dirty="0"/>
            </a:p>
          </p:txBody>
        </p:sp>
        <p:sp>
          <p:nvSpPr>
            <p:cNvPr id="5" name="TextBox 2"/>
            <p:cNvSpPr txBox="1"/>
            <p:nvPr/>
          </p:nvSpPr>
          <p:spPr>
            <a:xfrm>
              <a:off x="516966" y="3491707"/>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考生需要将选项信息与原文认真比较,发现不同点,分析判断不同的原因,进而判断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正误。</a:t>
              </a:r>
              <a:endParaRPr lang="zh-CN" altLang="en-US" dirty="0"/>
            </a:p>
          </p:txBody>
        </p:sp>
        <p:sp>
          <p:nvSpPr>
            <p:cNvPr id="6" name="TextBox 2"/>
            <p:cNvSpPr txBox="1"/>
            <p:nvPr/>
          </p:nvSpPr>
          <p:spPr>
            <a:xfrm>
              <a:off x="500034" y="420608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D项中“直至殷墟甲骨文被发现,学者们探究先民的造字之法才有所凭依”不合文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意,由原文最后一段可知,汉代以后,学者们探究先民的造字之法主要凭依小篆;北宋以来,凭依金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文对《说文》的文字学进行了补充。</a:t>
              </a:r>
              <a:endParaRPr lang="zh-CN" altLang="en-US" dirty="0"/>
            </a:p>
          </p:txBody>
        </p:sp>
        <p:sp>
          <p:nvSpPr>
            <p:cNvPr id="7" name="矩形 6"/>
            <p:cNvSpPr/>
            <p:nvPr/>
          </p:nvSpPr>
          <p:spPr>
            <a:xfrm>
              <a:off x="428596" y="5206219"/>
              <a:ext cx="7858180" cy="1131079"/>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答题步骤</a:t>
              </a:r>
              <a:r>
                <a:rPr lang="zh-CN" altLang="en-US" sz="1500" kern="0" dirty="0" smtClean="0">
                  <a:solidFill>
                    <a:srgbClr val="000000"/>
                  </a:solidFill>
                  <a:latin typeface="Times New Roman" panose="02020603050405020304" pitchFamily="65" charset="-122"/>
                  <a:ea typeface="宋体" panose="02010600030101010101" pitchFamily="2" charset="-122"/>
                </a:rPr>
                <a:t>　第一步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通读全文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整体把握主要内容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可勾画重点词语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这样就不会犯断章取义、以</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偏概全的错误。第二步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针对试题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尤其是选项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到原文中找相关语句。第三步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把选项和在原文</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中找到的相关语句进行比较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做出准确的判断。</a:t>
              </a:r>
              <a:endParaRPr lang="zh-CN" altLang="en-US" sz="1500" dirty="0"/>
            </a:p>
          </p:txBody>
        </p:sp>
      </p:gr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五、(2010全国Ⅱ,5—7)阅读下面的文字,回答问题。(9分)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我们这里所说的文化并不等于已经铸就的、一成不变的“文化的陈迹”,而是要在永不停息的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时间长流中,不断以当代意识对过去的“文化既成之物”加以新的解释,赋予新的含义。因此,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文化应是一种不断发展、永远正在形成的“将成之物”。显然,先秦、汉魏、盛唐、宋明和我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们今天对于中国文化都会有不同的看法,都会用不同时代当时的意识对之重新界定。毋庸置疑,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在信息、交通空前发达的今天,所谓当代意识不可能不被各种外来意识所渗透。事实上,任何文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化都是在他种文化的影响下发展成熟的,脱离历史和现实状态去“寻根”,寻求纯粹的本土文化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既不可能也无益处。正如唐宋时代的人不可能排除印度文化影响,复归为先秦两汉时代的中国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人一样。因此我们用以和世界交流的,应该是经过当代意识诠释的、能为现代世界所理解并在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与世界交流中不断变化和完善的中国文化。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要交流,首先要有交流的工具,也就是要有能够相互沟通的话语。正如一根筷子在水中折射变形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一样,当中国文化进入外国时,中国文化必然经过外国文化的过滤而发生变形,包括误读、过度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诠释等;外国文化进入中国也同样如此。常听人说唯有中国人才能真正了解中国,言下之意似乎</a:t>
            </a:r>
            <a:endParaRPr lang="zh-CN" altLang="en-US" dirty="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外国人对中国的了解全都不值一提。事实上,法国的伏尔泰、德国的莱布尼兹都曾从中国文化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受到极大的启发,但他们所了解的中国文化只能通过传教士的折射,早已发生了变形;今天我们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再来研究伏尔泰和莱布尼兹,却又可以为我们提供一个崭新的视角,来对自己的文化进行别样的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理解。这样,就在各自的话语中完成了一种自由的文化对话。这里所用的话语既是自己的,又是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在对方的文化中经过某种变形的。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当然也还可以寻求其他途径,例如可以在两种话语之间有意识地寻找一种中介。解决人类共同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面临的问题就可以是这样一种中介,如文学中的“死亡意识”“生态环境”“乌托邦现象”等,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不同文化体系的人对于这些不能不面对的共同问题,都会根据他们不同的历史经验、生活方式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和思维方式做出自己的回答。只有通过这样的对话,才能得到我们这一时代最圆满的解答。在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这种寻求解答的平等对话中,新的话语就会逐渐形成。这种新的话语既是过去的,也是现代的;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既是世界的,也是民族的。在这种话语逐步形成的过程中,世界各民族就会达到相互的真诚理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(摘编自乐黛云《比较文学与比较文化十讲》)</a:t>
            </a:r>
            <a:endParaRPr lang="zh-CN" altLang="en-US"/>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9410" y="1080135"/>
            <a:ext cx="8601710" cy="3115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下列关于文中所说的“文化”和“中国文化”的表述,不符合原文意思的一项是(3分)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A.文化并不是历史上已经形成并且固化了的一种“陈迹”,而是要随着时代的发展,不断地用当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代意识赋予这种“陈迹”以新的解释和含义。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B.文化是一种不断发展、永远在形成之中的“将成之物”,所以先秦、汉魏时代的人们看到的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中国文化跟我们今天看到的并不相同。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C.在信息、交通空前发达的今天,人们的意识中不可能没有外来的成分,我们用来跟世界交流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的,正是经过这种意识诠释的中国文化。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D.唐宋时代的人不可能排除印度文化的影响,所以唐宋时代的文化也不可能再像先秦两汉的文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化一样属于纯粹的中国文化。</a:t>
            </a:r>
            <a:endParaRPr lang="zh-CN" altLang="en-US" dirty="0"/>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下列关于文化交流的理解和分析,不符合原文内容的一项是(3分)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A.当中国文化进入外国时就会发生过滤和变形,当外国文化进入中国时也是这样,其表现形式有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误读、过度诠释等。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B.在文化交流中,实际上并不需要外国人像中国人那样了解中国;否则,我们就难以对自己的文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化做出别样的理解。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C.只有既是属于自己文化的,又是在对方的文化中经过某种变形的话语,才是两种文化的交流中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唯一能够相互沟通的话语。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D.解决不同文化体系的人所共同面对的问题,例如文学中的“死亡意识”“生态环境”等,这可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以成为不同文化之间交流的中介。</a:t>
            </a:r>
            <a:endParaRPr lang="zh-CN" altLang="en-US" dirty="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下列推断,不符合原文内容的一项是(3分)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A.从文化交流和比较看,寻求纯粹的本土文化是既不可能也无益处的,因此研究历史上外来文化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对本土文化的影响也是没有必要的。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B.伏尔泰、莱布尼兹利用已经折射了的中国文化,为中国人提供了一个崭新的视角,可见有的时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候中国人并不真正了解中国。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C.对于人类共同面临的问题,不同文化体系的人会有不同的回答,而平等的对话正是获得我们这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一时代最圆满的解答的唯一途径。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D.从“相互沟通的话语”“各自的话语”等说法来看,文中所谓的“话语”应该是指文化交流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双方的立场观点、思想意识等。</a:t>
            </a:r>
            <a:endParaRPr lang="zh-CN" altLang="en-US" dirty="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2612678"/>
            <a:chOff x="428596" y="1080000"/>
            <a:chExt cx="8238404" cy="2612678"/>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曲解原意,先秦两汉的文化同样也受外来文化影响。</a:t>
              </a:r>
              <a:endParaRPr lang="zh-CN" altLang="en-US" dirty="0"/>
            </a:p>
          </p:txBody>
        </p:sp>
        <p:sp>
          <p:nvSpPr>
            <p:cNvPr id="3" name="TextBox 2"/>
            <p:cNvSpPr txBox="1"/>
            <p:nvPr/>
          </p:nvSpPr>
          <p:spPr>
            <a:xfrm>
              <a:off x="516966" y="1848633"/>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以偏概全,由末段第一句话“当然也还可以寻求其他途径”可知“唯一”一词表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述过于绝对。</a:t>
              </a:r>
              <a:endParaRPr lang="zh-CN" altLang="en-US" dirty="0"/>
            </a:p>
          </p:txBody>
        </p:sp>
        <p:sp>
          <p:nvSpPr>
            <p:cNvPr id="4" name="矩形 3"/>
            <p:cNvSpPr/>
            <p:nvPr/>
          </p:nvSpPr>
          <p:spPr>
            <a:xfrm>
              <a:off x="428596" y="2563013"/>
              <a:ext cx="7215238" cy="1129665"/>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强加因果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寻求纯粹的本土文化是既不可能也无益处的”与“研究历史上外来文化对本土文化的影响也是没有必要的”二者之间没有因果关系。并且第二句表述的观点错误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应是“很有必要”。</a:t>
              </a:r>
              <a:endParaRPr lang="zh-CN" altLang="en-US" sz="1500" dirty="0"/>
            </a:p>
          </p:txBody>
        </p:sp>
      </p:gr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27000" cy="5681762"/>
            <a:chOff x="540000" y="1080000"/>
            <a:chExt cx="8127000" cy="5681762"/>
          </a:xfrm>
        </p:grpSpPr>
        <p:sp>
          <p:nvSpPr>
            <p:cNvPr id="2" name="TextBox 2"/>
            <p:cNvSpPr txBox="1"/>
            <p:nvPr/>
          </p:nvSpPr>
          <p:spPr>
            <a:xfrm>
              <a:off x="540000" y="3991773"/>
              <a:ext cx="8127000" cy="2769989"/>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甲骨文的“王”字基本上可以分为两种形式,一种上面不加一横,董作宾称之为“不戴帽子的</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王”(图1—3),见于武丁卜辞和武乙、文丁卜辞,另一种上面有一横,为“戴帽子的王”(图4—6),</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行用于其他各时期。孙诒让《契文举例》所依据的刘鹗《铁云藏龟》以武丁卜辞最多,其中的</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“王”字,孙诒让释为“立”,卜辞无法通读。到罗振玉的《殷墟书契考释》才释出此字。罗振</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玉首先把《说文解字》所收的古文和金文进行对比,释出“戴帽子的”是“王”字;接着指出,</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其异体作省其上画的形式,“亦‘王’字”,“且据所载诸文观之,无不谐也”。“王”字释出来了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使一大批卜辞可以读通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也证实了这是殷王室的遗物。但是这个字的构成一</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直困扰着古文字学家们。有的说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此字像一个顶天立地的大人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所以是“王”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也有人说下面像</a:t>
              </a:r>
              <a:endParaRPr lang="zh-CN" altLang="en-US" sz="1500" dirty="0"/>
            </a:p>
          </p:txBody>
        </p:sp>
        <p:pic>
          <p:nvPicPr>
            <p:cNvPr id="3" name="图片 3" descr="textimage9.jpeg"/>
            <p:cNvPicPr>
              <a:picLocks noChangeAspect="1"/>
            </p:cNvPicPr>
            <p:nvPr/>
          </p:nvPicPr>
          <p:blipFill>
            <a:blip r:embed="rId1"/>
            <a:stretch>
              <a:fillRect/>
            </a:stretch>
          </p:blipFill>
          <p:spPr>
            <a:xfrm>
              <a:off x="2428860" y="1409565"/>
              <a:ext cx="3204415" cy="2528254"/>
            </a:xfrm>
            <a:prstGeom prst="rect">
              <a:avLst/>
            </a:prstGeom>
          </p:spPr>
        </p:pic>
        <p:sp>
          <p:nvSpPr>
            <p:cNvPr id="4" name="TextBox 2"/>
            <p:cNvSpPr txBox="1"/>
            <p:nvPr/>
          </p:nvSpPr>
          <p:spPr>
            <a:xfrm>
              <a:off x="540000" y="1080000"/>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六、(2009全国Ⅰ,5—7)阅读下面的文字,回答问题。(9分)</a:t>
              </a:r>
              <a:endParaRPr lang="zh-CN" altLang="en-US" dirty="0"/>
            </a:p>
          </p:txBody>
        </p:sp>
      </p:gr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523694"/>
            <a:chOff x="516966" y="1080000"/>
            <a:chExt cx="8150034" cy="5523694"/>
          </a:xfrm>
        </p:grpSpPr>
        <p:sp>
          <p:nvSpPr>
            <p:cNvPr id="2" name="TextBox 2"/>
            <p:cNvSpPr txBox="1"/>
            <p:nvPr/>
          </p:nvSpPr>
          <p:spPr>
            <a:xfrm>
              <a:off x="540000" y="1080000"/>
              <a:ext cx="8127000" cy="44630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火,火盛像王德,故以为“王”。如此等等,其说不一。直到1936年,吴其昌根据青铜器丰王斧的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铭文和器形,并列举甲骨文、金文很多“王”字的写法,第一次提出“王字之本义,斧也”,才解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决了这一问题。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从字形看,“王”字是横置的斧钺的象形。从甲骨文、金文(图7—9)的写法中还可以看出,最下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一笔的初形不是平直的“一”,而是具有弧刃之形,上端的一横或两横像柄或金属斧钺阑。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“王”字像斧钺之形是因为“王”这个称号是从氏族社会的军事首领演化来的,国家出现以后,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才成为最高统治者的专名。而斧钺正是军事统率权的象征,在原始社会晚期的军事首领墓葬中,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曾发掘出随葬的玉钺、石钺,其遗风一直延续到夏、商、周三代,《史记·殷本纪》记载,殷王曾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封周族首领姬昌为西伯,“赐弓矢斧钺”,授予他对周围小国的征伐之权。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那么为什么一定要用横置的斧钺呢?这也是由它产生的时代决定的。横置是斧钺实施砍杀功能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的状态,而最早军事首领的权力只限于战场上。荷马时代的希腊人领袖握有的权力不大,亚里士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多德说:“假如阿伽门农王获得在战场上杀死逃兵的权力,那么在战后的评议会上却只能忍受责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骂。”这就是“王”要用一个正在执行斩杀的横置斧钺来表示的原因。</a:t>
              </a:r>
              <a:endParaRPr lang="zh-CN" altLang="en-US" dirty="0"/>
            </a:p>
          </p:txBody>
        </p:sp>
        <p:sp>
          <p:nvSpPr>
            <p:cNvPr id="3" name="TextBox 2"/>
            <p:cNvSpPr txBox="1"/>
            <p:nvPr/>
          </p:nvSpPr>
          <p:spPr>
            <a:xfrm>
              <a:off x="516966" y="556340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但这一切距离许慎太遥远了,《说文解字》“王”字下说:“古之造文者,三画而连其中谓之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王。三者,天、地、人也,而参通之者,王也。”这显然是后人的臆测了。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(摘编自罗琨《甲骨文解谜》)</a:t>
              </a:r>
              <a:endParaRPr lang="zh-CN" altLang="en-US" dirty="0"/>
            </a:p>
          </p:txBody>
        </p:sp>
      </p:gr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下列理解,不符合原文意思的一项是(3分)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A.在甲骨文中,所谓“戴帽子的”和“不戴帽子的”“王”字,是指“王”字最上面有没有一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B.罗振玉通过比较《说文解字》的古文“王”字和金文“王”字,释读出了甲骨文的“王”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C.对于“王”字的形体构造有种种说法,最后吴其昌提出“王”是斧钺的象形,才解决了这一问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D.古代只有氏族社会的军事首领才拥有斧钺,所以人们采用像斧钺之形的“王”字来表示军事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首领。</a:t>
            </a:r>
            <a:endParaRPr lang="zh-CN" altLang="en-US"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A.所谓“且据所载诸文观之,无不谐也”,是说“王”字释读出来以后,含有“王”字的句子可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以读通了,没有不顺畅的。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B.斧钺作为随葬品的遗风一直延续到夏、商、周三代,始终可以被置放在军事首领和最高统治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者的墓葬中。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C.亚里士多德的话是说,荷马时代希腊阿伽门农王的权力仅限于战场上,离开了战场,这种权力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就不复存在。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D.许慎《说文解字》根据后代的字形,误解了“王”字的结构,以为其中三横代表了天、地、人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三者。</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四、(2016课标全国Ⅱ,1—3)阅读下面的文字,完成1—3题。(9分)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人们常说“小说是讲故事的艺术”,但故事不等于小说,故事讲述人与小说家也不能混为一谈。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就传统而言,讲故事的人讲述亲身经历或道听途说的故事,口耳相传,把它们转化为听众的经验;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小说家则通常记录见闻传说,虚构故事,经过艺术处理,把它们变成小说交给读者。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除流传形式上的简单差异外,早期小说和故事的本质区别并不明显,经历和见闻是它们的共同要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素。在传媒较为落后的过去,作为远行者的商人和水手最适合充当故事讲述人的角色,故事的丰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富程度与远行者的游历成正比。受此影响,国外古典小说也常以人物的经历为主线组织故事。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《荷马史诗》《一千零一夜》都是描述某种特殊的经历和遭遇,《堂吉诃德》中的故事是堂吉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诃德的行侠奇遇和所见所闻,17世纪欧洲的流浪汉小说也体现为游历见闻的连缀。在中国,民间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传说和历史故事为志怪类和史传类的小说提供了用之不竭的素材,话本等古典小说形式也显示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出小说和传统故事的亲密关系。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虚构的加强使小说和传统故事之间的区别清晰起来。小说中的故事可以来自想象,不一定是作</a:t>
            </a:r>
            <a:endParaRPr lang="zh-CN" altLang="en-US"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根据原文内容,下列推断不正确的一项是(3分)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A.孙诒让之所以未能释出“王”字,一个原因是刘鹗的《铁云藏龟》中所收“王”字字形单一,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难以进行比较研究。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B.在罗振玉之前,由于未能释出甲骨文的“王”字,所以人们无法证实卜辞是三千年前殷王室的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遗物。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C.从甲骨文、金文看,最早时候军事首领的权力只限于战场上,不但荷马时代的希腊如此,中国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也是如此。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D.甲骨文、金文距离许慎太遥远了,不然的话,许慎是可以释读出甲骨文的“王”字,并正确解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释它的字形结构的。</a:t>
            </a:r>
            <a:endParaRPr lang="zh-CN" altLang="en-US"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2608078"/>
            <a:chOff x="428596" y="1080000"/>
            <a:chExt cx="8238404" cy="2608078"/>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“只有</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”不符合文意,原文第三段“‘王’字像斧钺之形是因为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‘王’这个称号是从氏族社会的军事首领演化来的”及“而斧钺正是军事统率权的象征”,并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无“只有</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”这一条件限制。</a:t>
              </a:r>
              <a:endParaRPr lang="zh-CN" altLang="en-US" dirty="0"/>
            </a:p>
          </p:txBody>
        </p:sp>
        <p:sp>
          <p:nvSpPr>
            <p:cNvPr id="3" name="TextBox 2"/>
            <p:cNvSpPr txBox="1"/>
            <p:nvPr/>
          </p:nvSpPr>
          <p:spPr>
            <a:xfrm>
              <a:off x="500034" y="249157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“始终可以被置放在军事首领和最高统治者的墓葬中”属无中生有,于文无据。</a:t>
              </a:r>
              <a:endParaRPr lang="zh-CN" altLang="en-US" dirty="0"/>
            </a:p>
          </p:txBody>
        </p:sp>
        <p:sp>
          <p:nvSpPr>
            <p:cNvPr id="4" name="矩形 3"/>
            <p:cNvSpPr/>
            <p:nvPr/>
          </p:nvSpPr>
          <p:spPr>
            <a:xfrm>
              <a:off x="428596" y="2904488"/>
              <a:ext cx="7358114" cy="78359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“不然的话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许慎是可以</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”属主观臆测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即便许慎距离甲骨文、金文的时代很近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他也未必能对“王”字做出正确解释。</a:t>
              </a:r>
              <a:endParaRPr lang="zh-CN" altLang="en-US" sz="1500" dirty="0"/>
            </a:p>
          </p:txBody>
        </p:sp>
      </p:gr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七、(2009全国Ⅱ,5—7)阅读下面的文字,回答问题。(9分)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现在一提到“经”,就给人以庄重严肃的感觉,实际上“经”字的本义只是指纺织上的一条条竖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线,而横线则叫“纬”。没有“经”,“纬”就无所依托,因此在汉代被命名为“经”的应该是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朝廷最重视的文献。不过,清代今文经学派认为只有孔子亲手所定之书才能称作“经”,而古文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经学派则认为《诗》《书》《礼》《乐》等都是周代官书,“官书用二尺四寸之简书之”,所以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称作“经”。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汉代凡是重要的文献、官书,大都用二尺四寸的竹简书写。《春秋》属于“经”,简长二尺四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寸;《孝经》据说是汉人所著,低了一等,简长短了一半;解经的文字,如《左传》《公羊传》《穀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梁传》则用六寸的简来写。即使是书写在绢帛上,也分二尺四寸和一尺二寸两种,用整幅或半幅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的绢帛横放直写。可见,当时书籍虽非印刷出版,但其抄写也必须遵从社会规定的格式。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与社会流行的二尺四寸的大书比较起来,《论语》只是个“袖珍本”,才八寸。《论语》虽然记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孔子的言行,但并非孔子所作。当初孔子的弟子记录孔子的言行,受教的时间长,要记的文字多,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采用八寸的竹简,也是为了记录简捷,携带方便。作为官方发表的文书和“经”,简长二尺四寸,</a:t>
            </a:r>
            <a:endParaRPr lang="zh-CN" altLang="en-US"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087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与现代人所用书桌的宽度差不多了。南北朝以前没有桌子,宽达二尺四寸的书只能放在案子上,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需要把臀部放在小腿上,正襟危坐地看,很累。而“袖珍本”则不同,拿在手中或坐或卧,甚至箕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踞也可以看,虽然其庄重性大大降低了,但用现代的话说,也更“人性化”了,与读者更接近了。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从作用上看,《论语》既是小学教科书,又可以终生涵咏。汉代最初级的读物《仓颉篇》《急就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篇》等都是识字课本。以《急就篇》为例,三十四章二千余字,生字密度很大,内容也涉及社会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生活诸方面。这些书编写目的比较单纯,就是识字。《论语》就不同了,《论语》的文字基本上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是当时的口语,平易好懂;其中的道理多为常理常情,儿童易于理解,那些较深奥的也可以在以后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的岁月中慢慢体会;《论语》多有故事,又富有感情,老幼咸宜,所以它是可以读一辈子的书。唐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代诗人杜甫有诗云:“小儿学问止《论语》,大儿结束学商旅。”这是嘲笑夔州人好经商,没有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读书的习惯。现今则把读《论语》看作有学问,这也可算是学术变迁、世风推移的反映了。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(摘编自王学泰《经典是这样铸成的——&lt;论语&gt;编辑、流传小史》)</a:t>
            </a:r>
            <a:endParaRPr lang="zh-CN" altLang="en-US"/>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4840599"/>
            <a:chOff x="500034" y="1080000"/>
            <a:chExt cx="8166966" cy="4840599"/>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下列关于“经”的理解,不符合原文意思的一项是(3分)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A.所谓“经”是指古代经典,其实“经”最初只是指纺织上的经线,经线是无所谓庄重不庄重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B.在纺织时,“经”是“纬”得以依傍的根基,受朝廷重视的文献被命名为“经”也是同样的道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C.清代今文经学派认为古代经典被命名为“经”,这跟孔子亲定有关,而跟“经纬”之“经”没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D.古文经学派认为《诗》《书》《礼》《乐》等都是周代官书,都用二尺四寸的竹简书写,所以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称作“经”。</a:t>
              </a:r>
              <a:endParaRPr lang="zh-CN" altLang="en-US" dirty="0"/>
            </a:p>
          </p:txBody>
        </p:sp>
        <p:sp>
          <p:nvSpPr>
            <p:cNvPr id="3" name="TextBox 2"/>
            <p:cNvSpPr txBox="1"/>
            <p:nvPr/>
          </p:nvSpPr>
          <p:spPr>
            <a:xfrm>
              <a:off x="500034" y="423071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下列表述,不符合原文意思的一项是(3分)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A.在汉代,《孝经》虽然称为“经”,但是一般认为等级较低,所以简长才一尺二寸。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B.《左传》《公羊传》《穀梁传》是解经的书,所以尽管很重要,也只能使用六寸的简。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C.宽达二尺四寸的经书必须放在案子上,正襟危坐地读,虽然很庄重,但是也很累。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D.《急就篇》生字密度很大,内容也较复杂,《论语》则文字质朴易懂,修养意味较浓。</a:t>
              </a:r>
              <a:endParaRPr lang="zh-CN" altLang="en-US" dirty="0"/>
            </a:p>
          </p:txBody>
        </p:sp>
      </p:gr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9750" y="1080135"/>
            <a:ext cx="8296275" cy="31851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根据原文内容,下列推断不正确的一项是(3分)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A.在汉代,虽然命名为“经”的都是朝廷最重视的文献,但是并非所有最受重视的文献都叫作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B.《论语》采用“袖珍本”形式,除为了记录简捷、携带方便外,它当初未被当作经书也是一个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原因。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C.《论语》的内容本来是很庄重严肃的,但是因为采用了八寸的竹简,所以变得比较“人性化”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D.从杜甫的诗句“小儿学问止《论语》”来看,一直到唐代,《论语》仍然被作为初等教育的教科书。</a:t>
            </a:r>
            <a:br>
              <a:rPr dirty="0"/>
            </a:br>
            <a:endParaRPr lang="zh-CN" altLang="en-US" dirty="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99745" y="1080135"/>
            <a:ext cx="8300720" cy="2969795"/>
            <a:chOff x="500034" y="1080000"/>
            <a:chExt cx="8198438" cy="2969912"/>
          </a:xfrm>
        </p:grpSpPr>
        <p:sp>
          <p:nvSpPr>
            <p:cNvPr id="2" name="TextBox 2"/>
            <p:cNvSpPr txBox="1"/>
            <p:nvPr/>
          </p:nvSpPr>
          <p:spPr>
            <a:xfrm>
              <a:off x="540000" y="1080000"/>
              <a:ext cx="8127000" cy="103826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原文第一段中写“清代今文经学派认为只有孔子亲手所定之书才能称作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‘经’”,未提及他们也认为“经”跟“经纬”之“经”没关系的意思,属于范围扩大。</a:t>
              </a:r>
              <a:endParaRPr lang="zh-CN" altLang="en-US" dirty="0"/>
            </a:p>
          </p:txBody>
        </p:sp>
        <p:sp>
          <p:nvSpPr>
            <p:cNvPr id="4" name="TextBox 2"/>
            <p:cNvSpPr txBox="1"/>
            <p:nvPr/>
          </p:nvSpPr>
          <p:spPr>
            <a:xfrm>
              <a:off x="571472" y="2199164"/>
              <a:ext cx="8127000" cy="692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“尽管很重要”在原文中未提及。根据上下文内容来看,解经的书和《孝经》一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样,应“低了一等”。</a:t>
              </a:r>
              <a:endParaRPr lang="zh-CN" altLang="en-US" dirty="0"/>
            </a:p>
          </p:txBody>
        </p:sp>
        <p:sp>
          <p:nvSpPr>
            <p:cNvPr id="5" name="矩形 4"/>
            <p:cNvSpPr/>
            <p:nvPr/>
          </p:nvSpPr>
          <p:spPr>
            <a:xfrm>
              <a:off x="500034" y="2920203"/>
              <a:ext cx="7286676" cy="112970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据原文第三段末尾内容分析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论语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袖珍本”采用了八寸的竹简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是为适合人们“拿在手中或坐或卧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甚至箕踞也可以看”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让人不累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从而体现了“人性化”。选项属于因果倒置。</a:t>
              </a:r>
              <a:endParaRPr lang="zh-CN" altLang="en-US" sz="1500" dirty="0"/>
            </a:p>
          </p:txBody>
        </p:sp>
      </p:gr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691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八、(2014大纲全国,5—7)阅读下面的文字,回答问题。(9分)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法国作家雨果曾说:“建筑是石头的史书。”然而此话只适用于欧洲,对于中国并不贴切。中国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传统建筑以土、木为主要材料,很少使用石材,由于木材在耐久性方面远逊于石材,以至于中西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两大文明的建筑给后人留下了全然不同的印象。19世纪以来,不少西方学者认为中国古代建筑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只不过存在于书面文献上,甚至干脆说中国古建筑的实物等于零。这种片面的看法曾得到很多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本土学者的呼应,并汇成一股妄自菲薄的浊流。时至今日,中国石结构建筑的低调表现,仍令很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多学者感到困惑:为什么直到明清,在技术条件完备,同时也不无需求的情况下,石材在中国始终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未能登堂入室?古建筑专家梁思成曾经给出一个推论:“中国结构既以木材为主,宫室之寿命固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乃限于木质结构之未能耐久,但更深究其故,实缘于不着意于原物长存之观念。”然而为什么中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国人“不着意于原物长存”,依然是个问题。</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我们首先要注意的是,中国古代并不缺乏石材,在中国广袤的土地上,到处都蕴藏着适合建筑的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优良石材。其次,古人的石材加工技术并不落后,先进的玉石文化,以及秦始皇陵西北大规模的石材加工场遗址就是明证。同时我们也要注意到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在中国古代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适用的木材并非随处都容易取</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得。秦朝修建阿房宫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许多木材就是从千里之外的四川运到陕西的。在古代的交通条件下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建筑</a:t>
            </a:r>
            <a:br>
              <a:rPr lang="zh-CN" altLang="en-US" dirty="0" smtClean="0"/>
            </a:br>
            <a:endParaRPr lang="zh-CN" altLang="en-US" dirty="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197789"/>
            <a:chOff x="516966" y="1080000"/>
            <a:chExt cx="8150034" cy="5197789"/>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材料的长途运输是很不经济的;只有当使用木材的意义超越物质层面,进而成为一种执着的文化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选择乃至建筑观念中的要素时,人们才会如此不惜人力物力地寻找木材来盖房子。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这种选择与华夏民族古老的价值观息息相关。与西方不同,中国自古以来宗教观念淡薄,从未出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现过神权凌驾一切的时代,因此我们的祖先有关建筑的基本思考,是从“人本”出发的。建筑既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然服务于人,其理性和适度的使用就十分重要。从材料性质上看,木材显然比石材更便于加工,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用木材建造房屋效率更高,耗材更少。《礼记·檀弓上》说:“昔者夫子居于宋,见桓司马自为石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椁,三年而不成。夫子曰:‘若是其靡也!死不如速朽之愈也。’”可见对于务实的中国人来说,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费力气建造石头建筑是奢侈的表现,是无法被崇尚节俭的主流价值观所接受的。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中国传统哲学从未认真看待过“永恒”这一命题,儒、释、道三家学说大体上都认为“万物无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常”。人是建筑服务的主要对象,人一直处在不断的繁衍和传播之中,不同时代的人对于建筑物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也会有不同的需求,因此建筑应该新陈代谢,没有必要永久保存,经久不变。而陵墓建筑在功能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上则有耐久的要求,在意象上更与永恒相关,因此这里便成了石材发挥作用的主要场所。此外在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耐久性要求较高的建筑部件,如铺地石、台基、柱础中也曾大量使用石材。木是土的产物,土木</a:t>
              </a:r>
              <a:endParaRPr lang="zh-CN" altLang="en-US" dirty="0"/>
            </a:p>
          </p:txBody>
        </p:sp>
        <p:sp>
          <p:nvSpPr>
            <p:cNvPr id="3" name="TextBox 2"/>
            <p:cNvSpPr txBox="1"/>
            <p:nvPr/>
          </p:nvSpPr>
          <p:spPr>
            <a:xfrm>
              <a:off x="516966" y="5584266"/>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具有易取、可塑、可循环等优点,由此可知中国传统建筑在材料选择上的理性。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(摘编自方拥《中国传统建筑十五讲》)</a:t>
              </a:r>
              <a:endParaRPr lang="zh-CN" altLang="en-US" dirty="0"/>
            </a:p>
          </p:txBody>
        </p:sp>
      </p:gr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下列关于中国古代建筑的表述,不符合原文意思的一项是(3分)(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A.法国作家雨果曾经认为,保留至今的古代建筑物就好像是由石头堆积出来的历史书。不过这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一看法只适用于欧洲,不适用于中国古建筑。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B.木材的耐久性远逊于石材,因而以土和木为主要材料的中国古建筑留存至今的并不多,以致某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些西方学者以为现在根本没有这种建筑的实物。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C.中国古代的石建筑并不像欧洲那样发达,一直到明清时代,在技术条件完备且有需求的情况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下,石建筑在中国依然很少出现。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D.中国古代的建筑为什么总以土木为主?古建筑专家梁思成的意见是:这是因为古代中国人并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没有留心建筑物的长期保存问题。</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者亲历亲闻。小说家常闭门构思,作品大多诞生于他们离群索居的时候。小说家可以闲坐在布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宜诺斯艾利斯的图书馆中,或者在巴黎一间终年不见阳光的阁楼里,杜撰他们想象中的历险故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事。但是,一名水手也许要历尽千辛万苦才能把在东印度群岛听到的事带回伦敦;一个匠人漂泊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一生,积攒下无数的见闻、掌故和趣事,当他晚年坐在火炉边给孩子们讲述这一切的时候,他本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人就是故事的一部分。传统故事是否值得转述,往往只取决于故事本身的趣味性和可流传性。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与传统讲故事的方式不同,小说家一般并不单纯转述故事,他是在从事故事的制作和生产,有深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思熟虑的讲述目的。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就现代小说而言,虚构一个故事并非其首要功能,现代小说的繁荣对应的是故事不同程度的减损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或逐渐消失。现代小说家对待故事的方式复杂多变,以实现他们特殊的叙事目的。小说家呈现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人生,有时会写到难以言喻的个人经验,他们会调整讲故事的方式,甚至将虚构和表述的重心挪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到故事之外。在这些小说家笔下,故事成了幌子,故事之外的附加信息显得更有意味。19世纪末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期以来,小说家对小说故事性的破坏日趋强烈。这时,一个故事的好坏并不看它的“成色”如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何,而是取决于讲故事的方式。契诃夫曾经把那些不好好讲故事的小说家称为“耍弄蹩脚花招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的人”,但这种花招的大量出现也有其内在的合理性——他们要摆脱陈旧的故事模式,摆脱虚假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的因果关系和矫揉造作的戏剧冲突,甚至摆脱故事本身。现代小说家认为,传统的故事模式早已</a:t>
            </a:r>
            <a:endParaRPr lang="zh-CN" altLang="en-US"/>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A.古代中国既有石料的来源,也有石材加工的技术,但石材却并不常用在人所居住的房屋上,而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常用于死者的陵墓,或耐久性要求较高的建筑部件上。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B.秦王朝修建阿房宫时,不惜耗费巨大,许多木材从千里之外的四川运到陕西,而所用的石材则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取自秦始皇陵西北大规模的加工场。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C.据《礼记·檀弓上》记载,桓司马为自己做一个石制的棺材,加工了三年仍未完成。桓司马的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这种行为遭到了孔子的批评。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D.中国古代的建筑一般不去考虑过于长远的未来,只是为了能更好地满足当时人的需要。正是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这种观念,使得土木材料在当时的建筑中大行其道。</a:t>
            </a:r>
            <a:endParaRPr lang="zh-CN" altLang="en-US" dirty="0"/>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根据原文内容,下列推断不正确的一项是(3分)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A.在古代西方,许多建筑物与神权有关,需要与神一样永恒,由于不耐久的木材无法满足这一要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求,坚固而不易腐蚀的石材就得到了西方人的青睐。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B.建造以石材为主要材料的建筑,古代中国人不是做不到,而是故意有所不为。这与华夏民族崇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尚节俭的主流价值观有关。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C.因深受儒、释、道三家“万物无常”认识的影响,中国古建筑以木材为主,因此不要说先秦时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期,即使秦汉以降的传统建筑现在也已经所剩无几。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D.中国的古代建筑采用土木为主要材料,效率更高,耗材更少,而且可以减轻人类对于地球的索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取,在这一点上它是胜过西方石建筑的。</a:t>
            </a:r>
            <a:endParaRPr lang="zh-CN" altLang="en-US" dirty="0"/>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3960473"/>
            <a:chOff x="500034" y="1080000"/>
            <a:chExt cx="8166966" cy="3960473"/>
          </a:xfrm>
        </p:grpSpPr>
        <p:sp>
          <p:nvSpPr>
            <p:cNvPr id="2" name="TextBox 2"/>
            <p:cNvSpPr txBox="1"/>
            <p:nvPr/>
          </p:nvSpPr>
          <p:spPr>
            <a:xfrm>
              <a:off x="540000" y="1080000"/>
              <a:ext cx="8127000" cy="173101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八、</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sym typeface="+mn-ea"/>
                </a:rPr>
                <a:t>1</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D　原文中梁思成的意思是说“宫室之寿命”有限,一是因为“木质结构之未能耐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久”,更重要的是古代中国人“不着意于原物长存”。“不着意于原物长存”,从全文来看,是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指古代中国人认为,不同时代的人对于建筑物有不同的需求,建筑应该新陈代谢,没有必要永久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保存。</a:t>
              </a:r>
              <a:endParaRPr lang="zh-CN" altLang="en-US" dirty="0"/>
            </a:p>
          </p:txBody>
        </p:sp>
        <p:sp>
          <p:nvSpPr>
            <p:cNvPr id="3" name="TextBox 2"/>
            <p:cNvSpPr txBox="1"/>
            <p:nvPr/>
          </p:nvSpPr>
          <p:spPr>
            <a:xfrm>
              <a:off x="500034" y="2770668"/>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文中第二段只提到秦朝修建阿房宫所用木材的来源,而说修建阿房宫所用的石材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“取自秦始皇陵西北大规模的加工场”属于无中生有,在文中找不到依据。</a:t>
              </a:r>
              <a:endParaRPr lang="zh-CN" altLang="en-US" dirty="0"/>
            </a:p>
          </p:txBody>
        </p:sp>
        <p:sp>
          <p:nvSpPr>
            <p:cNvPr id="4" name="矩形 3"/>
            <p:cNvSpPr/>
            <p:nvPr/>
          </p:nvSpPr>
          <p:spPr>
            <a:xfrm>
              <a:off x="500034" y="3563145"/>
              <a:ext cx="8001056" cy="1477328"/>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“不要说先秦时期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即使秦汉以降的传统建筑现在也已经所剩无几”推断错误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依</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据有二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第四段讨论中国传统建筑在材料选择上的理性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其中提到在有耐久要求的“陵墓建筑”</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和“耐久性要求较高的建筑部件”中大量使用石材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第一段作者认为不少西方学者“甚至干脆</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说中国古建筑的实物等于零”是“片面的看法”。</a:t>
              </a:r>
              <a:endParaRPr lang="zh-CN" altLang="en-US" sz="1500" dirty="0"/>
            </a:p>
          </p:txBody>
        </p:sp>
      </p:gr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068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九、(2013大纲全国,5—7)阅读下面的文字,回答问题。(9分)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大多数环境学论著认为,人类大量排放二氧化碳等温室气体,导致全球气温上升,而全球变暖将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使地球两极的冰川融化,海平面上升,进而给人类的生存造成威胁。但是,荷兰学者克罗宁博格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所著的《人类尺度:一万年后的地球》一书中的观点,似乎可以让人稍稍缓解一下在气候变暖问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题上的紧张感。作者的基本观点是:当下发生的所有气候变化,从地球的立场出发,都是“正常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运作”。大自然的变化类似于四季交替,只不过是它的时间尺度要长得多。根据作者的描述,大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自然的“春天”是在一万年以前开始的,那时,天气已开始转暖,曾经覆盖了当今人类广泛活动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区域的冰层逐渐在阳光下融化,海平面上升,而人类祖先的生活方式则开始从渔猎转向定居农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业。到现在,人类已经处在“夏季”,因此我们没有必要担心气温上升可能会带来的危害。“夏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季”终将过去,这也是自然规律,只不过是要再等待一段漫长的时期,“秋季”才会来临。那时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海平面将会下降,而今天人们因为气温上升所引发的讨论也将随之结束。</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克罗宁博格面对当前全球气候变暖的趋势</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以及由此造成的极端天气频发、荒漠化加重、物种</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灭绝加速等情况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之所以显得十分淡定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在于他看待这一问题时使用了与众不同的时间尺度。</a:t>
            </a:r>
            <a:endParaRPr lang="zh-CN" altLang="en-US" sz="1500" dirty="0"/>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554979"/>
            <a:chOff x="516966" y="1080000"/>
            <a:chExt cx="8150034" cy="5554979"/>
          </a:xfrm>
        </p:grpSpPr>
        <p:sp>
          <p:nvSpPr>
            <p:cNvPr id="2" name="TextBox 2"/>
            <p:cNvSpPr txBox="1"/>
            <p:nvPr/>
          </p:nvSpPr>
          <p:spPr>
            <a:xfrm>
              <a:off x="540000" y="1080000"/>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常人们只考虑几十年或几百年的事情,并且一直在用这种人类的尺度去衡量大自然,结果每个人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都为现在的气候最大值紧张不已。其实,这在克罗宁博格看来只不过是大自然循环中出现的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“一丝波纹而已”。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如果我们超越现阶段人类思考问题的尺度,观察一个漫长的周期,情形也许就不会那么令人沮丧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了——那就是一万年的时间尺度。为什么要一万年的时间尺度?因为人类现在所处的地质时代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开始于一万年以前;地质学的知识也告诉我们,类似于我们现在所处的温暖期一般不会超过一万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年;大约一万年前爆发的火山目前都处在活动期等等。与地质学应用的时间尺度相比,人类的尺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度就不那么适用了。这也难怪他要嘲讽因为气候变暖、海平面上升而变得异常焦虑的人们,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“为什么要大张旗鼓地围着小周期内出现的现象团团转”?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《人类尺度:一万年后的地球》这本书的观点有助于提升人类面对气候变暖、海平面上升所带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来的挑战的勇气,正像作者所说的那样:穿着熊皮、拿着石斧的石器时代的人类尚且知道如何在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冰期生存下来,我们难道无法运用现代高科技去解决海平面上升一米带来的后果吗?当然,与此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同时我们也应该意识到,即使人类的活动对于全球气候变暖的作用微不足道,我们也不能从此以</a:t>
              </a:r>
              <a:endParaRPr lang="zh-CN" altLang="en-US" dirty="0"/>
            </a:p>
          </p:txBody>
        </p:sp>
        <p:sp>
          <p:nvSpPr>
            <p:cNvPr id="3" name="TextBox 2"/>
            <p:cNvSpPr txBox="1"/>
            <p:nvPr/>
          </p:nvSpPr>
          <p:spPr>
            <a:xfrm>
              <a:off x="516966" y="5594694"/>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后就不加节制地去排放温室气体。大量地消耗资源和排放二氧化碳已经严重地破坏了自然生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态和人类的生存环境,所以克罗宁博格也表示,“我们应该节约能源”以保护有限的资源。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(摘编自俞金尧《全球气候变暖与人类的活动无关吗?》)</a:t>
              </a:r>
              <a:endParaRPr lang="zh-CN" altLang="en-US" dirty="0"/>
            </a:p>
          </p:txBody>
        </p:sp>
      </p:gr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下列关于本文第一、二两段内容的表述,不符合原文意思的一项是(3分)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A.以二氧化碳为主的温室气体是导致全球变暖的罪魁祸首,这已经成为大多数环境学论著的观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点,但是克罗宁博格对此并不认同。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B.温室气体使全球变暖,并由此造成地球两极冰川融化的现象,从地球的立场出发,这实际上属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于大自然的“正常运作”。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C.全球变暖会导致一系列灾难性的后果,例如极端天气频发、荒漠化加重、物种灭绝加速,这给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人类的生存造成了威胁。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D.面对当前全球气候变暖的趋势,克罗宁博格并没有使用“人类的尺度”来衡量这一问题,所以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他显得十分淡定。</a:t>
            </a:r>
            <a:endParaRPr lang="zh-CN" altLang="en-US" dirty="0"/>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A.克罗宁博格对地球的未来做出了预测,并以此为基础,从地质史上的火山爆发以及气候变化等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自然进程的角度进行了论证。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B.克罗宁博格认为,如果我们超越现阶段人类思考问题的尺度,从一个漫长的周期来观察温室效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应的话,那么可能就不会如此焦虑了。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C.《人类尺度:一万年后的地球》向二氧化碳排放与气候变暖二者密切相关的观点提出了挑战,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为我们思考气候的变化提供了新的角度。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D.大量地消耗自然资源会严重地破坏人类的生存环境,这是无法回避的事实,所以克罗宁博格也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表示“我们应该节约能源”。</a:t>
            </a:r>
            <a:endParaRPr lang="zh-CN" altLang="en-US" dirty="0"/>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根据原文内容,下列推断不正确的一项是(3分)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A.在大自然的“春天”降临之前的远古时期,气候异常寒冷,广大区域都覆盖着冰层,因此人类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的祖先当时并没有采取定居农业的生活方式。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B.通常人们只考虑几十年或几百年的事情,克罗宁博格却改变了研究的视野:他不考虑明年,也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不考虑一百年后的事,而是将目光投向了一万年以后。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C.克罗宁博格采用一万年的时间尺度来观察、分析地球气候变暖的问题,这并不意味着地质学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上的时间尺度都是以一万年为单位的。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D.石器时代的人类能在冰期中生存下来,与今天我们试图解决海平面上升带来的问题相比,虽然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形式不同,实质都是积极利用知识应对危机的表现。</a:t>
            </a:r>
            <a:endParaRPr lang="zh-CN" altLang="en-US" dirty="0"/>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2855024"/>
            <a:chOff x="500034" y="1080000"/>
            <a:chExt cx="8166966" cy="2855024"/>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“温室气体使全球变暖,并由此造成地球两极冰川融化的现象”有误,原文第一段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“全球变暖将使地球两极的冰川融化”,B项误将“未然”变成“已然”了。</a:t>
              </a:r>
              <a:endParaRPr lang="zh-CN" altLang="en-US" dirty="0"/>
            </a:p>
          </p:txBody>
        </p:sp>
        <p:sp>
          <p:nvSpPr>
            <p:cNvPr id="3" name="TextBox 2"/>
            <p:cNvSpPr txBox="1"/>
            <p:nvPr/>
          </p:nvSpPr>
          <p:spPr>
            <a:xfrm>
              <a:off x="516966" y="212868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“对地球的未来做出了预测,并以此为基础”有误,克罗宁博格的理论基础是他用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了与众不同的时间尺度。</a:t>
              </a:r>
              <a:endParaRPr lang="zh-CN" altLang="en-US" dirty="0"/>
            </a:p>
          </p:txBody>
        </p:sp>
        <p:sp>
          <p:nvSpPr>
            <p:cNvPr id="4" name="矩形 3"/>
            <p:cNvSpPr/>
            <p:nvPr/>
          </p:nvSpPr>
          <p:spPr>
            <a:xfrm>
              <a:off x="500034" y="2848765"/>
              <a:ext cx="7429552" cy="108625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“他不考虑明年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也不考虑一百年后的事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而是将目光投向了一万年以后”有误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克罗宁博格是用“一万年的时间尺度”来观察地球漫长的周期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而不是“不考虑明年</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以后”。</a:t>
              </a:r>
              <a:endParaRPr lang="zh-CN" altLang="en-US" sz="1500" dirty="0"/>
            </a:p>
          </p:txBody>
        </p:sp>
      </p:gr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十、(2012大纲全国,5—7)阅读下面的文字,回答问题。(9分)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“横江西望阻西秦,汉水东连扬子津。白浪如山那可渡,狂风愁杀峭帆人。”这是李白《横江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词》的第三首。横江即采石矶对岸的横江浦渡口。王琦《李太白集辑注》引有胡三省《资治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通鉴注》:“扬子津在今真州扬子县南。”扬子县位置在江都(扬州)西南,已靠近大江,扬子津更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在其南,则是江边的津渡了。李白在诗中所以会由横江浦联想到扬子津,正是这个缘故。扬子津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当时必然久已驰名,因为它乃是从江都入江的运河渡头,可是开元之后却为瓜洲所取代,中晚唐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人诗中提到瓜洲的很多,而扬子津却很少见。胡三省乃宋元间人,那时读《资治通鉴》就已经需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要有人来为扬子津作注了。扬子津作为运河渡口自然是早已有之,扬子县的得名因此有可能是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出于扬子津,然而它自身却久已沉埋,不为人所知晓了。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扬子津原来是个近江面的较低洼处,可是它与南岸从润州入江的运河渡口并不正好相对,嫌偏西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了一些,而江中靠北岸处又有沙洲,这就造成了航行上的不便。《新唐书·齐浣传》:“(浣)迁润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州,州北距瓜步沙尾,纡汇六十里,舟多败溺。浣徙漕路由京口埭,治伊娄渠以达扬子,岁无覆舟,减</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220000"/>
            <a:chOff x="500034" y="1080000"/>
            <a:chExt cx="8166966"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失去了弹性和内在活力,也失去了起初的存在价值,那些千百年来一直在给小说提供养料的故事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模式已经成为制约想象力的障碍之一。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(摘编自格非《塞壬的歌声》)</a:t>
              </a:r>
              <a:endParaRPr lang="zh-CN" altLang="en-US"/>
            </a:p>
          </p:txBody>
        </p:sp>
        <p:sp>
          <p:nvSpPr>
            <p:cNvPr id="3" name="TextBox 2"/>
            <p:cNvSpPr txBox="1"/>
            <p:nvPr/>
          </p:nvSpPr>
          <p:spPr>
            <a:xfrm>
              <a:off x="500034" y="2134385"/>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A.讲故事的人不一定是小说家,小说家在讲故事的时候,不像传统的故事讲述者那么依赖亲身经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历和耳闻目睹的事。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B.传统故事和早期小说的本质差异在于,前者是故事的口耳相传,后者则是由作家创作加工后的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游历见闻。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C.17世纪的欧洲流浪汉小说和部分中国古典小说,或在叙述形式方面,或在素材来源方面,都受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到了传统故事的影响。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D.当小说家越来越依靠想象力虚构故事的时候,小说和传统故事在内容来源方面的差异使它们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之间的关联不再像过去那么紧密。</a:t>
              </a:r>
              <a:endParaRPr lang="zh-CN" altLang="en-US" dirty="0"/>
            </a:p>
          </p:txBody>
        </p:sp>
      </p:gr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运钱数十万。”也就是说,渡江进入北岸的运河不再通过扬子津,而是通过新开的伊娄河到达扬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子县。李白《题瓜洲新河饯族叔舍人贲》诗云:“齐公凿新河,万古流不绝。”指的便是这条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河,而瓜洲从此也就取代了扬子津,成为大江北岸运河的著名津渡。白居易有《长相思》词: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“汴水流,泗水流,流到瓜洲古渡头。”白居易的时代去开元未远,而瓜洲就已经成了古渡头,至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于比起瓜洲来更古的扬子津,自然是早已在人们的记忆之中消失了。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瓜洲浦成为便利的津渡是由于它正对南岸江边的京口,而京口的漕路是在开元二十五年齐浣迁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润州后才兴修的,换句话说,旧漕路原来并不通京口。而要开辟一条通京口的新漕路却是十分艰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辛的。宋代《新唐书音训》云:“京口在润州城东北甘露寺侧。”甘露寺正位于北固山,所以移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徙这段漕路,势必要紧贴着北固山下与山根的顽石打交手战,这样的工程自非一日之功。这也就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是李白《丁督护歌》中所描绘的“万人凿磐石,无由达江浒”的施工场面。过去有些注家以为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“无由达江浒”是由于运载石头的缘故。其实水运主要看舟船的吃水量,而不在于运石头还是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运粮食,只要不超过吃水量,运什么都一样可行。其所以“无由达江浒”,只是由于山下的顽石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还没有被凿通而已。这里李白的三首诗正好可以为瓜洲浦取代扬子津这一变迁作证,而同时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《横江词》为李白早年作品,也就又多了一条证据。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(摘编自林庚《闲话扬子津》)</a:t>
            </a:r>
            <a:endParaRPr lang="zh-CN" altLang="en-US"/>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下列关于本文第一段内容的表述,不符合原文意思的一项是(3分)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A.李白《横江词》第三首由横江浦联想到扬子津,是因为这两个地方都是长江边上有名的运河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渡口。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B.中晚唐人的诗中很少提到扬子津,是因为当时瓜洲已经取代扬子津成为长江边上的运河渡口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C.胡三省虽然是宋元间人,但是读北宋司马光的《资治通鉴》已经有困难,需要有人来做注解才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D.扬子县位于江都的西南方,之所以被命名为“扬子”,可能是因为该县的南部有久已驰名的扬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子津。</a:t>
            </a:r>
            <a:endParaRPr lang="zh-CN" altLang="en-US" dirty="0"/>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A.扬子津是长江边上的低洼处,并且跟南岸的运河渡口又不正好相对,而江中正对扬子津处又有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沙洲,造成船舶航行十分不便。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B.齐浣迁官润州以后,把长江南岸的漕路移徙到京口,又在北岸开凿了伊娄河,这样船舶渡江以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后,就不再通过扬子津北上。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C.瓜洲浦地处伊娄河的入江处,由于正对着南岸江边的京口,并且京口已经开凿了新漕路,所以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瓜洲浦就成为一个便利的渡口。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D.有注家认为李白诗句“无由达江浒”,是说由于石头过重,无法用船运到江浒。其实用船运石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头和运粮食是一样的,注家此说不能成立。</a:t>
            </a:r>
            <a:endParaRPr lang="zh-CN" altLang="en-US" dirty="0"/>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根据原文内容,下列推断不正确的一项是(3分)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A.对于南岸从润州入江的运河渡口来说,扬子津嫌偏西了一些,瓜洲浦则正对南岸的京口,所以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瓜洲浦在扬子津的东面。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B.齐浣对漕路的改造,使船舶渡江到达北岸运河渡口的行程缩短了,并减少了覆舟的危险,为航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运业的发展做出了贡献。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C.从李白《丁督护歌》中的“万人凿磐石”一句,可以知道开辟京口漕路的过程是非常艰辛的,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耗费了大量的人力物力。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D.文中所引李白的三首诗正好反映了瓜洲浦取代扬子津的历史变迁,其中《横江词》写作最早,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《丁督护歌》则写作最晚。</a:t>
            </a:r>
            <a:endParaRPr lang="zh-CN" altLang="en-US" dirty="0"/>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2967534"/>
            <a:chOff x="428596" y="1080000"/>
            <a:chExt cx="8238404" cy="2967534"/>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据原文“王琦</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引有胡三省《资治通鉴注》”及“胡三省</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那时读《资治通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鉴》就已经需要有人来为扬子津作注了”两句可知,是他人读《资治通鉴》理解“扬子津”有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困难,胡三省为之做注解。</a:t>
              </a:r>
              <a:endParaRPr lang="zh-CN" altLang="en-US" dirty="0"/>
            </a:p>
          </p:txBody>
        </p:sp>
        <p:sp>
          <p:nvSpPr>
            <p:cNvPr id="3" name="TextBox 2"/>
            <p:cNvSpPr txBox="1"/>
            <p:nvPr/>
          </p:nvSpPr>
          <p:spPr>
            <a:xfrm>
              <a:off x="500034" y="249157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据第二段“而江中靠北岸处又有沙洲”可知,沙洲未必与扬子津正对,“而江中正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对扬子津处又有沙洲”于文无据,不符合文意。</a:t>
              </a:r>
              <a:endParaRPr lang="zh-CN" altLang="en-US" dirty="0"/>
            </a:p>
          </p:txBody>
        </p:sp>
        <p:sp>
          <p:nvSpPr>
            <p:cNvPr id="4" name="矩形 3"/>
            <p:cNvSpPr/>
            <p:nvPr/>
          </p:nvSpPr>
          <p:spPr>
            <a:xfrm>
              <a:off x="428596" y="3262704"/>
              <a:ext cx="6929486"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因文中只交代“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横江词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为李白早年作品”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但并未交代另两首诗的写作时间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故“最晚”说法不当。</a:t>
              </a:r>
              <a:endParaRPr lang="zh-CN" altLang="en-US" sz="1500" dirty="0"/>
            </a:p>
          </p:txBody>
        </p:sp>
      </p:gr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76225" y="1080135"/>
            <a:ext cx="8599805" cy="5124413"/>
            <a:chOff x="500034" y="1080000"/>
            <a:chExt cx="8166966" cy="5124071"/>
          </a:xfrm>
        </p:grpSpPr>
        <p:sp>
          <p:nvSpPr>
            <p:cNvPr id="2" name="TextBox 2"/>
            <p:cNvSpPr txBox="1"/>
            <p:nvPr/>
          </p:nvSpPr>
          <p:spPr>
            <a:xfrm>
              <a:off x="540000" y="1080000"/>
              <a:ext cx="8127000" cy="450058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十一、(2015安徽,1—3)阅读下面的文字,回答问题。(9分)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有人说到“经”,便有意无意地把它等同于“经典”,而提起“中国经典”,就转换成“儒家经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典”,这种观念有些偏狭。中国经典绝不是儒家一家经典可以独占的,也应包括其他经典,就像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中国传统是“复数的”传统一样。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首先,中国经典应当包括佛教经典,也应当包括道教经典。要知道,“三教合一”实在是东方的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中国与西方的欧洲在文化领域中最不同的地方之一,也是古代中国政治世界的一大特色。即使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是古代中国的皇帝,不仅知道“王霸道杂之”,也知道要“儒家治世,佛教治心,道教治身”,绝不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只用一种武器。因此,回顾中国文化传统时,仅仅关注儒家的思想和经典,恐怕是过于狭窄了。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即便是儒家,也包含了相当复杂的内容,有偏重“道德自觉”的孟子和偏重“礼法治世”的荀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子,有重视宇宙天地秩序的早期儒家和重视心性理气的新儒家。应当说,在古代中国,关注政治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秩序和社会伦理的儒家,关注超越世界和精神救赎的佛教,关注生命永恒和幸福健康的道教,分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别承担着传统中国的不同责任,共同构成中国复数的文化。其次,中国经典不必限于圣贤、宗教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和学派的思想著作,它是否可以包括得更广泛些?比如历史著作《史记》《资治通鉴》,比如文</a:t>
              </a:r>
              <a:endParaRPr lang="zh-CN" altLang="en-US" dirty="0"/>
            </a:p>
          </p:txBody>
        </p:sp>
        <p:sp>
          <p:nvSpPr>
            <p:cNvPr id="3" name="矩形 2"/>
            <p:cNvSpPr/>
            <p:nvPr/>
          </p:nvSpPr>
          <p:spPr>
            <a:xfrm>
              <a:off x="500034" y="5420533"/>
              <a:ext cx="7643866" cy="783538"/>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字学著作</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说文解字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甚至唐诗、宋词、元曲里面的那些名著佳篇。</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经典并非天然就是经典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它们都经历了从普通著述变成神圣经典的过程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这在学术史上叫“经典</a:t>
              </a:r>
              <a:endParaRPr lang="zh-CN" altLang="en-US" sz="1500" dirty="0"/>
            </a:p>
          </p:txBody>
        </p:sp>
      </p:gr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197789"/>
            <a:chOff x="500034" y="1080000"/>
            <a:chExt cx="8166966" cy="5197789"/>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化”。没有哪部著作是事先照着经典的尺寸和样式量身定做的,只是因为它写得好,被引用得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多,被人觉得充满真理,又被反复解释,有的还被“钦定”为必读书,于是,就在历史中渐渐成了被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尊崇、被仰视的经典。因此,如今我们重新阅读经典,又需要把它放回产生它的时代里面,重新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去理解。经典的价值和意义,也是层层积累的,对那些经典里传达的思想、原则甚至知识,未必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需要亦步亦趋“照办不走样”,倒是要审时度势“活学活用”,要进行“创造性的转化”。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阅读经典可以使人们了解从古至今“人类究竟面临哪些重大问题”,但古代经典并不是不可违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逆的圣经,毕竟历史已经翻过了几千年。因此,对于古代经典,既不必因为它承负着传统而视其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为累赘包袱,也不必因为它象征着传统而视其为金科玉律。我的看法是:第一,经典在中国是和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我们的文化传统紧紧相随的巨大影子,你以为扔开了它,其实在社会风俗、日常行事和口耳相传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里面,它总会“借尸还魂”;第二,历史上的经典只是一个巨大的资源库,你不打开它,资源不会为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你所用,而今天的社会现实和生活环境,是刺激经典知识是否以及如何再生和重建的背景,经典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中的什么资源被重新发掘出来,很大程度取决于“背景”召唤什么样的“历史记忆”;第三,经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典在今天,是需要重新“解释”的,只有经过解释和引申,“旧经典”才能成为在我们今天的生</a:t>
              </a:r>
              <a:endParaRPr lang="zh-CN" altLang="en-US" dirty="0"/>
            </a:p>
          </p:txBody>
        </p:sp>
        <p:sp>
          <p:nvSpPr>
            <p:cNvPr id="3" name="TextBox 2"/>
            <p:cNvSpPr txBox="1"/>
            <p:nvPr/>
          </p:nvSpPr>
          <p:spPr>
            <a:xfrm>
              <a:off x="500034" y="5584266"/>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活世界中继续起作用的,呈现出与其他民族不同风格的“新经典”。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(选自葛兆光《中国经典十种·序言》,有删改)</a:t>
              </a:r>
              <a:endParaRPr lang="zh-CN" altLang="en-US" dirty="0"/>
            </a:p>
          </p:txBody>
        </p:sp>
      </p:gr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下列关于“中国经典”的表述,符合原文意思的一项是(3分)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A.中国经典一般意义上与“经”应该是一致的,但将其转换成“儒家经典”的观念在作者看来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则有些偏狭。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B.中国经典的核心思想是“三教合一”,而“三教合一”正是中国与欧洲在文化领域中最为不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同的地方之一。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C.中国经典内容丰富,其中的儒、佛、道思想各有特色,共同构成中国多元的文化,并在古代中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国发挥了重要作用。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D.中国经典的认定,除了要考虑圣贤、宗教、学派的思想著作,还需要侧重考虑唐诗、宋词、元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曲里面的名著佳篇。</a:t>
            </a:r>
            <a:endParaRPr lang="zh-CN" altLang="en-US"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A.在古代中国的政治世界中,封建统治者并不仅仅使用一种思想工具实行统治,比如,用儒家思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想治世,用佛教思想治心,用道教思想治身。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B.儒家的思想内容比较复杂,偏重“道德自觉”的孟子和偏重“礼法治世”的荀子都关注社会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伦理,而重视心性理气的新儒家只关注政治秩序。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C.能成为被人们尊崇和仰视的经典的,往往是那些被广泛引用、被认为充满真理、被一再解释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的优秀著作,其中有的还曾被“钦定”为必读书。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D.经典与我们中国的文化传统密切相关,其思想内容总是会留存在社会风俗、人们的日常行事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和口耳相传中,如影随形,并不时地表现出来。</a:t>
            </a:r>
            <a:endParaRPr lang="zh-CN" altLang="en-US"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A.经典不是天然形成的,它经历了从普通著述到神圣经典的层层积累的经典化过程,这一过程正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是经典的价值和意义所在。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B.阅读经典时,如果将其放在那个产生它的历史时代里面去重新理解,我们就可以了解人类从古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至今曾经面临的重大问题。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C.经典知识如何再生和重建,经典中哪些资源被重新发掘和利用,很大程度上取决于当今社会现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实、生活环境的需要。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D.对“旧经典”进行重新解释和引申,是为了让它在我们今天的现实生活中发挥作用,呈现出与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其他民族不同的风格。</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8109"/>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A.水手在伦敦讲东印度群岛的所见所闻,匠人在火炉边讲自己的人生经历,他们讲的故事各有特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点,但同属于传统故事模式。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B.传统的故事讲述者大多会讲述那些为听众喜闻乐见的事,小说家则会根据自己的写作意图审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慎构思,创作新的故事。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C.现代小说不太注重一个故事如何来讲,因为故事情节已不再是现代小说最重要的因素,人们更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注意故事之外的附加意味。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D.现代小说家不喜欢传统故事模式,视它为绊脚石,是因为他们觉得这种故事模式显得僵化古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板,已经不能促进小说艺术的发展。</a:t>
            </a:r>
            <a:endParaRPr lang="zh-CN" altLang="en-US" dirty="0"/>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5340665"/>
            <a:chOff x="428596" y="1080000"/>
            <a:chExt cx="8238404" cy="5340665"/>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A.“中国经典一般意义上与‘经’应该是一致的”曲解文意,据原文第一段中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“有人说到‘经’,便有意无意地把它等同于‘经典’,</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这种观念有些偏狭”可知。B.“中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国经典的核心思想是‘三教合一’”无中生有,原文没有提到“核心思想”。D.“还需要侧重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考虑唐诗、宋词、元曲里面的名著佳篇”表述不全,由原文第二段“它是否可以包括得更广泛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些?比如历史著作《史记》《资治通鉴》,比如文字学著作《说文解字》,甚至唐诗、宋词、元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曲里面的那些名著佳篇”可知中国经典可以包括得更广泛些。</a:t>
              </a:r>
              <a:endParaRPr lang="zh-CN" altLang="en-US" dirty="0"/>
            </a:p>
          </p:txBody>
        </p:sp>
        <p:sp>
          <p:nvSpPr>
            <p:cNvPr id="3" name="TextBox 2"/>
            <p:cNvSpPr txBox="1"/>
            <p:nvPr/>
          </p:nvSpPr>
          <p:spPr>
            <a:xfrm>
              <a:off x="500034" y="349170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原文没有说“新儒家只关注政治秩序”。</a:t>
              </a:r>
              <a:endParaRPr lang="zh-CN" altLang="en-US" dirty="0"/>
            </a:p>
          </p:txBody>
        </p:sp>
        <p:sp>
          <p:nvSpPr>
            <p:cNvPr id="4" name="矩形 3"/>
            <p:cNvSpPr/>
            <p:nvPr/>
          </p:nvSpPr>
          <p:spPr>
            <a:xfrm>
              <a:off x="428596" y="3904592"/>
              <a:ext cx="8001056" cy="2516073"/>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它经历了从普通著述到神圣经典的层层积累的经典化过程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这一过程正是经</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典的价值和意义所在”错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据原文第三段可知经典的价值和意义在于“审时度势‘活学活</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用’”“进行‘创造性的转化’”。</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如果将其放在那个产生它的历史时代里面去重新理</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解”是作者对我们重新阅读经典所提的要求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可由原文第三段“如今我们重新阅读经典</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又需要</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把它放回产生它的时代里面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重新去理解”判断。</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是为了让它在我们今天的现实生活中发</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挥作用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呈现出与其他民族不同的风格”说法绝对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原文最后表述是“才能成为在我们今天的生</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活世界中继续起作用的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呈现出与其他民族不同风格的‘新经典’”。</a:t>
              </a:r>
              <a:endParaRPr lang="zh-CN" altLang="en-US" sz="1500" dirty="0"/>
            </a:p>
          </p:txBody>
        </p:sp>
      </p:gr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4586605"/>
            <a:chOff x="540000" y="1080000"/>
            <a:chExt cx="8127000" cy="4586605"/>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十二、(2015湖北,6—8)阅读下面的文章,回答问题。(9分)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秦汉时代的普遍知识与一般思想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葛兆光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秦汉时代的普遍知识与一般思想,大致可以归纳如下。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“天”仍然是判断与理解的基本依据。仿效“天”的构造,模拟“天”的运行,遵循“天”的规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则,就可以获得思想与行为的合理性。在人们心目中,凡是仿效“天”的,就能够拥有“天”的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神秘与权威,于是,这种“天”的意义,在祭祀仪式中转化为神秘的支配力量,在占卜仪式中转化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为神秘的对应关系。不仅是一般民众,就连天子与贵族也相信合理依据和权力基础来自“天”,</a:t>
              </a:r>
              <a:endParaRPr lang="zh-CN" altLang="en-US" dirty="0"/>
            </a:p>
          </p:txBody>
        </p:sp>
        <p:sp>
          <p:nvSpPr>
            <p:cNvPr id="3" name="矩形 2"/>
            <p:cNvSpPr/>
            <p:nvPr/>
          </p:nvSpPr>
          <p:spPr>
            <a:xfrm>
              <a:off x="571750" y="3844155"/>
              <a:ext cx="7926705" cy="1822450"/>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秦汉时代皇宫的建筑要仿效天的结构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汉代的墓室顶部要绘上天的星象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祭祀的场所更要仿造一个与天体一致的结构。</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“天”所显示的自然法则更加明确地被一些基本的数字概念所表述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而这些概念又被具体化为一些可以操作的技术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于是“天”与“人”之间就被联系起来。首先是“一”。在秦汉时代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它</a:t>
              </a:r>
              <a:br>
                <a:rPr lang="zh-CN" altLang="en-US" sz="1500" dirty="0" smtClean="0"/>
              </a:br>
              <a:endParaRPr lang="zh-CN" altLang="en-US" sz="1500" dirty="0"/>
            </a:p>
          </p:txBody>
        </p:sp>
      </p:gr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既是宇宙的中心、唯一的本原、至上的神祇,又是天下一统、君主权威、理性法则、知识基础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和一切的终极依据。其次是“二”。“二”即阴阳,既可以指日月、天地,也可以指君臣、上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下,以及从阴阳引申出来的冷暖、湿燥、尊卑、贵贱。再次是“五”。在《吕氏春秋》中,思想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家曾为“五”并列出种种匹配的事物和现象。这说明人们普遍相信“五行”可以归纳和整理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宇宙间的一切,使宇宙整齐有序。相反,如果五行、五色、五声、五味、五方、五脏、五祀等等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发生紊乱,人们就要用技术将其调整过来,否则人就会生病,社会就会混乱,宇宙就会无序。比如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朝代的变更,要顺序地吻合五德的排行;人们的服饰,要顺序地吻合五色的轮次。这种数字概念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经历了漫长的整合和论证过程,在秦汉时代终于以系统的形式固定下来。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沟通天地人神的权力仍然被少数术士所掌握。大多数人相信,他们由于有某些特殊的禀赋与训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练,拥有与神秘世界对话的能力,人们需要通过他们与天、与神灵、与祖先交流。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当时人们关心的中心问题有以下几类。一是生命。铜镜铭文这样的考古资料透露了秦汉时代</a:t>
            </a:r>
            <a:endParaRPr lang="zh-CN" altLang="en-US" dirty="0"/>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人们的生活观念,看来当时的人们相信人是可以不死的,不过也相信人之永恒极其困难。如果说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铜镜铭文、帛画、画像石中的神仙内容及秦汉方士的求仙寻药炼金活动,反映了人们对生命的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期望和想象,那么很明显,他们也努力地探索过人体的奥秘与医疗技术,张家山汉简中的《脉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书》、马王堆帛书中的《五十二病方》等,就反映了人们的焦虑和忧患。正是在这种期望和想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象、焦虑和忧患中,人们逐渐形成了生死观念。二是幸福。在秦汉的一般思想世界中,精神上的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自由和超越作为人生幸福的内容,渐渐退居次要地位,对幸福的期望往往被普遍的神仙信仰具体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化和世俗化,精神上的自由和超越被生理上的自由和超越(永生)所取代,“富贵”与子孙“繁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衍”成了更现实的追求,铜镜铭文中那么多的“富贵”和“宜子孙”的字样就是明证。三是国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家。当诸侯国家日益消亡或削弱,各种文化区域日趋混融成为一个文化共同体的时候,人们开始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彼此认同。“天下”一词在当时是一个较纯粹的政治概念,当人们逐渐有了更广泛的地理知识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之后,人们认识到自己所熟悉的地域只是天下的一部分,于是又常常使用“海内”一词。“海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内”一词在当时成了中国人的文化疆域的代名词,凡是生活在海内的人,凡是有共同语言、习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俗、观念与服饰的海内人,都是“文化意义”上的“中国人”,文化意义上的共同体已经在人们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心目中确立了。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(本文有删改)</a:t>
            </a:r>
            <a:endParaRPr lang="zh-CN" altLang="en-US"/>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关于秦汉时代人们对“天”的认识,下列理解符合原文意思的一项是(3分)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A.汉代的墓室顶部要绘上天的星象,祭祀的场所更要仿造一个与天体一致的结构,这只是为了营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造一种神秘的氛围,让普通人敬畏。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B.人类的社会秩序、伦理关系都是以“天”为依据来建立的,如果发生紊乱,人们可以根据自己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的意志来进行调节,使问题得到根本解决。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C.无论普通民众还是权贵,都把“天”作为认识世界的基本依据,认为遵循“天”的规则,效法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“天”,能够获得思想和行为的合法性。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D.“天”是自然的法则,一切知识都与之相关,秦汉时代的人们以“天”为根本法则认识外部世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界,以神仙信仰为终极依据认识自我。</a:t>
            </a:r>
            <a:endParaRPr lang="zh-CN" altLang="en-US" dirty="0"/>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A.因为“天”等同于“一”,意味着绝对和神圣,所以,秦汉时代皇宫的建筑要仿效天的结构,以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显示对唯一的神的崇敬。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B.一些基本的数字概念的表述显示了天与人之间的关联,五行、五声、五色、五方、五祀等实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际上都体现了“天”蕴含的自然法则与宇宙秩序。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C.秦汉时代,在很多人的观念里,只有少数被认为有特殊禀赋与训练的术士才能与天、神沟通,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并非人人都具有与神秘世界对话的能力。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D.“一”“二”“五”等数字概念表达了“天”所显示的自然法则,这些概念的形成和确立经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历了漫长的过程,并牵连着中国古代的思想传统。</a:t>
            </a:r>
            <a:endParaRPr lang="zh-CN" altLang="en-US" dirty="0"/>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A.秦汉时代,人们普遍相信“五行”可以归纳和整理宇宙间的一切,使宇宙整齐有序,所以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“五”也可以作为宇宙间一切的终极依据。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B.秦汉时代人们的普遍知识与一般思想反映出,中国人对于幸福的理解从来就没有精神超越的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层面,而只着重于现世与物质层面。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C.秦汉时代,人们相信永生可以实现,这样的生死观导致了神仙信仰的世俗化,对于“富贵”和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“宜子孙”的追求即是神仙信仰世俗化的重要表现。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D.秦汉时代,与“天下”一词作为政治概念不同,“海内”是“文化疆域”的代名词,“海内”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的人于文化层面能够彼此认同。</a:t>
            </a:r>
            <a:endParaRPr lang="zh-CN" altLang="en-US" dirty="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080000"/>
            <a:ext cx="8166966" cy="4663911"/>
            <a:chOff x="500034" y="1080000"/>
            <a:chExt cx="8166966" cy="4663911"/>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A.据第二段最后一句可知,“让普通人敬畏”不符合原文意思,原文说“不仅是一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般民众,就连天子与贵族也相信合理依据和权力基础来自于‘天’”。B.据原文第三段倒数第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三句可知,“如果发生紊乱,人们可以根据自己的意志来进行调节</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”不符合原文意思,原文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说“如果五行、五色、五声、五味、五方、五脏、五祀等等发生紊乱,人们就要用技术将其调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整过来”。D.无中生有,原文中并没有“以神仙信仰为终极依据认识自我”的信息。</a:t>
              </a:r>
              <a:endParaRPr lang="zh-CN" altLang="en-US" dirty="0"/>
            </a:p>
          </p:txBody>
        </p:sp>
        <p:sp>
          <p:nvSpPr>
            <p:cNvPr id="4" name="TextBox 2"/>
            <p:cNvSpPr txBox="1"/>
            <p:nvPr/>
          </p:nvSpPr>
          <p:spPr>
            <a:xfrm>
              <a:off x="500034" y="3205955"/>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据第二段可知,“以显示对唯一的神的崇敬”不符合原文意思,原文说“仿效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‘天’的构造</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就能够拥有‘天’的神秘与权威”。</a:t>
              </a:r>
              <a:endParaRPr lang="zh-CN" altLang="en-US" dirty="0"/>
            </a:p>
          </p:txBody>
        </p:sp>
        <p:sp>
          <p:nvSpPr>
            <p:cNvPr id="5" name="矩形 4"/>
            <p:cNvSpPr/>
            <p:nvPr/>
          </p:nvSpPr>
          <p:spPr>
            <a:xfrm>
              <a:off x="500034" y="3920335"/>
              <a:ext cx="8143932" cy="1823576"/>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无中生有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所以‘五’也可以作为宇宙间一切的终极依据”原文中并无体</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现。</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据第五段关于“幸福”的论述可知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秦汉时代</a:t>
              </a:r>
              <a:r>
                <a:rPr lang="en-US" altLang="zh-CN" sz="1500" kern="0" dirty="0" smtClean="0">
                  <a:solidFill>
                    <a:srgbClr val="000000"/>
                  </a:solidFill>
                  <a:latin typeface="黑体" panose="02010609060101010101" pitchFamily="49"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中国人对于幸福的理解从来就没有</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精神超越的层面</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”不符合原文意思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原文为“精神上的自由和超越作为人生幸福的内容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渐</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渐退居次要地位”。</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据第五段关于“生死”和“幸福”的阐述可知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这样的生死观导致了</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神仙信仰的世俗化”错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这样的生死观”与“神仙信仰的世俗化”并没有因果关系。</a:t>
              </a:r>
              <a:endParaRPr lang="zh-CN" altLang="en-US" sz="1500" dirty="0"/>
            </a:p>
          </p:txBody>
        </p:sp>
      </p:gr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十三、(2015四川,5—7)阅读下面的文字,回答问题。(9分)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两汉经学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经学的真正确立是在汉武帝时代。汉武帝接受董仲舒“独尊儒术”的建议,设置五经博士,收博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士弟子五十人。其后博士弟子屡经增加,东汉时多达三万人。五经博士及其弟子以五经为研习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对象,这就形成了经学。所谓经学,是指专门研究儒家经典的学问。从中国文化史看,经学出现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的前提是汉王朝运用国家力量将民间流传的文化经典宣布为国家经典,并设立博士制度予以专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门研究,于是,五经成为国家政治、法律、意识形态的根据。从国家制度层面保证儒家经典的传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习,确立了儒家经典在中华文化经典中的主流地位,客观上也确立了经学在中国学术体系中的核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心地位。儒学作为汉代主流思想,是与中央集权的统一相适应的。儒家主张的五伦、五常作为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社会伦理道德,也因儒家的主流地位而得以明确确立。</a:t>
            </a:r>
            <a:endParaRPr lang="zh-CN" altLang="en-US" dirty="0"/>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两汉经学分为今文经学和古文经学。秦始皇焚书,造成文化典籍的浩劫,五经借助儒生记忆而保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存下来。用汉代流行的隶书书写的经书文本,被称为今文经。汉景帝以后,陆续在孔府旧宅壁等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处发现的与五经有关的用战国字体书写的文本,被称为古文经。古文经与今文经不仅书写字体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不同,而且同一部经典的篇章多寡也或有差别,如孔府旧宅壁中发现的《尚书》就比汉初伏生所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传《尚书》多16篇。此外,还发现了一些其他古文经典,如《周官》《左传》等。因汉武帝及其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后所立五经博士皆为今文经博士,西汉末刘歆便要求把古文经也立于学官,但遭到今文经学家的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阻挠,一时没有实现,于是引起今古文经学家之间的一场大争论。西汉时期,今文经学是经学主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流。今文经学通经以致用,注重思想的阐发,强调经书的历史借鉴意义,但弊病是与谶纬结合而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流于神秘。古文经学在东汉发展昌盛,注重文字训诂和对典章名物的解释,突出还原历史和文化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传承,学术贡献良多,弊病是流于繁琐的文献考证而脱离思想和生活。东汉章帝时的《白虎通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义》主张今文经学,强调经学大义与社会价值,借以维护主流思想,带有一定的理论总结性。东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汉末古文经学家郑玄融合今古文经学,遍注群经,成为汉代经学的集大成者。今古文经学的分歧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和论争促进了经学的发展,它们所代表的两种学术精神和方法,具有一定的普遍意义,对后来的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中国学术史产生了巨大而深远的影响。</a:t>
            </a: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596" y="2034783"/>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一、(2017课标全国Ⅱ,1—3)阅读下面的文字,回答问题。(9分)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青花瓷发展的黄金时代是明朝永乐、宣德时期,与郑和下西洋在时间上重合,这不能不使我们思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考:航海与瓷器同时达到鼎盛,仅仅是历史的偶然吗?从历史事实来看,郑和下西洋为青花瓷的迅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速崛起提供了历史契机。近三十年的航海历程推动了作为商品的青花瓷大量生产与外销,不仅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促进技术创新,使青花瓷达到了瓷器新工艺的顶峰,而且改变了中国瓷器发展的走向,带来了人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们审美观念的更新。这也就意味着,如果没有郑和远航带来活跃的对外贸易,青花瓷也许会像在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元代一样,只是中国瓷器的诸多品种之一,而不会成为主流,更不会成为中国瓷器的代表。由此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可见,青花瓷崛起是郑和航海时代技术创新与文化交融的硕果,中外交往的繁盛在推动文明大交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融的同时,也推动了生产技术与文化艺术的创新发展。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作为中外文明交融的结晶,青花瓷真正成为中国瓷器的主流,则是因为成化年间原料本土化带来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了民窑青花瓷的崛起。民窑遍地开花、进入商业化模式之后,几乎形成了青花瓷一统天下的局</a:t>
            </a:r>
            <a:endParaRPr lang="zh-CN" altLang="en-US" dirty="0"/>
          </a:p>
        </p:txBody>
      </p:sp>
      <p:grpSp>
        <p:nvGrpSpPr>
          <p:cNvPr id="3" name="组合 7"/>
          <p:cNvGrpSpPr/>
          <p:nvPr/>
        </p:nvGrpSpPr>
        <p:grpSpPr>
          <a:xfrm>
            <a:off x="3194355" y="965924"/>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endParaRPr lang="zh-CN" altLang="en-US" sz="2400" dirty="0">
                <a:solidFill>
                  <a:schemeClr val="bg1"/>
                </a:solidFill>
                <a:latin typeface="微软雅黑" panose="020B0503020204020204" charset="-122"/>
                <a:ea typeface="微软雅黑" panose="020B0503020204020204" charset="-122"/>
              </a:endParaRPr>
            </a:p>
          </p:txBody>
        </p:sp>
      </p:grpSp>
      <p:sp>
        <p:nvSpPr>
          <p:cNvPr id="6" name="TextBox 5"/>
          <p:cNvSpPr txBox="1"/>
          <p:nvPr/>
        </p:nvSpPr>
        <p:spPr>
          <a:xfrm>
            <a:off x="2714612" y="1591399"/>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1381413"/>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A.传统的故事讲述人如果把自己的故事记录下来,进行加工整理,就能形成一种和早期小说接近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的文字,有些讲述人也会成为小说家。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B.现代小说家尝试用新的方式讲故事,会削弱小说的故事性,这将降低小说对虚构的依赖,小说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的个人表达功能却会因此得到强化。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C.契诃夫不大认可“不好好讲故事的小说家”,对他们的做法评价不高,由此可知当时这股写作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潮流与他的创作理念相悖。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D.现代小说的发展加剧了故事在小说中的衰变,与此同时,随着现代传媒的不断发展,传统的故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事讲述方式也可能消亡。</a:t>
            </a:r>
            <a:endParaRPr lang="zh-CN" altLang="en-US" dirty="0"/>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下列关于“两汉经学”的表述,不正确的一项是(3分)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A.汉武帝接受“独尊儒术”的建议,设置五经博士,以五经为研习对象,标志经学的真正确立。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B.汉朝五经博士制度的建立,确立了儒家思想的主流地位和经学在中国学术体系中的核心地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C.今文经、古文经的不同是分别采用了隶书和战国的字体书写,今文经的篇目与内容相对较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D.今古文经学的学术精神和研究方法具有一定的代表性,对后世中国学术史产生了深远的影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响。</a:t>
            </a:r>
            <a:endParaRPr lang="zh-CN" altLang="en-US" dirty="0"/>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4859895"/>
            <a:chOff x="516966" y="1080000"/>
            <a:chExt cx="8150034" cy="4859895"/>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A.儒家经典被汉王朝宣布为国家经典,成为国家政治、法律、意识形态的根据,这是中央集权统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一的条件。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B.儒家思想作为汉代主流思想的地位确立以后,儒家主张的五伦与五常也明确确立为社会伦理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道德。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C.今文经学注重思想的阐发,古文经学注重训诂和考证,两者都强调发挥五经历史资源的现实价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D.东汉的《白虎通义》和古文经学家郑玄对五经的注释,分别代表了汉代今文经学、古文经学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最高成就。</a:t>
              </a:r>
              <a:endParaRPr lang="zh-CN" altLang="en-US" dirty="0"/>
            </a:p>
          </p:txBody>
        </p:sp>
        <p:sp>
          <p:nvSpPr>
            <p:cNvPr id="3" name="TextBox 2"/>
            <p:cNvSpPr txBox="1"/>
            <p:nvPr/>
          </p:nvSpPr>
          <p:spPr>
            <a:xfrm>
              <a:off x="516966" y="4206087"/>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根据原文,下列分析和推断不正确的一项是(3分)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A.国家高度重视以及有效的制度保障,对于中华优秀文化的传承具有十分重要的意义。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B.西汉儒生凭借口耳相传,把五经书写下来形成今文经,今文经的研究成为西汉经学主流。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C.古文经学一直未能立于学官,但凭借民间研究力量的不断努力,在东汉也取得了巨大成就。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D.古文经学和今文经学的分歧与论争,客观上促进了两派的相互了解,推动了经学的发展。</a:t>
              </a:r>
              <a:endParaRPr lang="zh-CN" altLang="en-US" dirty="0"/>
            </a:p>
          </p:txBody>
        </p:sp>
      </p:gr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66" y="1080000"/>
            <a:ext cx="8166934" cy="2911773"/>
            <a:chOff x="500066" y="1080000"/>
            <a:chExt cx="8166934" cy="2911773"/>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十三、</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“今文经的篇目与内容相对较丰”有误,由原文第二段的第五、六两句可知,古文</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经的篇目与内容相对较丰。</a:t>
              </a:r>
              <a:endParaRPr lang="zh-CN" altLang="en-US" dirty="0"/>
            </a:p>
          </p:txBody>
        </p:sp>
        <p:sp>
          <p:nvSpPr>
            <p:cNvPr id="3" name="TextBox 2"/>
            <p:cNvSpPr txBox="1"/>
            <p:nvPr/>
          </p:nvSpPr>
          <p:spPr>
            <a:xfrm>
              <a:off x="516966" y="2134385"/>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B　A.“这是中央集权统一的条件”有误,原文第一段倒数第二句的论述是“与中央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集权的统一相适应”。C.“两者都强调发挥五经历史资源的现实价值”有误,今文经学“强调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经书的历史借鉴意义”,古文经学“突出还原历史和文化传承”。D.原文写郑玄融合今古文经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学,成为汉代经学的集大成者,没有“代表”汉代“古文经学最高成就”之意。</a:t>
              </a:r>
              <a:endParaRPr lang="zh-CN" altLang="en-US" dirty="0"/>
            </a:p>
          </p:txBody>
        </p:sp>
        <p:sp>
          <p:nvSpPr>
            <p:cNvPr id="4" name="矩形 3"/>
            <p:cNvSpPr/>
            <p:nvPr/>
          </p:nvSpPr>
          <p:spPr>
            <a:xfrm>
              <a:off x="500066" y="3553191"/>
              <a:ext cx="7786710" cy="438582"/>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“但凭借民间研究力量的不断努力”有误,文中没有提到“民间研究力量”。</a:t>
              </a:r>
              <a:endParaRPr lang="zh-CN" altLang="en-US" sz="1500" dirty="0"/>
            </a:p>
          </p:txBody>
        </p:sp>
      </p:gr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097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十四、(2014安徽,1—3)阅读下面的文字,回答问题。(9分)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①当今的艺术仿佛在兴致勃勃地享受一场技术的盛宴。戏曲舞台上眼花缭乱的灯光照射,3D电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影院里上下左右晃动的座椅,魔术师利用各种光学仪器制造观众的视觉误差,摄影师借助计算机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将一张平庸的面容修饰得貌若天仙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总之,从声光电的全面介入到各种闻所未闻的机械设备,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技术的发展速度令人吃惊。然而,有多少人思考过这个问题:技术到底赋予了艺术什么?关于世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界,关于历史,关于神秘莫测的人心——技术增添了哪些发现?在许多贪大求奢的文化工程、文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艺演出中,我们不难看到技术崇拜正在形成。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②技术是艺术生产的组成部分,艺术的创作与传播从来没有离开技术的支持。但即便如此,技术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也从未扮演过艺术的主人。《史记》《窦娥冤》《红楼梦》</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这些之所以成为经典,是因为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它们的思想光芒与艺术魅力,而不是因为书写于竹简,上演于舞台,或者印刷在书本里。然而,在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现代社会,技术的日新月异造就了人们对技术的盲目崇拜,以至于许多人没有察觉艺术生产正在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出现一个颠倒:许多时候,技术植入艺术的真正原因其实是工业社会的技术消费,而不是艺术演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变的内在冲动。换言之,这时的技术无形中晋升为领跑者,艺术更像是技术发明力图开拓的市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场。</a:t>
            </a:r>
            <a:endParaRPr lang="zh-CN" altLang="en-US" dirty="0"/>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③中国艺术的“简约”传统隐含了对于“炫技”的不屑。古代思想家认为,繁杂的技术具有炫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目的迷惑性,目迷五色可能干扰人们对于“道”的持续注视。他们众口一词地告诫“文胜质”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可能导致的危险,这是古代思想家的人文情怀。当然,这并非号召艺术拒绝技术,而是敦促文化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生产审慎地考虑技术的意义:如果不存在震撼人心的主题,繁杂的技术只能沦为虚有其表的形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④这种虚有其表的形式在当下并不少见,光怪陆离的外观往往掩盖了内容的苍白。譬如众多文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艺晚会和其他娱乐节目。大额资金慷慨赞助,大牌演员频频现身,大众传媒提供各种空间</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形色色的文艺晚会如此密集,以至于人们不得不怀疑:这个社会真的需要那么多奢华呈现吗?除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了晚会还是晚会,如此贫乏的文化想象通常预示了主题的贫乏——这种贫乏多半与技术制造的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华丽风格形成了鲜明的对比。此时的技术业已游离了艺术的初衷,众多的娱乐节目——而不是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艺术——充当了技术的受惠者。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⑤技术是一个中性的东西,是一种工具,关键在于怎么使用。对于技术的盲目崇拜无异于对于工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具的盲目崇拜,这种崇拜的实质,是重技而轻道,重物而轻人。如果任由其泛滥,容易遮蔽掉技术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背后真正关键的东西——使用技术的人的作用与良知。前一段诸多社会事件引起舆论大哗的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时候,并没有多少人将这些社会事件与技术联系起来。从瘦肉精饲料、三聚氰胺奶粉、毒胶囊</a:t>
            </a:r>
            <a:endParaRPr lang="zh-CN" altLang="en-US"/>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220000"/>
            <a:chOff x="500034" y="1080000"/>
            <a:chExt cx="8166966"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的制作到利用电话、互联网精心设计的钱财欺诈,舆论同声谴责的是无良企业、利欲熏心的商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家、心狠手辣的骗子以及失职的监管机构,而技术研发者的责任似乎被轻轻放过,人们没有看到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参与这些社会事件的技术人员出面道歉,这个环节成为盲点因而遭到遗忘——文化领域的事情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也似乎常常如此。社会的进步、文化的繁荣,需要让技术与道德的关系重回人们的视野之中,如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此我们方可避免陷入技术盲目崇拜的陷阱与误区。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(选自《新华文摘》2013年第23期,有删改)</a:t>
              </a:r>
              <a:endParaRPr lang="zh-CN" altLang="en-US"/>
            </a:p>
          </p:txBody>
        </p:sp>
        <p:sp>
          <p:nvSpPr>
            <p:cNvPr id="3" name="TextBox 2"/>
            <p:cNvSpPr txBox="1"/>
            <p:nvPr/>
          </p:nvSpPr>
          <p:spPr>
            <a:xfrm>
              <a:off x="500034" y="3205955"/>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下列关于“技术崇拜”的表述,符合原文意思的一项是(3分)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A.从现象看,技术崇拜就是大型文艺晚会中声光电的全面介入和各种闻所未闻的机械设备等诸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多技术手段的过度应用。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B.从原因看,技术崇拜过分强调日新月异的现代技术对艺术创作和传播的作用,许多时候源于艺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术生产中的技术消费。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C.从结果看,技术崇拜所形成的华丽风格,弥补了娱乐节目艺术主题的不足,从而让娱乐节目成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为技术使用的受惠者。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D.从实质看,技术崇拜无异于工具崇拜,重技而轻道,重物而轻人,忽视了艺术演变的内在冲动在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艺术生产中的作用。</a:t>
              </a:r>
              <a:endParaRPr lang="zh-CN" altLang="en-US" dirty="0"/>
            </a:p>
          </p:txBody>
        </p:sp>
      </p:grpSp>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下列对原文思路的分析,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A.①段针对当前许多文化工程、文艺演出中技术应用贪大求奢的现象,对技术的作用进行了反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思和追问,明确指出艺术领域中技术崇拜正在形成,自然引出本文话题。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B.②段先明确艺术和技术的关系,接着分析文学作品成为经典的原因,指出在现代社会艺术和技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术本末倒置;③段联系中国艺术传统,进一步阐述艺术和技术的关系。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C.④段与②③两段形成递进关系,先指出光怪陆离的外观往往掩盖了内容的苍白,接着通过一些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娱乐现象表明由技术主打的娱乐节目主题贫乏,技术游离了艺术的初衷。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D.⑤段首先指出技术的工具性,然后联系社会现象,揭示技术使用人员的作用和良知才是真正的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关键所在,从而得出重新审视技术和道德关系的结论,与①段相照应。</a:t>
            </a:r>
            <a:endParaRPr lang="zh-CN" altLang="en-US" dirty="0"/>
          </a:p>
        </p:txBody>
      </p:sp>
    </p:spTree>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下列对原文观点的概括,正确的一项是(3分)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A.艺术生产从来离不开技术的支持,如果艺术作品不存在震撼人心的主题,那么炫目的技术就只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能是虚有其表的形式。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B.古代思想家反对“文胜质”的倾向,认为繁杂的技术具有炫目的迷惑性,“炫技”势必干扰人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们对于“道”的持续关注。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C.技术是艺术生产的组成部分,艺术是技术发明力图开拓的市场,因而从事文化生产应该审慎地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考虑技术使用的意义。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D.如果让技术和道德的关系重回人们的视野,就能避免陷入技术盲目崇拜的误区,就能实现社会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的进步和文化的繁荣。</a:t>
            </a:r>
            <a:endParaRPr lang="zh-CN" altLang="en-US" dirty="0"/>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57158" y="1080000"/>
            <a:ext cx="8269876" cy="5306853"/>
            <a:chOff x="357158" y="1080000"/>
            <a:chExt cx="8269876" cy="5306853"/>
          </a:xfrm>
        </p:grpSpPr>
        <p:sp>
          <p:nvSpPr>
            <p:cNvPr id="2" name="TextBox 2"/>
            <p:cNvSpPr txBox="1"/>
            <p:nvPr/>
          </p:nvSpPr>
          <p:spPr>
            <a:xfrm>
              <a:off x="500034" y="1080000"/>
              <a:ext cx="8127000" cy="242733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十四、</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A.“大型文艺晚会中”不符合原文意思,据第①段“戏曲舞台上</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,3D电影院里</a:t>
              </a:r>
              <a:br>
                <a:rPr dirty="0"/>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,魔术师</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”可知,“声光电的全面介入”和“各种闻所未闻的机械设备”不只应用于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“大型文艺晚会中”。B.“源于艺术生产中的技术消费”不符合原文意思,据第②段“</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正原因其实是工业社会的技术消费”可知,该项“艺术生产中”应为“工业社会”。C.“弥补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了娱乐节目艺术主题的不足”不符合原文意思,依据为第④段“</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预示了主题的贫乏——这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种贫乏多半与技术制造的华丽风格形成了鲜明的对比”。</a:t>
              </a:r>
              <a:endParaRPr lang="zh-CN" altLang="en-US" dirty="0"/>
            </a:p>
          </p:txBody>
        </p:sp>
        <p:sp>
          <p:nvSpPr>
            <p:cNvPr id="3" name="TextBox 2"/>
            <p:cNvSpPr txBox="1"/>
            <p:nvPr/>
          </p:nvSpPr>
          <p:spPr>
            <a:xfrm>
              <a:off x="445528" y="3496438"/>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“④段与②③两段形成递进关系”不正确,第④段论述的是“当下”重技术轻艺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术的现状,而②③段则以古代创作为例强调技术服务于艺术的道理,因此④段与②③段构成的是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对比关系。</a:t>
              </a:r>
              <a:endParaRPr lang="zh-CN" altLang="en-US" dirty="0"/>
            </a:p>
          </p:txBody>
        </p:sp>
        <p:sp>
          <p:nvSpPr>
            <p:cNvPr id="4" name="矩形 3"/>
            <p:cNvSpPr/>
            <p:nvPr/>
          </p:nvSpPr>
          <p:spPr>
            <a:xfrm>
              <a:off x="357158" y="4563277"/>
              <a:ext cx="8001056" cy="1823576"/>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势必干扰</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变或然为必然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原文第③段第二句说“目迷五色可能</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干扰</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艺术是技术发明力图开拓的市场”不正确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原文第②段末句说“艺术更像是</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技术发明力图开拓的市场”。</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如果</a:t>
              </a:r>
              <a:r>
                <a:rPr lang="en-US" altLang="zh-CN" sz="1500" kern="0" dirty="0" smtClean="0">
                  <a:solidFill>
                    <a:srgbClr val="000000"/>
                  </a:solidFill>
                  <a:latin typeface="黑体" panose="02010609060101010101" pitchFamily="49"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就能</a:t>
              </a:r>
              <a:r>
                <a:rPr lang="en-US" altLang="zh-CN" sz="1500" kern="0" dirty="0" smtClean="0">
                  <a:solidFill>
                    <a:srgbClr val="000000"/>
                  </a:solidFill>
                  <a:latin typeface="黑体" panose="02010609060101010101" pitchFamily="49"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就能</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原文第⑤段末句说</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“如此我们方可</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其中“方”意为“才”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由此可知原文为必要条件关系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该项的正确表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述应为“只有</a:t>
              </a:r>
              <a:r>
                <a:rPr lang="en-US" altLang="zh-CN" sz="1500" kern="0" dirty="0" smtClean="0">
                  <a:solidFill>
                    <a:srgbClr val="000000"/>
                  </a:solidFill>
                  <a:latin typeface="黑体" panose="02010609060101010101" pitchFamily="49"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才能</a:t>
              </a:r>
              <a:r>
                <a:rPr lang="en-US" altLang="zh-CN" sz="1500" kern="0" dirty="0" smtClean="0">
                  <a:solidFill>
                    <a:srgbClr val="000000"/>
                  </a:solidFill>
                  <a:latin typeface="黑体" panose="02010609060101010101" pitchFamily="49"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才能</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a:p>
          </p:txBody>
        </p:sp>
      </p:gr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十五、(2014湖北,6—8)阅读下面的文章,回答问题。(9分)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艺术与中国社会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宗白华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孔子说:“兴于诗,立于礼,成于乐。”这三句话挺简括地说出孔子的文化理想、社会政策和教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育程序。中国古代的社会文化与教育是拿诗书礼乐做根基。教育的主要工具、门径和方法是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艺术文学。艺术的作用是能以感情动人,潜移默化培养社会民众的性格品德于不知不觉之中,深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刻而普遍。尤以诗和乐能直接打动人心,陶冶人的性灵人格。而“礼”却在群体生活的和谐与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节律中,养成文质彬彬的动作、步调的整齐、意志的集中。中国人由天地的动静、四时的节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律、昼夜的来复、生长老死的绵延,感到宇宙是生生而具条理的。这“生生而条理”就是天地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运行的大道。这种最高度的把握生命和最深度的体验生命的精神境界,具体地贯注到社会实际</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3179352"/>
            <a:chOff x="500034" y="1080000"/>
            <a:chExt cx="8166966" cy="3179352"/>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曲解文意,“传统故事和早期小说的本质差异”错,文章第二段的表述是“早期小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说和故事的本质区别并不明显”。</a:t>
              </a:r>
              <a:endParaRPr lang="zh-CN" altLang="en-US" dirty="0"/>
            </a:p>
          </p:txBody>
        </p:sp>
        <p:sp>
          <p:nvSpPr>
            <p:cNvPr id="3" name="TextBox 2"/>
            <p:cNvSpPr txBox="1"/>
            <p:nvPr/>
          </p:nvSpPr>
          <p:spPr>
            <a:xfrm>
              <a:off x="540000" y="2134385"/>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C　由文章第四段“一个故事的好坏并不看它的‘成色’如何,而是取决于讲故事的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方式”可知,现代小说重视的是一个故事如何来讲,而非“不太注重”。此外“故事情节已不再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是现代小说最重要的因素”与“现代小说不太注重一个故事如何来讲”之间也不存在因果关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a:t>
              </a:r>
              <a:endParaRPr lang="en-US" altLang="zh-CN" sz="1500" kern="0" dirty="0" smtClean="0">
                <a:solidFill>
                  <a:srgbClr val="000000"/>
                </a:solidFill>
                <a:latin typeface="Times New Roman" panose="02020603050405020304" pitchFamily="65" charset="-122"/>
                <a:ea typeface="宋体" panose="02010600030101010101" pitchFamily="2" charset="-122"/>
              </a:endParaRPr>
            </a:p>
          </p:txBody>
        </p:sp>
        <p:sp>
          <p:nvSpPr>
            <p:cNvPr id="4" name="矩形 3"/>
            <p:cNvSpPr/>
            <p:nvPr/>
          </p:nvSpPr>
          <p:spPr>
            <a:xfrm>
              <a:off x="500034" y="3474522"/>
              <a:ext cx="7929618"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根据文章第四段内容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这将降低小说对虚构的依赖”有误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应是“这将降低小说</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对故事的依赖”。</a:t>
              </a:r>
              <a:endParaRPr lang="zh-CN" altLang="en-US" sz="1500" dirty="0"/>
            </a:p>
          </p:txBody>
        </p:sp>
      </p:gr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生活里,使生活端庄流丽,成就了诗书礼乐的文化。</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礼和乐是中国社会的两大柱石。“礼”构成社会生活里的秩序条理。“乐”涵润着群体内心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的和谐与团结力。然而礼乐的最后根据,在于形而上的天地境界。《礼记》上说:“礼者,天地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之序也;乐者,天地之和也。”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人生里面的礼乐负荷着形而上的光辉,使现实的人生启示着深一层的意义和美。礼乐使生活上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最实用的、最物质的衣食住行及日用品,升华进端庄流丽的艺术领域。三代</a:t>
            </a:r>
            <a:r>
              <a:rPr lang="zh-CN" altLang="en-US" sz="1130" kern="0" baseline="59000" dirty="0" smtClean="0">
                <a:solidFill>
                  <a:srgbClr val="000000"/>
                </a:solidFill>
                <a:latin typeface="Times New Roman" panose="02020603050405020304" pitchFamily="65" charset="-122"/>
                <a:ea typeface="宋体" panose="02010600030101010101" pitchFamily="2" charset="-122"/>
              </a:rPr>
              <a:t>[注]</a:t>
            </a:r>
            <a:r>
              <a:rPr lang="zh-CN" altLang="en-US" sz="1500" kern="0" dirty="0" smtClean="0">
                <a:solidFill>
                  <a:srgbClr val="000000"/>
                </a:solidFill>
                <a:latin typeface="Times New Roman" panose="02020603050405020304" pitchFamily="65" charset="-122"/>
                <a:ea typeface="宋体" panose="02010600030101010101" pitchFamily="2" charset="-122"/>
              </a:rPr>
              <a:t>的各种玉器,是从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石器时代的石斧石磬等,升华到圭璧等等的礼器乐器。三代的铜器,也是从铜器时代的烹调器及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饮器等,升华到国家的至宝。而它们艺术上的形体之美、式样之美、花纹之美、色泽之美、铭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文之美,集合了画家书家雕塑家的设计与模型,由冶铸家的技巧,而终于在圆满的器形上,表出民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族的宇宙意识(天地境界)、生命情调,以至政治的权威、社会的亲和力。在中国文化里,从最低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层的物质器皿,穿过礼乐生活,直达天地境界,是一片混然无间、灵肉不二的大和谐、大节奏。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因为中国人由农业进于文化,对于大自然是“不隔”的,是父子亲和的关系,没有奴役自然的态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度。中国人对他的用具(石器铜器),不只是用来控制自然,以图生存,他更希望能在每件用品里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面,表出对自然的敬爱,把大自然里启示着的和谐、秩序,它内部的音乐、诗,表显在具体而微的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器皿中。一个鼎要能表象天地人。</a:t>
            </a:r>
            <a:endParaRPr lang="zh-CN" altLang="en-US"/>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中国人的个人人格、社会组织以及日用器皿,都希望能在美的形式中,作为形而上的宇宙秩序与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宇宙生命的表征。这是中国人的文化意识,也是中国艺术境界的最后根据。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孔子是替中国社会奠定了“礼”的生活的。然而,孔子更进一步求“礼之本”。礼之本在仁,在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于音乐的精神。理想的人格,应该是一个“音乐的灵魂”。</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社会生活的真精神在于亲爱精诚的团结,最能发扬和激励团结精神的是音乐!音乐使我们步调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整齐,意志集中,团结的行动有力而美。中国人感到宇宙全体是大生命的流行,其本就是节奏与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和谐。人类社会生活里的礼和乐,是反射着天地的节奏与和谐。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但西洋文艺自希腊以来所富有的“悲剧精神”在中国艺术里,却得不到充分的发挥,且往往被拒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绝和闪躲。人性由剧烈的内心矛盾才能掘发出的深度,往往被浓挚的和谐愿望所淹没。固然,中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国人心灵里并不缺乏雍穆和平的大海似的幽深,然而,由心灵的冒险,不怕悲剧,以窥探宇宙人生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的危岩雪岭,发而为莎士比亚的悲剧、贝多芬的乐曲,这却是西洋人生波澜壮阔的造诣!</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(本文有删改)</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[注]    三代:夏、商、周三个朝代的合称。</a:t>
            </a:r>
            <a:endParaRPr lang="zh-CN" altLang="en-US"/>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关于诗书礼乐与中国社会的关系,下列理解符合原文意思的一项是(3分)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A.诗书礼乐是中国古代社会文化与教育的根基,因此,从根本上讲,中国古代社会的教育内容就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是艺术文学,教育的目的是以情动人。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B.诗书礼乐涵盖了中国古代社会文化的全部内容。“礼”作用于群体,造就群体生活的和谐;诗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与乐则作用于个体,陶冶个体的性灵。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C.诗书礼乐的文化能够培养社会民众的性格品德,对中国社会生活具有重要意义。礼乐可以在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群体生活中养成步调的整齐、意志的集中。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D.正是由于礼乐的最后根据在于形而上的天地境界,所以二者成为中国社会的两大柱石,成为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“兴于诗”得以实现的基础。</a:t>
            </a:r>
            <a:endParaRPr lang="zh-CN" altLang="en-US" dirty="0"/>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A.石斧石磬升华到圭璧等礼器乐器,烹调器及饮器升华为国家至宝,礼乐使生活中的日用器具超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越了实用层面,进入艺术领域。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B.中国人对自然的态度是亲和、“不隔”的,对用具器皿的制作不单是为了控制自然,满足生存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所需,还希望以此表现对自然的敬爱,反映自然所给予的启示。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C.一个鼎要能表象天地人,这反映了中国人的一种文化意识:在制作具体器皿时希望以富有美感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的形式表现宇宙秩序与宇宙生命。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D.礼乐在社会生活中担负具体功能,调节社会关系,只有在个人的生活中才展现形而上的启示意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义,使个体人生具有更深的意义和美。</a:t>
            </a:r>
            <a:endParaRPr lang="zh-CN" altLang="en-US" dirty="0"/>
          </a:p>
        </p:txBody>
      </p:sp>
    </p:spTree>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A.天地的节奏与和谐在中国社会的礼乐中得到反映与体现,物质器皿、礼乐生活与天地境界并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非彼此孤立,而是三者融通和谐。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B.人类社会里的礼和乐体现着天地运行的大道,而礼之本在仁,在于音乐的精神,所以乐是一切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人类艺术的最高境界和最终追求。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C.中国的礼乐文化讲求个人人格、社会组织与天地大道、宇宙秩序、自然节律的交融,由此导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致中国文化精神中没有“悲剧精神”。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D.西洋艺术直面人生中的冲突与悲剧,展现波澜壮阔的人生气象,与表现和平静穆的中国艺术相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比更能打动人,具有更高的艺术价值。</a:t>
            </a:r>
            <a:endParaRPr lang="zh-CN" altLang="en-US" dirty="0"/>
          </a:p>
        </p:txBody>
      </p:sp>
    </p:spTree>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5295912"/>
            <a:chOff x="428596" y="1080000"/>
            <a:chExt cx="8238404" cy="5295912"/>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十五、</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A.“中国古代社会的教育内容就是艺术文学,教育的目的是以情动人”属于偷换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概念。原文第一段中说“教育的主要工具、门径和方法是艺术文学。艺术的作用是能以感情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动人”,由此可知“教育的主要工具、门径和方法”并不等于“教育内容”,“艺术的作用”也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并不等于“教育的目的”。B.“诗书礼乐涵盖了中国古代社会文化的全部内容”错误。中国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古代社会文化的内容除了诗书礼乐之外,还有其他东西,如茶等。D.“正是由于礼乐</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者成为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两大柱石”,而原文第二段说“礼和乐是中国社会的两大柱石”“然而礼乐的最后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根据</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”,说明二者没有因果关系。</a:t>
              </a:r>
              <a:endParaRPr lang="zh-CN" altLang="en-US" dirty="0"/>
            </a:p>
          </p:txBody>
        </p:sp>
        <p:sp>
          <p:nvSpPr>
            <p:cNvPr id="3" name="TextBox 2"/>
            <p:cNvSpPr txBox="1"/>
            <p:nvPr/>
          </p:nvSpPr>
          <p:spPr>
            <a:xfrm>
              <a:off x="500034" y="384889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“只有</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才</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”的说法太绝对。</a:t>
              </a:r>
              <a:endParaRPr lang="zh-CN" altLang="en-US" dirty="0"/>
            </a:p>
          </p:txBody>
        </p:sp>
        <p:sp>
          <p:nvSpPr>
            <p:cNvPr id="4" name="矩形 3"/>
            <p:cNvSpPr/>
            <p:nvPr/>
          </p:nvSpPr>
          <p:spPr>
            <a:xfrm>
              <a:off x="428596" y="4206087"/>
              <a:ext cx="8143932" cy="2169825"/>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乐是一切人类艺术的最高境界和最终追求”不正确。如画家和书法家对书画</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艺术追求的最高境界和最终追求就不是“乐”。</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由此导致”一词的因果关系错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且“中国</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文化精神中没有‘悲剧精神’”也不正确。原文最后一段中说“</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‘悲剧精神’在中国艺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术里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却得不到充分的发挥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且往往被拒绝和闪躲”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说明中国文化精神中不是“没有‘悲剧精</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神’”。</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西洋艺术”与“中国艺术相比更能打动人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具有更高的艺术价值”不正确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原文只</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对比了“悲剧精神”</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而不是“中西方艺术”。</a:t>
              </a:r>
              <a:endParaRPr lang="zh-CN" altLang="en-US" sz="1500" dirty="0"/>
            </a:p>
          </p:txBody>
        </p:sp>
      </p:grpSp>
    </p:spTree>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4257166"/>
            <a:chOff x="500034" y="1080000"/>
            <a:chExt cx="8166966" cy="4257166"/>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十六、(2014江西,7—9)阅读下面的文字,回答问题。(9分)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新石器时代前期的母系氏族社会大概相对说来比较和平安定,其巫术礼仪、原始图腾及其图象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化的符号形象也如此。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仰韶型和马家窑型的彩陶纹样,其特征恰好是这相对和平安定的社会氛围的反照。你看那各种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形态的鱼,那奔驰的狗,那爬行的蜥蜴,那拙钝的鸟和蛙,特别是那陶盆里的人面含鱼的形象,它们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虽明显具有巫术礼仪的图腾性质,具体含义已不可知,但从这些形象本身所直接传达出来的艺术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风貌和审美意识,却可以清晰地使人感到:这里还没有沉重、恐怖、神秘和紧张,而是生动、活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泼、纯朴和天真,是一派生气勃勃、健康成长的童年气派。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仰韶彩陶的特点,是动物形象和动物纹样多,其中尤以鱼纹最普遍,有十余种。据闻一多《说</a:t>
              </a:r>
              <a:endParaRPr lang="zh-CN" altLang="en-US" dirty="0"/>
            </a:p>
          </p:txBody>
        </p:sp>
        <p:sp>
          <p:nvSpPr>
            <p:cNvPr id="3" name="矩形 2"/>
            <p:cNvSpPr/>
            <p:nvPr/>
          </p:nvSpPr>
          <p:spPr>
            <a:xfrm>
              <a:off x="500034" y="4206087"/>
              <a:ext cx="8143932" cy="1131079"/>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鱼</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鱼在中国语言中具有生殖繁盛的祝福含义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但闻一多最早也只说到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诗经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周易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我们是否可以把它进一步追溯到这些仰韶彩陶呢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像仰韶期彩陶屡见的多种鱼纹和含鱼人</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面</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它们的巫术礼仪含义是否就在对氏族子孙“瓜瓞绵绵”长久不绝的祝福</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a:p>
          </p:txBody>
        </p:sp>
      </p:grpSp>
    </p:spTree>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4840599"/>
            <a:chOff x="516966" y="1080000"/>
            <a:chExt cx="8150034" cy="4840599"/>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社会在发展,陶器造型和纹样也在继续变化。和全世界各民族完全一致,占居新石器时代陶器的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纹饰走廊的,并非动物纹样,而是抽象的几何纹,即各式各样的曲线、直线、水纹、漩涡纹、三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角形、锯齿纹种种。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其实,仰韶、马家窑的某些几何纹样已比较清晰地表明,它们是由动物形象的写实而逐渐变为抽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象化、符号化的。由再现(模拟)到表现(抽象化),由写实到符号化,这正是一个由内容到形式的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积淀过程,也正是美作为“有意味的形式”的原始形成过程。即是说,在后世看来似乎只是“美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观”“装饰”而并无具体含义和内容的抽象几何纹样,其实在当年却是具有非常重要的内容和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含义,即具有非常重要的原始巫术礼仪的图腾含义的。似乎是“纯”形式的几何纹样,原始人们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的感受却远不只是均衡对称的形式快感,而具有复杂的观念、想象的意义在内。巫术礼仪的图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腾形象逐渐简化和抽象化成为纯形式的几何图案(符号),它的原始图腾含义不但没有消失,并且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由于几何纹饰经常比动物形象更多地布满器身,这种含义反而更加强了。可见,抽象几何纹饰并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非某种形式美,而是抽象形式中有内容,感官感受中有观念,这正是美和审美在对象和主体两方</a:t>
              </a:r>
              <a:endParaRPr lang="zh-CN" altLang="en-US" dirty="0"/>
            </a:p>
          </p:txBody>
        </p:sp>
        <p:sp>
          <p:nvSpPr>
            <p:cNvPr id="3" name="TextBox 2"/>
            <p:cNvSpPr txBox="1"/>
            <p:nvPr/>
          </p:nvSpPr>
          <p:spPr>
            <a:xfrm>
              <a:off x="516966" y="5227076"/>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面的共同特点。这个共同特点便是积淀:内容积淀为形式,想象、观念积淀为感受。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(节选自李泽厚《美的历程》,有删改)</a:t>
              </a:r>
              <a:endParaRPr lang="zh-CN" altLang="en-US" dirty="0"/>
            </a:p>
          </p:txBody>
        </p:sp>
      </p:gr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3411839"/>
            <a:chOff x="500034" y="1080000"/>
            <a:chExt cx="8166966" cy="3411839"/>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下列关于“有意味的形式”的表述,符合原文意思的一项是(3分)(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A.“有意味的形式”是一个经由再现到表现,再到写实,最后到符号化的积淀过程。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B.“有意味的形式”在母系氏族社会时期以动物形象和动物纹样居多,尤以鱼纹最为普遍。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C.“有意味的形式”并非某种形式美,而是抽象形式中有内容,感官感受中有观念。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D.在“有意味的形式”中,原始的图腾含义逐渐消失,抽象的几何纹饰则逐渐增多。</a:t>
              </a:r>
              <a:endParaRPr lang="zh-CN" altLang="en-US" dirty="0"/>
            </a:p>
          </p:txBody>
        </p:sp>
        <p:sp>
          <p:nvSpPr>
            <p:cNvPr id="3" name="TextBox 2"/>
            <p:cNvSpPr txBox="1"/>
            <p:nvPr/>
          </p:nvSpPr>
          <p:spPr>
            <a:xfrm>
              <a:off x="500034" y="280195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下列对文本内容的理解,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不恰当</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A.母系氏族社会氛围反照了仰韶彩陶纹样的艺术风貌和审美意识。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B.仰韶彩陶中的鱼纹明显包含了原始巫术礼仪的图腾含义。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C.闻一多先生把鱼的生殖繁盛的祝福含义追溯到了《诗经》《周易》。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D.仰韶陶器器身上的某些几何纹饰比动物形象更多,其原始图腾含义得到加强。</a:t>
              </a:r>
              <a:endParaRPr lang="zh-CN" altLang="en-US" dirty="0"/>
            </a:p>
          </p:txBody>
        </p:sp>
      </p:grpSp>
    </p:spTree>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从全文来看,下列表述符合作者观点的一项是(3分)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A.母系氏族社会的巫术礼仪、原始图腾及其图象化符号形象是相对和平安定的。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B.仰韶彩陶中的鱼纹多达十余种,鱼纹意味着先民对氏族子孙“瓜瓞绵绵”的祝福。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C.由图腾形象抽象化而来的几何纹饰,一般包含着形式、想象等观念内容。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D.新石器时期的仰韶彩陶上的动物形象呈现出生气勃勃、健康成长的童年气派。</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五、(2016课标全国Ⅲ,1—3)阅读下面的文字,完成1—3题。(9分)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文学中有历史。当今历史学家大都认为,没有什么文献资料不是史料,不但文学作品,即如佛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经、道藏、信札、家谱、账本、碑铭等也无一不是,而且随着史学研究领域的拓展,史料范围还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在不断扩大。从“三言二拍”里可以看到晚明市井生活的真实面貌,这对于研究社会史的人几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乎是一个常识。陈寅恪以诗证史,也为大家所熟悉。但在“五四”以前,史料范围并非如此宽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泛,文学作品在大多数史学家眼里也并非史料,有些文献到底属于文学还是史学,一两千年来都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没有一致的看法。神话传说就是如此,其中相当突出的例子是《山海经》。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神话传说是文学,史前时代,无文字可征,只有传说,暂当历史。三皇五帝至今未曾坐实,但“炎黄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子孙”已经成为口头语,甚至成为历史共识。新的传说还会不断产生,能否成史颇为可疑,但以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神话传说研究历史,却是一种重要的方法。在历史上,《山海经》究竟应归于文学还是史学,曾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是死结。王国维《古史新证》说:“而疑古之过,乃并尧、舜、禹之人物而亦疑之,其于怀疑之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态度及批评之精神不无可取,然惜于古史材料未尝为充分之处理也。”这些古史材料就包括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《山海经》《穆天子传》等文献。在《汉书·艺文志》里,《山海经》列于数术类。此后该书在</a:t>
            </a:r>
            <a:endParaRPr lang="zh-CN" altLang="en-US" dirty="0"/>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3836698"/>
            <a:chOff x="500034" y="1080000"/>
            <a:chExt cx="8166966" cy="3836698"/>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十六、</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A.由第五段“由再现(模拟)到表现(抽象化),由写实到符号化,这正是一个由内容到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形式的积淀过程,也正是美作为‘有意味的形式’的原始形成过程”可知,“再到写实”与原文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不符,“再现(模拟)”对应“写实”,“表现(抽象化)”对应“符号化”。B.“‘有意味的形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式’在母系氏族社会时期以动物形象和动物纹样居多”与原文不符,原文“仰韶彩陶的特点,是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动物形象和动物纹样多,其中尤以鱼纹最普遍,有十余种”。D.“原始的图腾含义逐渐消失”与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原文不符,原文第五段“它的原始图腾含义不但没有消失,并且由于几何纹饰经常比动物形象更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多地布满器身,这种含义反而更加强了”。</a:t>
              </a:r>
              <a:endParaRPr lang="zh-CN" altLang="en-US" dirty="0"/>
            </a:p>
          </p:txBody>
        </p:sp>
        <p:sp>
          <p:nvSpPr>
            <p:cNvPr id="3" name="TextBox 2"/>
            <p:cNvSpPr txBox="1"/>
            <p:nvPr/>
          </p:nvSpPr>
          <p:spPr>
            <a:xfrm>
              <a:off x="500034" y="392033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A　“母系氏族”一词与原文不符,概念范围扩大了,原文为“新石器时代前期的母系</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氏族社会大概相对说来比较和平安定,其巫术礼仪、原始图腾及其图象化的符号形象也如此。</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仰韶型和马家窑型的彩陶纹样,其特征恰好是这相对和平安定的社会氛围的反照”。</a:t>
              </a:r>
              <a:endParaRPr lang="zh-CN" altLang="en-US" dirty="0"/>
            </a:p>
          </p:txBody>
        </p:sp>
      </p:gr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 </a:t>
            </a:r>
            <a:r>
              <a:rPr lang="zh-CN" altLang="en-US" sz="1500" kern="0" dirty="0" smtClean="0">
                <a:solidFill>
                  <a:srgbClr val="000000"/>
                </a:solidFill>
                <a:latin typeface="Times New Roman" panose="02020603050405020304" pitchFamily="65" charset="-122"/>
                <a:ea typeface="宋体" panose="02010600030101010101" pitchFamily="2" charset="-122"/>
              </a:rPr>
              <a:t>   D　A.原文为“新石器时代前期的母系氏族社会大概相对说来比较和平安定,其巫术</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礼仪、原始图腾及其图象化的符号形象也如此”,选项扩大了母系氏族的范围。B.“鱼纹意味</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着先民对氏族子孙‘瓜瓞绵绵’的祝福”与原文不符,原文第三段“那么,我们是否可以把它进</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一步追溯到这些仰韶彩陶呢?像仰韶期彩陶屡见的多种鱼纹和含鱼人面,它们的巫术礼仪含义</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是否就在对氏族子孙‘瓜瓞绵绵’长久不绝的祝福”,原文作者的观点是商讨性的,并没有完全</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肯定,选项将婉商语气变成了肯定语气,不准确。C.“一般包含着形式、想象等观念内容”与原</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文不符,由原文最后一句“内容积淀为形式,想象、观念积淀为感受”可知,“形式”是内容积</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淀成的,而非“观念内容”。</a:t>
            </a:r>
            <a:endParaRPr lang="zh-CN" altLang="en-US" dirty="0" smtClean="0"/>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818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十七、</a:t>
            </a:r>
            <a:r>
              <a:rPr lang="en-US" altLang="zh-CN" sz="1500" kern="0" dirty="0" smtClean="0">
                <a:solidFill>
                  <a:srgbClr val="000000"/>
                </a:solidFill>
                <a:latin typeface="Times New Roman" panose="02020603050405020304" pitchFamily="65" charset="-122"/>
                <a:ea typeface="宋体" panose="02010600030101010101" pitchFamily="2" charset="-122"/>
              </a:rPr>
              <a:t>(2014</a:t>
            </a:r>
            <a:r>
              <a:rPr lang="zh-CN" altLang="en-US" sz="1500" kern="0" dirty="0" smtClean="0">
                <a:solidFill>
                  <a:srgbClr val="000000"/>
                </a:solidFill>
                <a:latin typeface="Times New Roman" panose="02020603050405020304" pitchFamily="65" charset="-122"/>
                <a:ea typeface="宋体" panose="02010600030101010101" pitchFamily="2" charset="-122"/>
              </a:rPr>
              <a:t>四川</a:t>
            </a:r>
            <a:r>
              <a:rPr lang="en-US" altLang="zh-CN" sz="1500" kern="0" dirty="0" smtClean="0">
                <a:solidFill>
                  <a:srgbClr val="000000"/>
                </a:solidFill>
                <a:latin typeface="Times New Roman" panose="02020603050405020304" pitchFamily="65" charset="-122"/>
                <a:ea typeface="宋体" panose="02010600030101010101" pitchFamily="2" charset="-122"/>
              </a:rPr>
              <a:t>,5—7)</a:t>
            </a:r>
            <a:r>
              <a:rPr lang="zh-CN" altLang="en-US" sz="1500" kern="0" dirty="0" smtClean="0">
                <a:solidFill>
                  <a:srgbClr val="000000"/>
                </a:solidFill>
                <a:latin typeface="Times New Roman" panose="02020603050405020304" pitchFamily="65" charset="-122"/>
                <a:ea typeface="宋体" panose="02010600030101010101" pitchFamily="2" charset="-122"/>
              </a:rPr>
              <a:t>阅读下面的文字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回答问题。</a:t>
            </a:r>
            <a:r>
              <a:rPr lang="en-US" altLang="zh-CN" sz="1500"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分</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工业化时代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学校教育映射了工业化集中物流的经济批量模式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铃声、班级、标准化的课堂、统</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一的教材、按照时间编排的流水线场景。这种教育为工业时代标准化地“制造”了可用的人</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才。而大数据教育将呈现另外的特征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弹性学制、个性化辅导、社区和家庭学习、每个人的成</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功。世界也许会因此安静许多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而数据将火热地穿梭其中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人与人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师生、生生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的关系将通过人</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与技术的关系来实现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正如现在过春节拜年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不通过短信、电话、视频、微信</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还能像</a:t>
            </a:r>
            <a:r>
              <a:rPr lang="en-US" altLang="zh-CN" sz="1500" kern="0" dirty="0" smtClean="0">
                <a:solidFill>
                  <a:srgbClr val="000000"/>
                </a:solidFill>
                <a:latin typeface="Times New Roman" panose="02020603050405020304" pitchFamily="65" charset="-122"/>
                <a:ea typeface="宋体" panose="02010600030101010101" pitchFamily="2" charset="-122"/>
              </a:rPr>
              <a:t>20</a:t>
            </a:r>
            <a:r>
              <a:rPr lang="zh-CN" altLang="en-US" sz="1500" kern="0" dirty="0" smtClean="0">
                <a:solidFill>
                  <a:srgbClr val="000000"/>
                </a:solidFill>
                <a:latin typeface="Times New Roman" panose="02020603050405020304" pitchFamily="65" charset="-122"/>
                <a:ea typeface="宋体" panose="02010600030101010101" pitchFamily="2" charset="-122"/>
              </a:rPr>
              <a:t>年前那</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样骑自行车挨家挨户拜年吗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大数据时代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无论你是否认同技术丰富了人类的情感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技术的出现</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都让我们再也回不到从前了。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一个学生考试得了78分,这只是一个“数字”;如果把背后的因素——家庭背景、努力程度、学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习态度、智力水平等与78分联系在一起,就成了“数据”。大数据与传统的数据相比,有非结构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化、数据量巨大、数据分析由专家层变化为用户层、大量采用可视化展现方法等特点,这些特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点正好适应了个性化和人性化的学习变化。目前教育变革的讨论,过多集中于在线教育(远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程、平板、电子、数字),这正像任何一种科技让人们最先想到的都是偷懒的哲学,自动化时代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最先想到的是卓别林电影中的自动吃饭机,多媒体时代最先想到的是游戏。在线教育本身很难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改变学习,在这场教育革命的浪潮中,由在线教育引发的教育从数字支撑到数据支撑的变化,却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是很多人没有在意的巨大金矿。</a:t>
            </a:r>
            <a:endParaRPr lang="zh-CN" altLang="en-US" dirty="0"/>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教育环境的设计、教育实验场景的布置、教育时空的变化、学习场景的变革、教育管理数据</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的采集和运用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这些过去靠“拍脑袋”或者理念灵感加经验的事情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在云计算、物联网、大数据</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的背景下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变成一种数据支撑的行为科学。教育将成为继经济学之后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一门不再靠理念和经验传</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承的社会科学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大数据时代的教育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将变成一门实实在在的实证科学。</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目前的经济社会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已经进入后工业化的大数据时代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人与机器的主流社会关系逐渐转向人与数据</a:t>
            </a:r>
            <a:br>
              <a:rPr lang="zh-CN" altLang="en-US" sz="16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之间的关系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若干年后社会的竞争将以服务和创新为核心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然而我们今天的教育还受制于减小犯</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错和标准化的“魔咒”。大数据教育提供了另外一种可能,标准化的教育将转向网络完成,而个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性化的人才培养将主要由学校承担:越来越小的班级、越来越近的学校、越来越聚焦的教育支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持、越来越个性化的培养方式。这将使教育摆脱工业化时代的模式。</a:t>
            </a:r>
            <a:endParaRPr lang="zh-CN" altLang="en-US" dirty="0"/>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下列关于大数据教育的表述,符合原文意思的一项是(3分)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A.工业化时代的教育标准化地培养人才,导致人才的个性和创新性不足,这样的弊端直接催生了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大数据教育。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B.大数据教育的特点是非结构化、数据量巨大、数据分析由专家层变化为用户层、大量采用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可视化展现方法等。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C.以数据支撑为标志的大数据教育具有巨大的开发潜力和社会效益,但不少人没有对它给予应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有的关注。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D.大数据教育将不再是靠理念和经验传承的社会科学,而会成为继经济学之后的第二门实实在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在的实证科学。</a:t>
            </a:r>
            <a:endParaRPr lang="zh-CN" altLang="en-US" dirty="0"/>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下列不属于大数据将给教育带来的变化的一项是(3分)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A.教育环境的设计、教育实验场景的布置、学习场景的变革、教育管理数据的采集和运用等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由数据支撑。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B.老师与学生、学生与学生甚至他们与家长、社区交流的大量信息得以处理为数据,可以丰富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教育资源。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C.将优质课堂教学资源传送到教育发展滞后的学校,学生们在校即时同步学习,扩大优质资源的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覆盖面。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D.累积足够的学生个体信息并据此对学生进行个性化辅导,从而最大可能地实现每个人的进步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与成功。</a:t>
            </a:r>
            <a:endParaRPr lang="zh-CN" altLang="en-US" dirty="0"/>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下列对文章有关内容的理解和分析,不正确的一项是(3分)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A.“大数据教育”中的“数据”不是孤立的“数字”,而是对数字及其相关资料、信息进行处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理所形成的“数据”。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B.大数据教育时代,随着教育时空的变化、学习场景的变革,情感交流和思想教育将会出现新的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C.工业化时代的教育培养的少犯错和标准化的人才,难以适应后工业化大数据时代经济社会对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人才的需求。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D.大数据教育由网络完成标准化教育,而学校主要承担个性化人才的培养工作,教师需求量将大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为减少。</a:t>
            </a:r>
            <a:endParaRPr lang="zh-CN" altLang="en-US" dirty="0"/>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2625033"/>
            <a:chOff x="428596" y="1080000"/>
            <a:chExt cx="8238404" cy="2625033"/>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十七、</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A.无中生有,文中没有提及“工业化时代的教育标准化地培养人才”的弊端“直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接催生了大数据教育”。B.偷换概念,原句是“大数据”具有非结构化、数据量巨大等特点,而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并非“大数据教育”。D.“第二门”无中生有。</a:t>
              </a:r>
              <a:endParaRPr lang="zh-CN" altLang="en-US" dirty="0"/>
            </a:p>
          </p:txBody>
        </p:sp>
        <p:sp>
          <p:nvSpPr>
            <p:cNvPr id="3" name="TextBox 2"/>
            <p:cNvSpPr txBox="1"/>
            <p:nvPr/>
          </p:nvSpPr>
          <p:spPr>
            <a:xfrm>
              <a:off x="516966" y="249157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选项说的是教育资源的共享,而不是大数据教育。</a:t>
              </a:r>
              <a:endParaRPr lang="zh-CN" altLang="en-US" dirty="0"/>
            </a:p>
          </p:txBody>
        </p:sp>
        <p:sp>
          <p:nvSpPr>
            <p:cNvPr id="4" name="矩形 3"/>
            <p:cNvSpPr/>
            <p:nvPr/>
          </p:nvSpPr>
          <p:spPr>
            <a:xfrm>
              <a:off x="428596" y="2920203"/>
              <a:ext cx="7858180"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“教师需求量将大为减少”错。原文中说学校教育是越来越小的班级、越来越近的学校等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并没说“教师需求量将大为减少”。</a:t>
              </a:r>
              <a:endParaRPr lang="zh-CN" altLang="en-US" sz="1500" dirty="0"/>
            </a:p>
          </p:txBody>
        </p:sp>
      </p:gr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十八、(2013辽宁,1—3)阅读下面的文字,回答问题。(9分)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任何民族的饮食乃至由饮食折射出的文化特质都体现了这个民族独一无二的文化风范。中华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文化的核心理念体现在“和”字上,“和”有“中和”“融合”之意。中华饮食的发展鲜明地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体现了“和”文化的思想精髓。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中华饮食起源于农耕文明,大量食物来自土地。随着民族文化的交融,汉族逐渐接受了游牧民族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的“肉食”饮食方式,扩大了食物范围,丰富了饮食结构。汉唐以后,中亚及东南亚等地的食物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品种大量引进,增补了中华饮食品种。近世以来,西方饮食理念与方式得到认同,具有现代特征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的中华饮食形态逐渐形成。翻开中国食谱,到底哪种是地道的中国食物或外来食物,人们恐怕已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经模糊。大量外来食物品种能够进入中国并转化为饮食的有机部分,不仅在于地理条件与自然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气候为其提供了生长发展的基本环境,更重要的还在于中国人将其放在“和”文化的平台上加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以吸纳。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在对外来食物或饮食方式的同化过程中,中华饮食突显出“本土化”的内在机制与运作模式,而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本土性是始终坚持的首要原则。中国南方多水田,北方多旱地。米和面成为中国人的主食,水、</a:t>
            </a:r>
            <a:endParaRPr lang="zh-CN" altLang="en-US" dirty="0"/>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旱地中生长的瓜果蔬菜成为与主食相伴的食物,家畜、水产品及野猎的动物大多成为改善人们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生活的佳肴。尽管这种饮食结构及生活方式在物质极大丰富后发生了巨大变化,但中华饮食最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根本的本土性特质却仍以不同形式存在,且构成中华饮食文化体系最为坚实的基础。在世界上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任何一个提供“中式餐饮”的餐馆与酒店中,中国本土化饮食要素不可或缺。只有中国本土性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的饮食原料与中国厨艺有机结合,人们才能真正品尝到中华美食的滋味。</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中华饮食引进外来食物的过程,一是接受,二是消融。引进接受是前提,消融改造是目的。经过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消融改造的食物同时被赋予新的含义,融入到传统的中华饮食中。如原产非洲的油料作物“芝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麻”,在中华饮食长期实践与探索中还被广泛地用为调味品,与本土饮食有机结合,被加入到许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多甜馅、糕点、饼类食品中。中华饮食文化历久弥新,还在于不断汲取周边各民族及域外的有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益文化元素,进而推动中华饮食文化的变革。如中餐“合餐制”的形成。自先秦两汉至唐代,进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食采用“分餐”方式。南北朝时期,胡人用的被称作“胡床”和“貊盘”的器具开始逐步向中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原地区流传。“胡床”即现在的马扎,“貊盘”是一种较大的餐桌,它们便于餐者起坐取食。这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些饮食器具的大范围推广以及对其进一步的改造创新,打破了跪坐而食的局限,形成了围坐合食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的进餐形式。而对“合餐制”的全面接受与文化认同,事实上也建构在“和”文化的理念之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a:t>
            </a:r>
            <a:endParaRPr lang="zh-CN"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127000" cy="58939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目录学里的角色转换过几次,《隋书·经籍志》将《山海经》列于史部地理类,也就是将它看成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史书了。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历史是讲真实的,《山海经》一般被视为荒诞不经,连司马迁写《史记》都不敢采用。虽然《山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海经》里平实的山川地理内容应归于史部,但其中大量的神话故事却显然有悖信史,所以清人编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《四库全书》,言其“侈谈神怪,百无一真,是直小说之祖耳”,将其改列于子部小说家类。这个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死结直到“五四”以后才大致解开。解开的途径有二:一是将《山海经》分而治之,不把它看作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一部成于一人一时之书,神话归神话,历史归历史;二是神话中也有历史的成分在,仍可以之证史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或补史。分而治之者,以为《山海经》中的《五藏山经》是比较雅正的部分,谭其骧就写了《&lt;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五藏山经&gt;的地域范围》一文,分析《山经》写作时的地理知识水平。将历史成分发掘出来的,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自然以王国维用《山海经》来印证甲骨文中殷商先王亥为最明显的例子。</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上面说的是介于文学与史学之间的文献,至于纯粹的文艺作品,当然也能从中发掘史料。但发掘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史料是一回事,把整个作品当成真史就很可虑了。《红楼梦》反映了清代前期的历史现实没有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错,可是如果过分坐实到具体历史人物身上,就未免失之穿凿了。戏说之类当然是文学,但读者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观众往往误以为是历史。如中俄签订《尼布楚条约》,张诚、徐日昇当时担任与俄国谈判的翻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译,工作是以拉丁语作为中介的,而电视剧《康熙王朝》中他们说的却是俄语,观众看到这个情节时被误导也就难以避免了。</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(摘编自周振鹤《历史中的文学与文学中的历史》)</a:t>
            </a:r>
            <a:endParaRPr lang="zh-CN" altLang="en-US" sz="1500" dirty="0"/>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220000"/>
            <a:chOff x="500034" y="1080000"/>
            <a:chExt cx="8166966"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随着生产力的发展和生活水平的提高,饮食的功能必然超越物质层面进入精神范畴,并被赋予新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的文化内涵。作为人类饮食文化的一种存在样态,中华饮食文化不仅在物质层面上体现了人对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世界和自然的深刻认知与利用,更在精神层面上表达了人对美好事物不懈追求的愿望。在全球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化时代,中华饮食文化并不会失去自我,而将在人类普遍的文化价值认同之下进一步为世界各国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所认可。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(摘编自肖向东《论全球化视野中的中国饮食》)</a:t>
              </a:r>
              <a:endParaRPr lang="zh-CN" altLang="en-US"/>
            </a:p>
          </p:txBody>
        </p:sp>
        <p:sp>
          <p:nvSpPr>
            <p:cNvPr id="3" name="TextBox 2"/>
            <p:cNvSpPr txBox="1"/>
            <p:nvPr/>
          </p:nvSpPr>
          <p:spPr>
            <a:xfrm>
              <a:off x="500034" y="3205955"/>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下列关于中华饮食的表述,不能体现“和”文化思想的一项是(3分)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A.在接受了游牧民族的“肉食”饮食方式之后,汉族的食物来源更加多样,饮食结构发生了变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B.在民族文化的交融过程中,中华饮食逐渐接受了亚洲其他地区的食物品种,进一步扩大了饮食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范围。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C.任何一个厨师,想要制作出真正的中华美食,就必须将中国本土性饮食原料与中国厨艺有机结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D.芝麻引入中国后,首先作为新的油料作物被接受,后来有了新的含义,被广泛地应用为调味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品。</a:t>
              </a:r>
              <a:endParaRPr lang="zh-CN" altLang="en-US" dirty="0"/>
            </a:p>
          </p:txBody>
        </p:sp>
      </p:gr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532561"/>
            <a:chOff x="516966" y="1080000"/>
            <a:chExt cx="8150034" cy="5532561"/>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A.今天我们翻开中国食谱,大多数人已经不易准确地辨认出哪种食物是地道的中国食物。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B.在自然环境的影响下,中华饮食形成了米面为主食、蔬菜肉鱼为副食的饮食结构,具有鲜明的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本土性。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C.世界上任何一个地方的餐馆,只要是提供“中式餐饮”的,就离不开中国本土化的饮食要素。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D.“胡床”“貊盘”带来了很多便利,南北朝时期在中原大范围推广后,推动了中华饮食进餐形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式的发展。</a:t>
              </a:r>
              <a:endParaRPr lang="zh-CN" altLang="en-US" dirty="0"/>
            </a:p>
          </p:txBody>
        </p:sp>
        <p:sp>
          <p:nvSpPr>
            <p:cNvPr id="3" name="TextBox 2"/>
            <p:cNvSpPr txBox="1"/>
            <p:nvPr/>
          </p:nvSpPr>
          <p:spPr>
            <a:xfrm>
              <a:off x="516966" y="3491707"/>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根据原文的内容,下列理解和分析不正确的一项是(3分)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A.各民族的饮食都体现了本民族的文化风范,同样,中华饮食也彰显了中华民族鲜明的文化个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B.中华饮食不断引进外来饮食元素,这一方面丰富了传统饮食文化内涵,另一方面促进了自身的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革新。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C.饮食的功能可以分为物质与精神两个层面,并与人类的生产力发展水平和生活水平紧密相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D.在全球化时代,中华饮食文化将更多地体现出人类普遍的文化价值特征,从而被世界各国认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a:t>
              </a:r>
              <a:endParaRPr lang="zh-CN" altLang="en-US" dirty="0"/>
            </a:p>
          </p:txBody>
        </p:sp>
      </p:gr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98438" cy="2196405"/>
            <a:chOff x="500034" y="1080000"/>
            <a:chExt cx="8198438" cy="2196405"/>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十八、</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该项是对第三段末两句的转述,但原文意在强调在“中式餐饮”的餐馆与酒店中,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中国本土化饮食要素的重要性,不能体现“和”文化思想。</a:t>
              </a:r>
              <a:endParaRPr lang="zh-CN" altLang="en-US" dirty="0"/>
            </a:p>
          </p:txBody>
        </p:sp>
        <p:sp>
          <p:nvSpPr>
            <p:cNvPr id="3" name="TextBox 2"/>
            <p:cNvSpPr txBox="1"/>
            <p:nvPr/>
          </p:nvSpPr>
          <p:spPr>
            <a:xfrm>
              <a:off x="571472" y="213438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“推动了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的发展”不符合文意,参看第四段倒数第二句。</a:t>
              </a:r>
              <a:endParaRPr lang="zh-CN" altLang="en-US" dirty="0"/>
            </a:p>
          </p:txBody>
        </p:sp>
        <p:sp>
          <p:nvSpPr>
            <p:cNvPr id="4" name="矩形 3"/>
            <p:cNvSpPr/>
            <p:nvPr/>
          </p:nvSpPr>
          <p:spPr>
            <a:xfrm>
              <a:off x="500034" y="2491575"/>
              <a:ext cx="7143800"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“将更多地体现出</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特征”不正确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参看第五段末句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原句中“人类普遍的文化价值认同”只是中华饮食文化“为世界各国所认可”的条件。</a:t>
              </a:r>
              <a:endParaRPr lang="zh-CN" altLang="en-US" sz="1500" dirty="0"/>
            </a:p>
          </p:txBody>
        </p:sp>
      </p:gr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十九、(2013天津,6—8)阅读下面的文字,回答问题。(9分)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“微博粉丝”的兴起与媒体技术的发展密切相关,同时也受“粉丝”自身心理因素的驱动。美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国社会学家卡茨认为:人们接触和使用传媒的目的都是为了满足自己的社会、心理需要。“微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博粉丝”的出现也是源于这个群体的特定需求。“微博粉丝”对于名人的关注很大程度上与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传统“粉丝”相类似,是为了追逐体育明星、影视明星和媒体人物等偶像。偶像的身上体现了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大众的梦想,并且为大众建构了生活的幻象。“粉丝”通过微博通信进行信息沟通,不再单纯通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过大众传媒来获取名人信息,而是通过类似直接的接触途径为自身带来直接的媒介体验,甚至于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对自己产生认同。所以,“粉丝”关注微博的重要因素之一就是满足情感的自我需求,并在名人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偶像的形象中找到自我认同。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劳伦斯·克罗斯伯格曾撰文指出:“‘粉丝’对于某些实践与文本的投入使得他们能够对自己的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情感生活获得某种程度的支配权,这又进一步使他们对新的意义形式、快感及身份进行情感投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入以应对新的痛苦、悲观主义、挫败感、异化恐惧及厌倦。”换句话说,“粉丝”对偶像“评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论”,为其争取人气,照亮星途,既能获得一种投射在偶像身上的替代性满足,也是另一种形式的</a:t>
            </a:r>
            <a:endParaRPr lang="zh-CN" altLang="en-US" dirty="0"/>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自我实现。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关注机构官方微博和权威人士微博的“非忠实粉丝”虽然不像其他“粉丝”那样狂热,但也是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为了满足自身对信息的需求而成为“粉丝”的。我国几个门户网站微博开通以来,吸引了很多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官方机构的入驻,这些微博上的信息无疑为关注它们的“粉丝”提供了更为便捷的信息获取渠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道,同时也为“粉丝”节省了购买此类信息的人力和财力。而一些具有休闲娱乐特色的微博也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为大众“粉丝”提供了茶余饭后的谈资。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传统的“粉丝”群体和社团要获得有关“粉丝”客体的信息,通常需由第三方提供,例如借助电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视娱乐节目、广播和报纸的娱乐板块,或者是“粉丝”团能够接触到的明星的领导层提供的消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息。微博的产生无疑舍弃了第三方这一环节,“粉丝”只需通过关注名人微博,就可以即时接收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明星发布的所有消息,甚至可以在明星微博下进行“评论”,这就给“粉丝”创造出一种与名人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直接互动交流的错觉。“粉丝”在这种错觉之下认为自己与名人多了一层社会关系,是熟悉的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双方的彼此关注。</a:t>
            </a:r>
            <a:endParaRPr lang="zh-CN" altLang="en-US"/>
          </a:p>
        </p:txBody>
      </p:sp>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下列对“微博粉丝”的表述,正确的一项是(3分)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A.“微博粉丝”精通现代媒体技术,热衷于使用微博、关注微博,以此降低获取信息的成本。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B.“微博粉丝”希望通过使用微博为自己获取名声和影响力,同时为大众建构生活的幻象。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C.“微博粉丝”通过关注明星偶像的微博,接收信息或发表评论,可以得到貌似直接交流的其实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是建立在心理错觉之上的快感体验。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D.“微博粉丝”为应对自己遇到的痛苦、挫败、恐惧等,而把精力投入到微博上,为大众“粉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丝”提供谈资。</a:t>
            </a:r>
            <a:endParaRPr lang="zh-CN" altLang="en-US" dirty="0"/>
          </a:p>
        </p:txBody>
      </p:sp>
    </p:spTree>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下列对本文有关内容的理解,</a:t>
            </a:r>
            <a:r>
              <a:rPr lang="zh-CN" altLang="en-US" sz="1500" u="sng" kern="0" dirty="0" smtClean="0">
                <a:solidFill>
                  <a:srgbClr val="000000"/>
                </a:solidFill>
                <a:latin typeface="Times New Roman" panose="02020603050405020304" pitchFamily="65" charset="-122"/>
                <a:ea typeface="宋体" panose="02010600030101010101" pitchFamily="2" charset="-122"/>
              </a:rPr>
              <a:t>不正确</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A.使用微博以满足自己的社会、心理需求是“微博粉丝”存在与发展的主要原因。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B.“微博粉丝”和传统“粉丝”都能获得一种投射在偶像身上的替代性满足,在追星的过程中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实现自我认同。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C.关注机构官方微博和权威人士微博的“非忠实粉丝”对“粉丝”客体的态度,通常比专门追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星的“微博粉丝”要冷静务实。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D.根据劳伦斯·克罗斯伯格的观点,“粉丝”对偶像的关注在某种程度上起到了调控自我情感的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作用。</a:t>
            </a:r>
            <a:endParaRPr lang="zh-CN" altLang="en-US" dirty="0"/>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0893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根据本文内容,下列推断</a:t>
            </a:r>
            <a:r>
              <a:rPr lang="zh-CN" altLang="en-US" sz="1500" u="sng" kern="0" dirty="0" smtClean="0">
                <a:solidFill>
                  <a:srgbClr val="000000"/>
                </a:solidFill>
                <a:latin typeface="Times New Roman" panose="02020603050405020304" pitchFamily="65" charset="-122"/>
                <a:ea typeface="宋体" panose="02010600030101010101" pitchFamily="2" charset="-122"/>
              </a:rPr>
              <a:t>不合理</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A.微博正在逐渐改变人们的信息传播与接受方式,它对报纸、电视、广播等传统媒体会产生一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B.与传统“粉丝”相比,“微博粉丝”为明星造势的手段和途径更为多样,他们的力量与作用也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会日益受到明星的重视。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C.目前我国许多官方机构入驻著名门户网站,开通微博,表明官方已注意利用微博来扩大自身影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响,促进社会信息及时发布。</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D.“微博粉丝”到某明星的音乐新专辑发布会现场与明星面对面互动交流,有别于传统“粉丝”与偶像的交流方式。</a:t>
            </a:r>
            <a:endParaRPr lang="zh-CN" altLang="en-US" sz="1500" dirty="0" smtClean="0"/>
          </a:p>
          <a:p>
            <a:pPr marL="0" indent="0" eaLnBrk="0" latinLnBrk="1" hangingPunct="0">
              <a:lnSpc>
                <a:spcPct val="150000"/>
              </a:lnSpc>
              <a:spcBef>
                <a:spcPts val="0"/>
              </a:spcBef>
              <a:buNone/>
            </a:pPr>
            <a:br>
              <a:rPr dirty="0"/>
            </a:br>
            <a:endParaRPr lang="zh-CN" altLang="en-US" dirty="0"/>
          </a:p>
        </p:txBody>
      </p:sp>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2552065"/>
            <a:chOff x="428596" y="1080000"/>
            <a:chExt cx="8238404" cy="2552065"/>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十九、</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A.“以此降低获取信息的成本”强加因果。B.前半句为无中生有,后半句说的是偶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像的作用。D.“为大众‘粉丝’提供谈资”是一些具有休闲娱乐特色的微博的行为。</a:t>
              </a:r>
              <a:endParaRPr lang="zh-CN" altLang="en-US" dirty="0"/>
            </a:p>
          </p:txBody>
        </p:sp>
        <p:sp>
          <p:nvSpPr>
            <p:cNvPr id="3" name="TextBox 2"/>
            <p:cNvSpPr txBox="1"/>
            <p:nvPr/>
          </p:nvSpPr>
          <p:spPr>
            <a:xfrm>
              <a:off x="540000" y="21343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参看第二段末句“‘粉丝’对偶像‘评论’,为其争取人气,照亮星途,既能获得一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种投射在偶像身上的替代性满足,也是另一种形式的自我实现”。</a:t>
              </a:r>
              <a:endParaRPr lang="zh-CN" altLang="en-US" dirty="0"/>
            </a:p>
          </p:txBody>
        </p:sp>
        <p:sp>
          <p:nvSpPr>
            <p:cNvPr id="4" name="矩形 3"/>
            <p:cNvSpPr/>
            <p:nvPr/>
          </p:nvSpPr>
          <p:spPr>
            <a:xfrm>
              <a:off x="428596" y="2848475"/>
              <a:ext cx="8016240" cy="78359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“到某明星的音乐新专辑发布会现场与明星面对面互动交流”属于传统“粉丝”与偶像的交流方式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而非“有别”。</a:t>
              </a:r>
              <a:endParaRPr lang="zh-CN" altLang="en-US" sz="1500" dirty="0"/>
            </a:p>
          </p:txBody>
        </p:sp>
      </p:grpSp>
    </p:spTree>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二十、(2013四川,5—7)阅读下面的文字,回答问题。(9分)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明代花鸟画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明代初期,因太祖朱元璋对南宋院体画风青睐有加,花鸟画大致延续了宋代院体工笔画风格,没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有新突破。明宣宗朱瞻基同宋徽宗一样,雅好诗文书画,尤好花鸟画。他在位期间,宫廷画院的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花鸟画风格面貌多样,有延续南宋院体花鸟画艳丽典雅风格的工笔重彩画家边文进,有出自北宋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徐熙野逸风格的没骨画家孙隆,有笔墨洗练奔放、造型生动的水墨写意画家林良,还有精丽粗健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并存、工笔写意兼具的画家吕纪。不过,这些风格面貌大多沿袭宋代花鸟画,并无根本突破。从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意境与格调方面看,这时期的花鸟画比宋代院体花鸟画略逊一筹。事实上,明代花鸟画的大突破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直到中期以后才出现。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明代中期,文人越来越多地参与花鸟画创作,他们的创作风格一开始就与院体画大相径庭,最有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代表性的是吴门画派。吴门画派的成就主要在山水画方面,代表人物有兼擅人物、山水、花鸟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的“吴门四家”,即沈周、文徵明、唐寅、仇英。沈周与文徵明主要延续宋、元文人画传统,疏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简而不放逸;唐寅与仇英主要吸收南宋院体画风,并融入了时代的精神特质,体现了当时的市民</a:t>
            </a:r>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A.在当今历史学界,历史学家的研究领域不断地扩展,各种体裁的文学作品都有可能成为他们研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究历史的资料。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B.古代的史学家选取史料的范围比较狭窄,他们并未广泛采用“以诗证史”或将小说用于社会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历史研究之类的方法。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C.王国维在《古史新证》中认为,有些历史学家如果能充分利用史料,就不会“疑古”,怀疑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尧、舜、禹等人物的真实性。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D.历代学者对《山海经》有不同认知,《隋书·经籍志》把它列入史部,视为史书,王国维则把它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作为古史材料看待。</a:t>
            </a:r>
            <a:endParaRPr lang="zh-CN" altLang="en-US" dirty="0"/>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趣味。他们的花鸟画在吸收前代大师成果的基础上发展出鲜明的个性特征,在美术史上颇有影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严格地说,吴门画派的花鸟画是对前代的延续,并没有开宗立派的意义。然而,到吴门画派的弟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子一代,花鸟画在陈淳、陆治、周之冕那里结出了硕果。陈淳早年习元代绘画,后学于文徵明,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花鸟、山水兼擅。他将书法和山水画笔法融入花鸟画,运用水墨的干湿浓淡和渗透,巧妙地表现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花叶的形态与阴阳向背,简练放逸又不失法度,开写意花鸟一代新风。如果说陈淳的大写意花鸟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充分表达了笔墨的特性与画面的形式感,那么徐渭的作品则充分发挥了大写意花鸟托物言志的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功能,浇胸中块垒,抒澎湃激情。在绘画语言风格方面,他吸收宋、元文人画及林良、沈周、陈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淳的长处,兼融民间画师的优点,同时将自己擅长的狂草笔法融入绘画。在其笔下,梅兰竹石被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赋予了他强烈的个性,以狂怪奇崛的姿态傲视万物。他是第一个使用生宣作画的花鸟画家,利用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生宣良好的吸水性来控制画面水墨渗化效果,表达特殊韵味。他还以泼墨法作花鸟,用笔墨的纵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横捭阖表达自身的愤懑情绪。徐渭开创了大写意花鸟的新体派,八大山人、石涛、扬州八怪、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海派乃至齐白石都曾受其影响。他的成就超越了早于他的陈淳,后世将二人并称为“青藤白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阳”。</a:t>
            </a:r>
            <a:endParaRPr lang="zh-CN" altLang="en-US"/>
          </a:p>
        </p:txBody>
      </p:sp>
    </p:spTree>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080000"/>
            <a:ext cx="8166966" cy="5074209"/>
            <a:chOff x="500034" y="1080000"/>
            <a:chExt cx="8166966" cy="5074209"/>
          </a:xfrm>
        </p:grpSpPr>
        <p:grpSp>
          <p:nvGrpSpPr>
            <p:cNvPr id="4" name="组合 3"/>
            <p:cNvGrpSpPr/>
            <p:nvPr/>
          </p:nvGrpSpPr>
          <p:grpSpPr>
            <a:xfrm>
              <a:off x="500034" y="1080000"/>
              <a:ext cx="8166966" cy="3387213"/>
              <a:chOff x="500034" y="1080000"/>
              <a:chExt cx="8166966" cy="3387213"/>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下列关于明代花鸟画的表述,</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A.明宣宗时,宫廷画院花鸟画风格面貌多样,但意境与格调比宋代院体花鸟画略逊一筹。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B.“吴门四家”花鸟画在吸收前代大师成果基础上发展出鲜明个性特征,取得重大突破。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C.陈淳的大写意花鸟画充分表达了笔墨的特性与画面的形式感,开写意花鸟一代新风。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D.徐渭开创了大写意花鸟画的新体派,其成就超越了早于他的陈淳,对后世影响深远。</a:t>
                </a:r>
                <a:endParaRPr lang="zh-CN" altLang="en-US" dirty="0"/>
              </a:p>
            </p:txBody>
          </p:sp>
          <p:sp>
            <p:nvSpPr>
              <p:cNvPr id="3" name="TextBox 2"/>
              <p:cNvSpPr txBox="1"/>
              <p:nvPr/>
            </p:nvSpPr>
            <p:spPr>
              <a:xfrm>
                <a:off x="500034" y="2777327"/>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下列对明代花鸟画取得丰硕成果的原因的分析,</a:t>
                </a:r>
                <a:r>
                  <a:rPr lang="zh-CN" altLang="en-US" sz="1500" u="sng" kern="0" dirty="0" smtClean="0">
                    <a:solidFill>
                      <a:srgbClr val="000000"/>
                    </a:solidFill>
                    <a:latin typeface="Times New Roman" panose="02020603050405020304" pitchFamily="65" charset="-122"/>
                    <a:ea typeface="宋体" panose="02010600030101010101" pitchFamily="2" charset="-122"/>
                  </a:rPr>
                  <a:t>不恰当</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A.画家们广泛地学习和借鉴院体画家、文人画家及民间画师的优良画风。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B.文人参与花鸟画创作以后,绘画作品更具有生活气息和时代精神特质。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C.画家们具有积极参与社会生活的激情和狂怪奇崛、傲视万物的强烈个性。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D.画家们大胆尝试,或借鉴山水画笔法,或引书法笔法入画,或使用新材料。</a:t>
                </a:r>
                <a:endParaRPr lang="zh-CN" altLang="en-US" dirty="0"/>
              </a:p>
            </p:txBody>
          </p:sp>
        </p:grpSp>
        <p:sp>
          <p:nvSpPr>
            <p:cNvPr id="5" name="TextBox 2"/>
            <p:cNvSpPr txBox="1"/>
            <p:nvPr/>
          </p:nvSpPr>
          <p:spPr>
            <a:xfrm>
              <a:off x="500034" y="4420401"/>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下列对原文内容的理解与分析,正确的一项是(3分)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A.明宣宗在位期间,宫廷画院的花鸟画只是沿袭宋代花鸟画的风格面貌,没有取得突破。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B.明代中期,吴门画派的花鸟画由于创作风格一开始就标新立异,所以取得了最高成就。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C.陈淳学习文徵明用水墨的干湿浓淡和渗透表现花叶的技法,画风简练放逸又不失法度。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D.徐渭将狂草笔法、泼墨法融入大写意花鸟画,很好地表达了他的澎湃激情和愤懑情绪。</a:t>
              </a:r>
              <a:endParaRPr lang="zh-CN" altLang="en-US" dirty="0"/>
            </a:p>
          </p:txBody>
        </p:sp>
      </p:gr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3246093"/>
            <a:chOff x="500034" y="1080000"/>
            <a:chExt cx="8166966" cy="3246093"/>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二十、</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B　第三段第一句是对吴门画派的花鸟画影响的准确界定:严格地说,吴门画派的花鸟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画是对前代的延续,并没有开宗立派的意义。由此可知“吴门四家”花鸟画“取得重大突破”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不合文意。</a:t>
              </a:r>
              <a:endParaRPr lang="zh-CN" altLang="en-US" dirty="0"/>
            </a:p>
          </p:txBody>
        </p:sp>
        <p:sp>
          <p:nvSpPr>
            <p:cNvPr id="3" name="TextBox 2"/>
            <p:cNvSpPr txBox="1"/>
            <p:nvPr/>
          </p:nvSpPr>
          <p:spPr>
            <a:xfrm>
              <a:off x="516966" y="247448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具有“狂怪奇崛、傲视万物的强烈个性”的只有徐渭,而不是明代的画家们。</a:t>
              </a:r>
              <a:endParaRPr lang="zh-CN" altLang="en-US" dirty="0"/>
            </a:p>
          </p:txBody>
        </p:sp>
        <p:sp>
          <p:nvSpPr>
            <p:cNvPr id="4" name="矩形 3"/>
            <p:cNvSpPr/>
            <p:nvPr/>
          </p:nvSpPr>
          <p:spPr>
            <a:xfrm>
              <a:off x="500034" y="2848765"/>
              <a:ext cx="7572428" cy="1477328"/>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弱化了宫廷画院花鸟画的成绩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第一段中的原文是“这些风格面貌大多沿袭宋代花鸟画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并无根本突破”。将“大多”与“根本”去掉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改变了原意。</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无中生有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原文并没有吴门画派的花鸟画“标新立异”的说法。</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无中生有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用水墨的干湿浓淡和渗透表现花叶的技法属于陈淳的自创。</a:t>
              </a:r>
              <a:endParaRPr lang="zh-CN" altLang="en-US" sz="1500" dirty="0"/>
            </a:p>
          </p:txBody>
        </p:sp>
      </p:gr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二十一、(2013山东,6—8)阅读下面的文字,回答问题。(9分)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①中国艺术追求的静寒境界,宁静而渊澄,有一种自然而平淡的美,这与中国人的文化追求有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关。世界永远充满着龌龊与清洁的角逐,而清清世界、朗朗乾坤不仅是中国人的社会理想,也是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一种审美追求。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②静寒境界是片宁静的天地。宁静驱除了尘世的喧嚣,将人们带入悠远清澄的世界中;宁静涤荡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了人们的心灵污垢,使心如冰壶,从而归于浩然明澈的宇宙之中。宁静本身就是道,就是宇宙之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本,中国艺术追求这种绝对的宁静。比如在中国画中,永恒的宁静是其主要面目。烟林寒树,雪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夜归舟,深山萧寺,渔庄清夏等,这些习见的画题,都在幽冷中透出宁静。这里没有鼓荡和聒噪,没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有激烈的冲突,即使像范宽《溪山行旅图》中的飞瀑,也在空寂的氛围中失去了如雷的喧嚣。寒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江静横,孤舟闲泛,枯树萧森,将人们带入永恒的宁静中。如北宋画家王晋卿的传世名作《渔村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小雪图》,画山间晴雪之状,意境清幽,气氛静寂,画中渔村山体均以薄雪轻施,寒林点缀于石间崖</a:t>
            </a:r>
            <a:endParaRPr lang="zh-CN" altLang="en-US" dirty="0"/>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565626"/>
            <a:chOff x="500034" y="1080000"/>
            <a:chExt cx="8166966" cy="5565626"/>
          </a:xfrm>
        </p:grpSpPr>
        <p:sp>
          <p:nvSpPr>
            <p:cNvPr id="2" name="TextBox 2"/>
            <p:cNvSpPr txBox="1"/>
            <p:nvPr/>
          </p:nvSpPr>
          <p:spPr>
            <a:xfrm>
              <a:off x="540000" y="1080000"/>
              <a:ext cx="8127000" cy="55656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隙,江水荡漾,与远山相应,一切都在清晖中浮动,真是宁静幽寒之极。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③中国画家酷爱静寒之境,是因为静反映了一种独特的心境。画之静是画家静观默照的结果,也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是画家高旷怀抱的写照。画家在静寒之中陶冶心灵,以静寒来表现自己与尘世的距离,同时通过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静寒来表达对宇宙的独特理解。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④中国艺术的静寒之境,绝不是追求空虚和死寂,而是要在静寒氛围中展现生命的跃迁。以静观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动,动静相宜,可以说是中国艺术的通则,它一般是在静寒中表现生趣,静寒为盎然的生机跃动提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供了一个背景。文嘉自题《仿倪元镇山水》:“高天爽气澄,落日横烟冷。寂寞草玄亭,孤云乱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山影。”在静寂冷寒的天地中,空亭孑立,似是令人窒息的死寂,然而,你看那孤云舒卷,轻烟缥缈,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青山浮荡,孤亭影乱,这不又是一个充满生机的世界吗!彻骨的冷寒、逼人的死寂,在这动静转换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中全然荡去。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⑤静与空是相联系的。静作用于听觉,空作用于视觉,听觉的静能推荡视觉的空,而视觉的空也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能加重静的气氛。在中国画中,空绝非别无一物,往往与静相融合,形成宁静空茫的境界。因此,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静之寒在一定程度上就是空之寒。中国艺术热衷于创造“空山无人,水流花开”的境界,拒斥俗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世的欲望,不介入社会的复杂文化活动,尽量保持“自然的纯粹性”,即以山水面貌的原样呈现,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不去割裂自然的原有联系。空山无人,任物兴现,山水林泉都加入到自然的生命合唱中去。</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sp>
          <p:nvSpPr>
            <p:cNvPr id="3" name="TextBox 2"/>
            <p:cNvSpPr txBox="1"/>
            <p:nvPr/>
          </p:nvSpPr>
          <p:spPr>
            <a:xfrm>
              <a:off x="500034" y="6288217"/>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(节选自朱良志《一丸冷月的韵味》,有删改)</a:t>
              </a:r>
              <a:endParaRPr lang="zh-CN" altLang="en-US" dirty="0"/>
            </a:p>
          </p:txBody>
        </p:sp>
      </p:grpSp>
    </p:spTree>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1080000"/>
            <a:ext cx="8127000" cy="5199900"/>
            <a:chOff x="540000" y="1080000"/>
            <a:chExt cx="8127000" cy="519990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下列对“静寒境界”的理解,正确的一项是(3分)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A.它宁静而明澈,化解了龌龊与清洁的冲突,还我们清清世界、朗朗乾坤。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B.它体现着自然而平淡的美,表明了永恒的宁静是中国艺术追求的全部内容。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C.它可以帮助我们还原宇宙的本来面目,表达我们对于宇宙的独特理解。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D.它追求一种绝对的宁静,但这种宁静却不是真正的空虚与死寂。</a:t>
              </a:r>
              <a:endParaRPr lang="zh-CN" altLang="en-US" dirty="0"/>
            </a:p>
          </p:txBody>
        </p:sp>
        <p:grpSp>
          <p:nvGrpSpPr>
            <p:cNvPr id="3" name="组合 2"/>
            <p:cNvGrpSpPr/>
            <p:nvPr/>
          </p:nvGrpSpPr>
          <p:grpSpPr>
            <a:xfrm>
              <a:off x="540000" y="2777327"/>
              <a:ext cx="8127000" cy="3502573"/>
              <a:chOff x="540000" y="1080000"/>
              <a:chExt cx="8127000" cy="3502573"/>
            </a:xfrm>
          </p:grpSpPr>
          <p:sp>
            <p:nvSpPr>
              <p:cNvPr id="4"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关于中国画对“静寒之境”的追求,下列表述不正确的一项是(3分)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A.中国画的习见画题尽管内容指向不尽相同,但其基本特点是在幽冷中透出宁静。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B.无论是动态之景还是静态之景,画家都力图营造空寂的氛围,驱除喧嚣,归于幽静。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C.画之静表达的是一种独特的心境,画家在静寒中涵养自己,表现自己与尘世的距离。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D.中国画以彻骨的冷寒、逼人的死寂反衬现实世界的生机,从而体现出静寒之境的生趣。</a:t>
                </a:r>
                <a:endParaRPr lang="zh-CN" altLang="en-US" dirty="0"/>
              </a:p>
            </p:txBody>
          </p:sp>
          <p:sp>
            <p:nvSpPr>
              <p:cNvPr id="5" name="TextBox 4"/>
              <p:cNvSpPr txBox="1"/>
              <p:nvPr/>
            </p:nvSpPr>
            <p:spPr>
              <a:xfrm>
                <a:off x="540000" y="2848765"/>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A.中国画是中国艺术的重要门类,文章以之为例来谈论中国艺术所追求的静寒境界。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B.第④段中作者引用文嘉题画诗的目的是论证构建静寒之境是中国艺术的通则。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C.视觉的空与听觉的静融合成静寒境界,因此,中国画既是视觉艺术,也是听觉艺术。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D.静之寒就是空之寒,这使得中国艺术隔绝俗世而得以尽量保持其“自然的纯粹性”。</a:t>
                </a:r>
                <a:endParaRPr lang="zh-CN" altLang="en-US" dirty="0"/>
              </a:p>
            </p:txBody>
          </p:sp>
        </p:grpSp>
      </p:grpSp>
    </p:spTree>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3614224"/>
            <a:chOff x="428596" y="1080000"/>
            <a:chExt cx="8238404" cy="3614224"/>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二十一、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A.曲解文意,第①段中说:“世界永远</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”所以,选项中“化解了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还我们</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”的说法不对。B.以偏概全,第②段中说:“永恒的宁静是其主要面目。”因而选项中“</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是中国艺术追求的全部内容”的说法错误。C.无中生有,选项中前一句原文没有这个意思。</a:t>
              </a:r>
              <a:endParaRPr lang="zh-CN" altLang="en-US" dirty="0"/>
            </a:p>
          </p:txBody>
        </p:sp>
        <p:sp>
          <p:nvSpPr>
            <p:cNvPr id="3" name="TextBox 2"/>
            <p:cNvSpPr txBox="1"/>
            <p:nvPr/>
          </p:nvSpPr>
          <p:spPr>
            <a:xfrm>
              <a:off x="445528" y="249157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D　根据第④段内容,中国艺术不追求“空虚和死寂”,而是一个“充满生机的世界”,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所以选项中“中国画以彻骨的冷寒、逼人的死寂</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”说法错误。并且原文中也没有“反衬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现实世界的生机”这一意思。</a:t>
              </a:r>
              <a:endParaRPr lang="zh-CN" altLang="en-US" dirty="0"/>
            </a:p>
          </p:txBody>
        </p:sp>
        <p:sp>
          <p:nvSpPr>
            <p:cNvPr id="4" name="矩形 3"/>
            <p:cNvSpPr/>
            <p:nvPr/>
          </p:nvSpPr>
          <p:spPr>
            <a:xfrm>
              <a:off x="428596" y="3563145"/>
              <a:ext cx="7786742"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引用的目的应是论证中国艺术是“要在静寒氛围中展现生命的跃迁”。</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根据第⑤段内容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视觉的空和听觉的静融合成的应是“宁静空茫”的境界。</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原文中说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静之寒在一定程度上就是空之寒。”而不是“就是”。</a:t>
              </a:r>
              <a:endParaRPr lang="zh-CN" altLang="en-US" sz="1500" dirty="0"/>
            </a:p>
          </p:txBody>
        </p:sp>
      </p:gr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二十二、(2012辽宁,1—3)阅读下面的文字,回答问题。(9分)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自然作为环境与自然作为其自身是完全不一样的。自然作为其自身以自己为本位,与人无关。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而自然作为环境,它就失去了自己的本体性,成为人的价值物。一方面,它是人的对象,相对于实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在的人,它外在于人。但另一方面,当它参与人的价值创造时,就不是人的对象,而是人的一部分,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或者说是人的另一体。在这个意义上,环境与人不可分。自然当其作为人的价值物时,主要有两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种情况:一是作为资源,二是作为环境。资源主要分为生产资源和生活资源。人要生存和发展,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必须要向自然获取生产资源和生活资源。但是必须有个限度,超出限度就可能造成整个生态平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衡的严重破坏或某些资源的枯竭。一般来说,环境比资源外延要大,但更重要的是,资源是人掠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夺的对象,而环境是人的家园。从自然界掠夺资源,不管手段如何,人与自然的关系是对立的;而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将自然界看成环境,不管这里的自然条件如何,人总是力求实现与自然的和谐。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对于当今人类来说,重要的是要将自然看成我们的家。家,不只是物质性的概念,还是精神性的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概念。环境美的根本性质是家园感,家园感主要表现为环境对人的亲和性、生活性和人对环境</a:t>
            </a:r>
            <a:endParaRPr lang="zh-CN" altLang="en-US" dirty="0"/>
          </a:p>
        </p:txBody>
      </p:sp>
    </p:spTree>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的依恋感、归属感。家的首要功能是居住,居住可以区分为三个层级:宜居、利居、乐居。当前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各地都在创建人类的宜居环境,提出建设花园城市、保护历史文化名城等诸多主张,但“宜居”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在城市功能的各层次中,只是基础,重在环境保护。而“利居”仍然没有摆脱将环境当作资源的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观念。环境一旦成为利用的对象,它与人的关系就存在某种对立。只有“乐居”,人与环境的关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系才不是对立的,而是和谐的,而且这种和谐具有亲缘性、情感性、文化性。亲缘性,说明环境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与人共生的关系。情感性,说明环境与人的内在心理的关系。文化性,说明乐居具有丰富而又深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刻的文化意味,浓缩提炼了人类文明的精华,真正体现了家园感。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家园感的实现离不开对环境进行建设。环境建设有两种指导理念:一是功利的原则,二是审美的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原则。两个原则必须是统一的,且应以审美原则为主导,也就是说可以将工程建设转化为景观建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设,让工程既有利于人们的生产与生活,又有利于人类的审美。此外,家园感的实现也离不开环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境保护。环境保护一是需要科学技术,二是需要理念。在诸多关于环境保护的理念中,“审美的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环境保护”理念有积极意义。这里“美”的构成是丰富的,既有来自生态方面自然方面的美,也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有文明方面的人工的美。这样,“审美的环境保护”不仅包含了以生态平衡为最高原则的科学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的“真”的保护,而且高于“真”的保护。比如,城市中的湖水被严重污染了,按“真”的保护,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主要在治理污染,在一定程度上恢复它的生态平衡;而按审美的保护原则,不仅要治理污染,还要</a:t>
            </a:r>
            <a:endParaRPr lang="zh-CN" altLang="en-US"/>
          </a:p>
        </p:txBody>
      </p:sp>
    </p:spTree>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220000"/>
            <a:chOff x="500034" y="1080000"/>
            <a:chExt cx="8166966"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进一步做一些美化,如湖岸栽花、湖中养鱼建亭等。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环境作为人的家园,既是空间的,也是历史的。我们应该适度开发自然资源,高度重视保护自然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环境,并努力建造乐居的环境。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(摘编自陈望衡《环境美学的当代使命》)</a:t>
              </a:r>
              <a:endParaRPr lang="zh-CN" altLang="en-US"/>
            </a:p>
          </p:txBody>
        </p:sp>
        <p:sp>
          <p:nvSpPr>
            <p:cNvPr id="3" name="TextBox 2"/>
            <p:cNvSpPr txBox="1"/>
            <p:nvPr/>
          </p:nvSpPr>
          <p:spPr>
            <a:xfrm>
              <a:off x="500034" y="2558877"/>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下列有关“环境”和“资源”的表述,不符合原文意思的一项是(3分)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A.作为环境的自然与作为资源的自然都是人的价值物,参与到人的价值创造中。但二者又有所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B.自然作为环境,失去了自己的本体性,成为人的家园。这种情况下,人总是力求实现与自然的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C.资源外延小于环境,主要分为生产资源和生活资源。只有改变获取资源的手段,才能使人与自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然不再对立。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D.自然作为资源,可以满足人生存和发展的需求,是人掠夺的对象;而不加限制地掠夺会造成严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重的后果。</a:t>
              </a:r>
              <a:endParaRPr lang="zh-CN" altLang="en-US" dirty="0"/>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A.很多人认为《山海经》的记载荒唐夸张,与真实的历史差别较大,司马迁也持这种观点,因此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《史记》并不采用《山海经》。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B.《四库全书》的编者认为,《山海经》所记的神话传说并无真实可言,不宜归入史部,而应列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入子部小说家类。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C.谭其骧和王国维利用《山海经》研究历史的方法不同,前者是将神话和历史分而治之,后者则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从神话中发掘史料。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D.电视剧《康熙王朝》对历史事件和历史人物进行了虚构,其中部分情节与历史事实有出入,不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能从这类作品中发掘史料。</a:t>
            </a:r>
            <a:endParaRPr lang="zh-CN" altLang="en-US" dirty="0"/>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下列对原文第二段内容的理解和分析,不正确的一项是(3分)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A.家的首要功能是居住。人类对家的居住功能的追求表现在三个方面,分别是宜居、利居、乐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居,其中宜居是基础。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B.利居,仍然把环境作为利用的对象,即重视自然作为资源的价值,忽略自然作为环境的价值。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C.乐居既要体现人与环境的共生关系,又要满足居住者对环境的情感认同,还要体现深厚的文化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感,三者缺一不可。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D.环境对人的亲和性与人对环境的依恋感是家园感的表现。乐居满足了人在环境方面的全面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需要,因而乐居是环境建设的最高目标。</a:t>
            </a:r>
            <a:endParaRPr lang="zh-CN" altLang="en-US" dirty="0"/>
          </a:p>
        </p:txBody>
      </p:sp>
    </p:spTree>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根据原文的内容,下列理解和分析不正确的一项是(3分)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A.由于资源的枯竭会危及人的生存,所以人类要高度重视保护自然环境。但与此同时,适度开发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自然资源的工作也不能停。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B.湖岸植树栽花、湖中养鱼建亭等保护环境的做法,不仅美化了我们的空间,而且也让家园感具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有了持续性。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C.环境建设的指导原则应强调功利与审美的统一。例如,可以将工程建设转化成景观建设,也就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是将审美理念融入工程规划中。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D.“审美的环境保护”理念中“美”的构成是丰富的,它高于科学的“真”的保护,因而保护环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境首先要考虑人工美的因素。</a:t>
            </a:r>
            <a:endParaRPr lang="zh-CN" altLang="en-US" dirty="0"/>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6966" y="1080000"/>
            <a:ext cx="8181506" cy="2952374"/>
            <a:chOff x="516966" y="1080000"/>
            <a:chExt cx="8181506" cy="2952374"/>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二十二、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据第一段的“从自然界掠夺资源,不管手段如何,人与自然的关系是对立的”可知,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“只有改变获取资源的手段,才能使人与自然不再对立”不正确。</a:t>
              </a:r>
              <a:endParaRPr lang="zh-CN" altLang="en-US" dirty="0"/>
            </a:p>
          </p:txBody>
        </p:sp>
        <p:sp>
          <p:nvSpPr>
            <p:cNvPr id="3" name="TextBox 2"/>
            <p:cNvSpPr txBox="1"/>
            <p:nvPr/>
          </p:nvSpPr>
          <p:spPr>
            <a:xfrm>
              <a:off x="571472" y="2199164"/>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“其中宜居是基础”不正确,原文第二段中说的是“‘宜居’在城市功能的各层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次中,只是基础”。</a:t>
              </a:r>
              <a:endParaRPr lang="zh-CN" altLang="en-US" dirty="0"/>
            </a:p>
          </p:txBody>
        </p:sp>
        <p:sp>
          <p:nvSpPr>
            <p:cNvPr id="4" name="TextBox 2"/>
            <p:cNvSpPr txBox="1"/>
            <p:nvPr/>
          </p:nvSpPr>
          <p:spPr>
            <a:xfrm>
              <a:off x="516966" y="2924934"/>
              <a:ext cx="8127000" cy="11074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据第三段“二是需要理念</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还要进一步做一些美化”等语句可知,“因而保护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环境首先要考虑人工美的因素”中的“首先”不正确。</a:t>
              </a:r>
              <a:endParaRPr lang="zh-CN" altLang="en-US" dirty="0"/>
            </a:p>
            <a:p>
              <a:pPr marL="0" indent="0" eaLnBrk="0" latinLnBrk="1" hangingPunct="0">
                <a:lnSpc>
                  <a:spcPct val="150000"/>
                </a:lnSpc>
                <a:spcBef>
                  <a:spcPts val="0"/>
                </a:spcBef>
                <a:buNone/>
              </a:pPr>
              <a:endParaRPr lang="zh-CN" altLang="en-US" dirty="0"/>
            </a:p>
          </p:txBody>
        </p:sp>
      </p:grpSp>
    </p:spTree>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198516"/>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一、(2017河南郑州三模,1—3)阅读下面的文字,回答问题。(9分)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“驼铃古道丝绸路,胡马犹闻唐汉风。”古代丝绸之路架起了一座交流物产、连通人心的桥梁,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对我国各民族交流融合、对东西方经济文化交往都起到了十分重要的作用。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古代丝绸之路大体有草原道、绿洲道、茶马道以及海上道四条。除了汉族,北方和西北游牧民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族也是丝绸之路的重要开拓者,他们的马队和骆驼队踏出了一条横贯欧亚大陆的草原丝路。他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们的迁徙浪潮、相互交往以及游牧经济特点,使其自然而然地成为古代丝绸之路上的重要角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继月氏、匈奴之后,鲜卑、吐谷浑、吐蕃、回纥、党项等民族,都曾和丝绸之路结下不解之缘,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有的甚至一度控制了草原道和绿洲道,成为经营东西方贸易的主角。公元439年,鲜卑建立的北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魏政权统一了我国北方,使丝绸之路自汉代以来再度繁荣起来。北魏、西夏占据河西走廊后,吐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谷浑控制的“青海道”和吐蕃控制的“青唐道”成为中原和南方通往西域的通道。因此,“青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海道”又称“吐谷浑道”,“青唐道”又称“吐蕃道”。再看回纥,其与唐朝贸易换回的绸绢,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除了供贵族享用,还通过“草原道”大量转输到西方。“安史之乱”后,吐蕃完全占据了河西走</a:t>
            </a:r>
            <a:endParaRPr lang="zh-CN" altLang="en-US" dirty="0"/>
          </a:p>
        </p:txBody>
      </p:sp>
      <p:grpSp>
        <p:nvGrpSpPr>
          <p:cNvPr id="3" name="组合 7"/>
          <p:cNvGrpSpPr/>
          <p:nvPr/>
        </p:nvGrpSpPr>
        <p:grpSpPr>
          <a:xfrm>
            <a:off x="3071802" y="777063"/>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endParaRPr lang="zh-CN" altLang="en-US" sz="2400"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2343396" y="1315836"/>
            <a:ext cx="3378200" cy="894080"/>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a:t>
            </a:r>
            <a:r>
              <a:rPr lang="en-US" altLang="zh-CN" sz="2000" b="1" dirty="0" smtClean="0">
                <a:latin typeface="黑体" panose="02010609060101010101" pitchFamily="49" charset="-122"/>
                <a:ea typeface="黑体" panose="02010609060101010101" pitchFamily="49" charset="-122"/>
                <a:sym typeface="+mn-ea"/>
              </a:rPr>
              <a:t>2</a:t>
            </a:r>
            <a:r>
              <a:rPr lang="zh-CN" altLang="en-US" sz="2000" b="1" dirty="0" smtClean="0">
                <a:latin typeface="黑体" panose="02010609060101010101" pitchFamily="49" charset="-122"/>
                <a:ea typeface="黑体" panose="02010609060101010101" pitchFamily="49" charset="-122"/>
                <a:sym typeface="+mn-ea"/>
              </a:rPr>
              <a:t>017模拟探究能力测试</a:t>
            </a:r>
            <a:endParaRPr lang="en-US" altLang="zh-CN" sz="2000" b="1" dirty="0" smtClean="0">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9060101010101" pitchFamily="49" charset="-122"/>
                <a:ea typeface="黑体" panose="02010609060101010101" pitchFamily="49" charset="-122"/>
                <a:sym typeface="+mn-ea"/>
              </a:rPr>
              <a:t>(</a:t>
            </a:r>
            <a:r>
              <a:rPr lang="zh-CN" altLang="en-US" sz="1400" b="0" dirty="0" smtClean="0">
                <a:latin typeface="黑体" panose="02010609060101010101" pitchFamily="49" charset="-122"/>
                <a:ea typeface="黑体" panose="02010609060101010101" pitchFamily="49" charset="-122"/>
                <a:sym typeface="+mn-ea"/>
              </a:rPr>
              <a:t>每篇建议用时</a:t>
            </a:r>
            <a:r>
              <a:rPr lang="en-US" altLang="zh-CN" sz="1400" b="0" dirty="0" smtClean="0">
                <a:latin typeface="黑体" panose="02010609060101010101" pitchFamily="49" charset="-122"/>
                <a:ea typeface="黑体" panose="02010609060101010101" pitchFamily="49" charset="-122"/>
                <a:sym typeface="+mn-ea"/>
              </a:rPr>
              <a:t>10</a:t>
            </a:r>
            <a:r>
              <a:rPr lang="zh-CN" altLang="en-US" sz="1400" b="0" dirty="0" smtClean="0">
                <a:latin typeface="黑体" panose="02010609060101010101" pitchFamily="49" charset="-122"/>
                <a:ea typeface="黑体" panose="02010609060101010101" pitchFamily="49" charset="-122"/>
                <a:sym typeface="+mn-ea"/>
              </a:rPr>
              <a:t>分钟）</a:t>
            </a:r>
            <a:endParaRPr sz="1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廊及陇右地区,传统的丝绸之路东段受到阻遏,唐朝和西域各国的交往一度绕道回纥居住地。因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此,这一时期的草原丝路有“回纥道”之称。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在肯定我国古代北方和西北游牧民族为丝绸之路的开拓与繁荣做出重要贡献的同时,更要充分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认识中原王朝的主体作用。张骞出使西域之后,汉、唐、元、明各朝代为了经营西域,保障丝绸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之路畅通,在丝绸之路沿途设置馆舍以提供食宿,建立都护府、都督府等以加强治理。这些措施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对保障丝绸之路的畅通和安全具有决定性作用。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丝绸之路密切了我国古代民族关系,也密切了东西方关系。中原、江南以及巴蜀的名茶不仅输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入西域、青藏高原与漠北,也输入西方。在西夏与宋朝的贸易中,“惟茶最为所欲之物”。同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时,西域和中亚、欧洲的物产和文化也传入内地,今天内地随处可见的石榴、葡萄、大蒜、菠菜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等,都是汉朝时从西域传入内地的。到了唐朝,丝绸之路的东端终点长安、洛阳成为西域文化的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荟萃之地,上至宫廷、下至百姓无不受西域文化的影响,穿胡服、食胡饼、听胡音成为时尚。到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了宋朝,中国的茶叶和丝绸被大量贩运到西方,西方的玛瑙、琥珀、琉璃等被大量转售到中国。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元朝时,中国的雕版与活字印刷术、火药等通过丝绸之路传到欧洲,欧洲和阿拉伯的天文、数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学、医药、建筑等科学技术也传入中国。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中华民族是诸多民族相互接触、融合形成的多元统一体,在其形成过程中,丝绸之路是重要的沟</a:t>
            </a:r>
            <a:endParaRPr lang="zh-CN" altLang="en-US"/>
          </a:p>
        </p:txBody>
      </p:sp>
    </p:spTree>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0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通渠道与交流舞台。丝绸之路像一条纽带,联结着农耕文明和游牧文明,联结着内地汉族人民与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边疆少数民族人民。当前,深入推进“一带一路”建设,续写古代丝绸之路的传奇,不仅会继续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描绘我国各民族交流融合五彩斑斓的画卷,还会进一步架起东西方各民族交流交往的桥梁。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(摘编自杜建录《丝绸之路是民族交流融合的舞台》,有删改)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A.鲜卑、吐谷浑、吐蕃等少数民族有的曾一度控制了丝绸之路的草原道和绿洲道,成为当时经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营东西方贸易的主角。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B.北方和西北游牧民族与汉族一起用马队和骆驼队踏出了一条横贯欧亚大陆的草原丝路,成为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古代丝绸之路上的重要角色。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C.丝绸之路的东端终点长安和洛阳在唐朝时成为西域文化的荟萃之地,当时朝野上下无不受到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西域文化的影响。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D.深入推进“一带一路”建设,有助于推进沿线国家和地区的经济发展,促进我国各民族的融合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及东西方各民族的交流交往。</a:t>
            </a:r>
            <a:endParaRPr lang="zh-CN" altLang="en-US" dirty="0"/>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A.古代丝绸之路大体上有草原道、绿洲道、茶马道、海上道四条,汉族及北方、西北的游牧民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族都是其重要的开拓者。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B.“青海道”“青唐道”和草原丝路之所以又称“吐谷浑道”“吐蕃道”和“回纥道”,是因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为它们曾分别被吐谷浑、吐蕃和回纥控制过。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C.古代丝绸之路的开拓与繁荣,不能否定我国古代北方和西北游牧民族所做出的贡献,更不能忽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视中原王朝的长期经营和有效治理。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D.丝绸之路联结着农耕文明与游牧文明、内地汉族与边疆少数民族,对中华民族这个多元统一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体的形成起了巨大的促进作用。</a:t>
            </a:r>
            <a:endParaRPr lang="zh-CN" altLang="en-US" dirty="0"/>
          </a:p>
        </p:txBody>
      </p:sp>
    </p:spTree>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A.古代丝绸之路在汉、北魏、唐、宋、元等朝代比较繁荣,但因战乱等因素的影响,它在历史上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也有过衰落的时候。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B.在西夏和宋朝的贸易中,“惟茶最为所欲之物”,这说明当时西夏人已有饮茶的习惯,可见物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产上的互通有无也可改变人们的生活方式。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C.从生活中常见的胡桃(核桃)、胡瓜(黄瓜)、胡豆(蚕豆)、胡萝卜等农产品的名称可以看出,它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们很可能是从西域传入中原的。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D.丝绸之路是一条连通东西方的重要商贸之路和文化交流之路,元朝以前丝绸之路以物产交流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为主,而元朝以后则以科技文化交流为主。</a:t>
            </a:r>
            <a:endParaRPr lang="zh-CN" altLang="en-US" dirty="0"/>
          </a:p>
        </p:txBody>
      </p:sp>
    </p:spTree>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66" y="1080000"/>
            <a:ext cx="8166934" cy="2553595"/>
            <a:chOff x="500066" y="1080000"/>
            <a:chExt cx="8166934" cy="2553595"/>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理解有误。“用马队和骆驼队踏出了一条横贯欧亚大陆的草原丝路”的是“北方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和西北游牧民族”,不包括“汉族”。</a:t>
              </a:r>
              <a:endParaRPr lang="zh-CN" altLang="en-US" dirty="0"/>
            </a:p>
          </p:txBody>
        </p:sp>
        <p:sp>
          <p:nvSpPr>
            <p:cNvPr id="3" name="TextBox 2"/>
            <p:cNvSpPr txBox="1"/>
            <p:nvPr/>
          </p:nvSpPr>
          <p:spPr>
            <a:xfrm>
              <a:off x="516966" y="212772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理解有误。草原丝路又称“回纥道”并非因其被回纥控制过,而是因为“‘安史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之乱’后,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唐朝和西域各国的交往一度绕道回纥居住地”。</a:t>
              </a:r>
              <a:endParaRPr lang="zh-CN" altLang="en-US" dirty="0"/>
            </a:p>
          </p:txBody>
        </p:sp>
        <p:sp>
          <p:nvSpPr>
            <p:cNvPr id="4" name="矩形 3"/>
            <p:cNvSpPr/>
            <p:nvPr/>
          </p:nvSpPr>
          <p:spPr>
            <a:xfrm>
              <a:off x="500066" y="2848765"/>
              <a:ext cx="7715272"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无中生有。“元朝以前丝绸之路以物产交流为主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而元朝以后则以科技文化交流为主”错误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从原文中看不出有这样的不同和变化。</a:t>
              </a:r>
              <a:endParaRPr lang="zh-CN" altLang="en-US" sz="1500" dirty="0"/>
            </a:p>
          </p:txBody>
        </p:sp>
      </p:grpSp>
    </p:spTree>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二、(2017河南百校联盟4月教学质检,1—3)阅读下面的文字,回答问题。(9分)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关于书法中的匠气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“匠气”一词在书法中体现为用笔千篇一律,技艺太过精熟而缺少变化,看不到灵动之处,过于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死板。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一幅书作给人产生了匠气的观感,是有多方面原因的。首先是临写的方法不得当,太过单一。匠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气十足的书法作品,往往给人程序化的机械感。点画、结体、章法无法给人出乎意料、眼前一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亮的快感,让人觉得乏善可陈。我们看到明清时期的馆阁体,中规中矩、缺乏个性,在偌大篇幅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的文字抄写中,墨色光润,没有干湿浓淡之别,结体板正,起收笔千篇一律。清代洪亮吉在《北江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书画》里谈道:“今楷书之匀圆丰满者,谓之‘馆阁体’,类皆千手雷同。”其发展的极致就是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“千人一面”,全然没有书法艺术所需要的辨识度、独特性,后期成为僵化的工匠式劳动。以其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为范本临写,久而久之也将陷入一个死循环。若一个人经年累月地积攒了习书的坏习惯,日复一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日地养成了匠气,将是十分危险的。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另外,一些当代书家,虽然在技巧上达到了一定的水准,但是在个人自身修养上极度匮乏,这也很</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28109"/>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A.即使在科学技术如此发达的今天,也会产生新的传说,这些传说将来会不会成为研究这个时代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的史料也未可知。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B.“五四”之前,很多涉及历史的神话传说之所以没有成为广泛使用的史料,是因为这些作品在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史学和文学归类问题上存在争议。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C.在历史研究中,当代学者会把文学作品作为史料看待,在他们看来,《三国演义》和《水浒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传》的艺术手法差异并不重要。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D.文学作品能否成为史料,取决于历史学家的眼光,而历史学家对文学与史学关系的认识在一定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程度上受制于当时的学术背景。</a:t>
            </a:r>
            <a:endParaRPr lang="zh-CN" altLang="en-US" dirty="0"/>
          </a:p>
        </p:txBody>
      </p:sp>
    </p:spTree>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容易使得笔下的作品流于俗气。书法是一门除了技艺,还需要不断养修为、内涵的艺术。古时,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书法只是作为文人士大夫在学习各类文化知识基础上的一门技能,文人雅士以书法为日常书写,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同时兼具直抒胸臆、休闲娱乐的意趣,他们不以书法为谋生工具,书法并没有与金钱利益挂钩,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因而他们笔下的书法作品显露出书卷气,有丰厚的学养意味。可以说古人是先做学问,后写书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法。而今人少养学问,埋头写字,不少人以书法作为谋生的工具,书法作品成了买卖的筹码。如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此一来,匠气的书法家自然居多。书家的个人精神风貌通过形质、线条落于笔端,立见高下。弘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一法师的书法为后世所称道,就是因为通过观其书作,觉其无烟火气息,无庙堂森严,让人心生平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静、安宁。他在广泛的艺术门类领域里所积淀的学养,自然不同于那些只懂埋头练字而忽视读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书养精神的字匠。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匠气是应该尽量规避的,但却应有匠心,即工匠精神。文艺评论家陈履生说:“工匠精神即是民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族文化传统的重要组成部分,它是中国历史文脉的基因,是能够映现中华文明的底板。”孙虔礼</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也说:“察之者尚精,拟之者贵似。”我们临习楷体,就需要这样的工匠精神。楷书最讲究精准,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差之毫厘,谬以千里。欧体楷书以结体严谨、点线到位著称,如果不能秉持一丝不苟的工匠精神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去临习,临摹的准确性便大打折扣,那么楷书的韵致、韵味便有所损害。即使是如行书、草书这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样的快写书体,仍然需要慢临,需要推敲。米芾曾言:“余写《海岱诗》,三四次写,间有一两字好,</a:t>
            </a:r>
            <a:endParaRPr lang="zh-CN" altLang="en-US"/>
          </a:p>
        </p:txBody>
      </p:sp>
    </p:spTree>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220000"/>
            <a:chOff x="516966" y="1080000"/>
            <a:chExt cx="8150034"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信书亦一难事。”可见即使是率性而为的米芾,对创作的态度也仍然是严谨的,不是随意而就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总之,书法艺术应当毕生修为,不仅应在锤炼技法之时避免过度熟练,还需不断地积累自己的文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化修养,如此才可避除匠气。</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(摘编自2016年第10期《艺术科技》,有删改)</a:t>
              </a:r>
              <a:endParaRPr lang="zh-CN" altLang="en-US"/>
            </a:p>
          </p:txBody>
        </p:sp>
        <p:sp>
          <p:nvSpPr>
            <p:cNvPr id="3" name="TextBox 2"/>
            <p:cNvSpPr txBox="1"/>
            <p:nvPr/>
          </p:nvSpPr>
          <p:spPr>
            <a:xfrm>
              <a:off x="516966" y="2844629"/>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A.写书法时只是技艺过于精熟,而缺少变化和灵动之处,致使用笔千篇一律,过于死板,这种表现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被称为书法中的“匠气”。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B.明清时期的馆阁体,主要是指一种“匀圆丰满”而又中规中矩、结体板正、缺乏个性的楷体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书法,常给人以“千手雷同”之感。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C.今人只顾埋头写字而忽视了读书养精神,只把书法作为谋生的工具,书法作品变成了买卖的筹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码,导致今天充满匠气的书法家越来越多。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D.行书、草书虽属于快写书体,但也仍需要慢临、推敲,就连平时率性而为的著名书法家米芾创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作时的态度也是非常严谨的。</a:t>
              </a:r>
              <a:endParaRPr lang="zh-CN" altLang="en-US" dirty="0"/>
            </a:p>
          </p:txBody>
        </p:sp>
      </p:grpSp>
    </p:spTree>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A.古人笔下的书法作品往往有丰富的学养意味,这是因为古人是先做学问,后写书法,他们不以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之为谋生工具,书法也未与金钱利益挂钩。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B.弘一法师在广泛的艺术门类领域里积淀的丰富学养,使得他的书法作品无烟火气息,无庙堂森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严,让人心生平静、安宁。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C.工匠精神不仅是学习书法避除匠气所必需的一种严谨态度,更是我们民族文化传统的重要组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成部分,是中华文明的重要体现。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D.书法艺术应当毕生修为,要注重锤炼技法,但同时也应避免技艺过度熟练而导致用笔千篇一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律,这样就可以避除匠气。</a:t>
            </a:r>
            <a:endParaRPr lang="zh-CN" altLang="en-US" dirty="0"/>
          </a:p>
        </p:txBody>
      </p:sp>
    </p:spTree>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A.如果以一部缺乏必要的辨识度和独特性的书法作品为范本进行临写,就可能陷入僵化的工匠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式劳动,时间久了就极容易形成匠气。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B.通过书法作品的形制、线条,可见书家个人精神风貌的高下;同样,若书家在自身修养上极度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匮乏,也容易使作品流于俗气。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C.楷书最讲究精准,临习时更需要秉持一丝不苟的工匠精神,否则楷书的韵致、韵味便有所损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害,临摹的准确性也随之大打折扣。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D.书法临习应该有匠心,即工匠精神。孙虔礼的“察之者尚精,拟之者贵似”就是在强调对书法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作品的观察要精准,临习要形神酷似。</a:t>
            </a:r>
            <a:endParaRPr lang="zh-CN" altLang="en-US" dirty="0"/>
          </a:p>
        </p:txBody>
      </p:sp>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6966" y="1080000"/>
            <a:ext cx="8150034" cy="2553595"/>
            <a:chOff x="516966" y="1080000"/>
            <a:chExt cx="8150034" cy="2553595"/>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以偏概全,“今人只顾埋头写字而忽视了读书养精神,只把书法作为谋生的工具”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理解有误,原文是“不少人以书法作为谋生的工具”。</a:t>
              </a:r>
              <a:endParaRPr lang="zh-CN" altLang="en-US" dirty="0"/>
            </a:p>
          </p:txBody>
        </p:sp>
        <p:sp>
          <p:nvSpPr>
            <p:cNvPr id="3" name="TextBox 2"/>
            <p:cNvSpPr txBox="1"/>
            <p:nvPr/>
          </p:nvSpPr>
          <p:spPr>
            <a:xfrm>
              <a:off x="516966" y="212868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曲解文意,根据原文的意思,避免匠气的条件还有“不断地积累自己的文化修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养”。</a:t>
              </a:r>
              <a:endParaRPr lang="zh-CN" altLang="en-US" dirty="0"/>
            </a:p>
          </p:txBody>
        </p:sp>
        <p:sp>
          <p:nvSpPr>
            <p:cNvPr id="4" name="矩形 3"/>
            <p:cNvSpPr/>
            <p:nvPr/>
          </p:nvSpPr>
          <p:spPr>
            <a:xfrm>
              <a:off x="571472" y="2848765"/>
              <a:ext cx="7143800"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因果倒置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原文是“如果不能秉持一丝不苟的工匠精神去临习</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临摹的准性便大打折扣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那么楷书的韵致、韵味便有所损害”。</a:t>
              </a:r>
              <a:endParaRPr lang="zh-CN" altLang="en-US" sz="1500" dirty="0"/>
            </a:p>
          </p:txBody>
        </p:sp>
      </p:grpSp>
    </p:spTree>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三、(2017四川绵阳一诊,1—3)阅读下面的文字,回答问题。(9分)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宋词中,词人频频以水入词,传情达意,主要是因为水与词的特质相通。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词“以清切婉丽为宗”,水的运用使得这一盛行于秦楼楚馆的文体洗尽铅华,增添了一分清婉、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灵动和含蓄。“诗庄词媚”,词较于诗有更多儿女情长、爱恨相思的描写,文人词更侧重内心对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恋情的执着与迷惘,借助水这一意象,既突出恋人的柔情和恋情的纯洁,又显得含蓄蕴藉、缠绵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悱恻。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婉约词主言情,尚含蓄,涓涓细流恰可将那些要眇之情、凄迷之境娓娓道出,并将其表现得欲露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而不露。即使是豪放词,也宜表达得沉绵深挚。流水恰可进行一种缓冲,使之于豪壮中更显沉咽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缠绵、刚柔并济。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水具有流动性和传递性,视线随着流水放射出去,心中百感也随之生发、释放。范仲淹的《苏幕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遮》由天到地,由黄叶到秋水,接天连地的一江秋水,在带动词人视线移动的同时,更将思乡之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情、羁旅之倦吟唱出来。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水的绵绵不断常常带动着忧思情感的传递,水又是没有约束性的,象征着情感的一发不可收。</a:t>
            </a:r>
            <a:endParaRPr lang="zh-CN" altLang="en-US" dirty="0"/>
          </a:p>
        </p:txBody>
      </p:sp>
    </p:spTree>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“离思迢迢远,一似长江水。去不断,来无际。”(欧阳修《千秋岁》)流水缠绵、源源不绝,激发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人绵绵不断的情思,离人的目光、伊人的相思,都可以顺着流水延续千里。流动的水连接两地、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贯通两心,分离的人可以以水传情,可以思接千里。</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古代交通不便,横亘于前的江河湖海是词人与恋人、友人的阻隔,也是与家乡、亲人的阻隔;同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时,水也可以代指无法逾越的抽象意义上的阻碍或心灵隔阂,如故国、亡人、无法企及的爱情、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对往昔的追忆等。</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山遥水远,音信难托,水的阻隔性令牵挂、思念无法传递,郁结于心,只有将这份怅惘诉诸流水,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“望极蓝桥,但暮云千里。几重山,几重水”(张先《碧牡丹》)。于是,常借助飞翔的大雁、水中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的游鱼来逾越流水的阻碍,传递思念,“鸿雁在云鱼在水,惆怅此情难寄。斜阳独倚西楼,遥山恰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对帘钩。人面不知何处,绿波依旧东流”(晏殊《清平乐》)。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水的流逝还极易引起词人的忧伤与感怀。淡烟流水,轻寒漠漠,心思纤密之人生无端闲愁;逝者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如川,春秋代序,多愁善感之人感时伤怀,叹流年似水易逝,红颜如花易陨;滚滚江水,淘尽英雄豪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杰,淘尽兴衰荣枯,豪放悲悯之人思接千古,叹世易时移,生故国之思。</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缪钺《论词》指出,词体的生发因其与自然之境界、人心之情感相应和,文章的体格、意象的选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择都折射出作者的修养和品格。宋代士人经常通过描写开阔澄净的水面、晴朗空明的月色,来</a:t>
            </a:r>
            <a:endParaRPr lang="zh-CN" altLang="en-US"/>
          </a:p>
        </p:txBody>
      </p:sp>
    </p:spTree>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映衬自己的高洁人格、旷达胸襟和俊朗风神。在张孝祥《念奴娇·过洞庭》中,正是一句“表里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俱澄澈”,道出了士大夫的气节——高洁傲岸、冰清玉洁。与此同时,当文人士子仕途偃蹇、报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国无门时,静水流深也恰能抚慰他们失落受伤的心灵。</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有宋一朝,一方面士大夫过着琴棋书画、诗酒花茶的风雅生活;另一方面,积贫积弱的国情、险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恶多变的仕途以及文人柔弱敏感的情思,令他们有着无尽的慨叹。而水,恰以它的特点触发、传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递和排遣着这些情思,作为一种独特的媒介频频出现在词作中。宋词也因此成为中国文学史上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最湿润的一卷。</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(摘自《思与格:宋词水意象的情感解读》,有删改)</a:t>
            </a:r>
            <a:endParaRPr lang="zh-CN" altLang="en-US"/>
          </a:p>
        </p:txBody>
      </p:sp>
    </p:spTree>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A.让盛行于秦楼楚馆的词得以洗尽铅华,增添了清婉、灵动和含蓄之韵,这得益于“水”这一意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象的运用。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B.文人词更侧重内心对恋情的执着与迷惘,借助“水”这一意象,既可突出恋情的纯洁,又显得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含蓄蕴藉、缠绵悱恻。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C.“涓涓细流”可将要眇之情、凄迷之境娓娓道出,并将其表现得欲露而不露,这很符合婉约词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“尚含蓄”的特征。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D.水具有流动性和传递性,视线随着流水放射出去,心中百感也随之生发,范仲淹《苏幕遮》中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的情感正是因“水”而生。</a:t>
            </a:r>
            <a:endParaRPr lang="zh-CN" altLang="en-US" dirty="0"/>
          </a:p>
        </p:txBody>
      </p:sp>
    </p:spTree>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A.水既可代指具体的与恋人、友人、亲人、家乡的阻隔,也可代指抽象意义上无法逾越的心灵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隔阂。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B.牵挂、思念难以传递,郁结于心,因此可以逾越流水阻碍的大雁、游鱼就成为词人常用的传递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思念的意象。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C.水的流逝极易引起词人的忧伤与感怀,虽说感怀的内容不尽相同,但都会给人以沉重而悲戚的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感受。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D.意象的选择,能体现作者的修养和品格,如从“表里俱澄澈”中就能感知到张孝祥高洁傲岸的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人格。</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8596" y="1080000"/>
            <a:ext cx="8238404" cy="3626153"/>
            <a:chOff x="428596" y="1080000"/>
            <a:chExt cx="8238404" cy="3626153"/>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“充分利用史料,就不会‘疑古’”缺少证据,说法绝对。</a:t>
              </a:r>
              <a:endParaRPr lang="zh-CN" altLang="en-US" dirty="0"/>
            </a:p>
          </p:txBody>
        </p:sp>
        <p:sp>
          <p:nvSpPr>
            <p:cNvPr id="3" name="TextBox 2"/>
            <p:cNvSpPr txBox="1"/>
            <p:nvPr/>
          </p:nvSpPr>
          <p:spPr>
            <a:xfrm>
              <a:off x="500034" y="177719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D　曲解文意。据尾段可知,原文的观点是“纯粹的文艺作品,当然也能从中发掘史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料”,而选项却说“不能从这类作品中发掘史料”,因此D项错误。</a:t>
              </a:r>
              <a:endParaRPr lang="zh-CN" altLang="en-US" dirty="0"/>
            </a:p>
          </p:txBody>
        </p:sp>
        <p:sp>
          <p:nvSpPr>
            <p:cNvPr id="4" name="TextBox 2"/>
            <p:cNvSpPr txBox="1"/>
            <p:nvPr/>
          </p:nvSpPr>
          <p:spPr>
            <a:xfrm>
              <a:off x="500034" y="249157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与文意不符。据首段可知,“五四”之前,很多涉及历史的神话传说之所以没有成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为广泛使用的史料,是因为“史料范围并非如此宽泛,文学作品在大多数史学家眼里也并非史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料”,而非选项中的“这些作品在史学和文学归类问题上存在争议”。</a:t>
              </a:r>
              <a:endParaRPr lang="zh-CN" altLang="en-US" dirty="0"/>
            </a:p>
          </p:txBody>
        </p:sp>
        <p:sp>
          <p:nvSpPr>
            <p:cNvPr id="5" name="矩形 4"/>
            <p:cNvSpPr/>
            <p:nvPr/>
          </p:nvSpPr>
          <p:spPr>
            <a:xfrm>
              <a:off x="428596" y="3575074"/>
              <a:ext cx="7929618" cy="1131079"/>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00" kern="0" dirty="0" smtClean="0">
                  <a:solidFill>
                    <a:srgbClr val="000000"/>
                  </a:solidFill>
                  <a:latin typeface="Times New Roman" panose="02020603050405020304" pitchFamily="65" charset="-122"/>
                  <a:ea typeface="宋体" panose="02010600030101010101" pitchFamily="2" charset="-122"/>
                </a:rPr>
                <a:t>　论述类文本阅读设题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不再是较多地照搬原文或稍加改造的思路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不再纠缠于考查局</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部的、字面上语词概念内涵的细微差别</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更多的是着眼于文本内容的整体理解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着眼于繁杂信息</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的把握、筛选。</a:t>
              </a:r>
              <a:endParaRPr lang="zh-CN" altLang="en-US" sz="1500" dirty="0"/>
            </a:p>
          </p:txBody>
        </p:sp>
      </p:grpSp>
    </p:spTree>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A.“郁孤台下清江水,中间多少行人泪”出自辛弃疾的《菩萨蛮·书江西造口壁》,作者借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“水”这一意象将感情表达得沉绵深挚。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B.“便做春江都是泪,流不尽,许多愁”和“离思迢迢远,一似长江水”有异曲同工之妙,生动形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象地表现出情感的触动、生发、郁结于心。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C.流动的水可以连接两地,贯通两心,分离的人可以以水传情。如“日日思君不见君,共饮长江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水”“此水几时休,此恨何时已”。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D.“水”是宋词中的高频意象之一,“水”的特征暗合了词体清切要眇的特质和宋代士人的高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洁情操,也与宋词抒情的特点相通。</a:t>
            </a:r>
            <a:endParaRPr lang="zh-CN" altLang="en-US" dirty="0"/>
          </a:p>
        </p:txBody>
      </p:sp>
    </p:spTree>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58472" cy="2971282"/>
            <a:chOff x="540000" y="1080000"/>
            <a:chExt cx="8158472" cy="2971282"/>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“情感正是因‘水’而生”错,原文说“范仲淹的《苏幕遮》由天到地,由黄叶到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秋水,接天连地的一江秋水,在带动词人视线移动的同时,更将思乡之情、羁旅之倦吟唱出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来”。所以除“水”之外还包括“天”“地”“黄叶”。选项以偏概全。</a:t>
              </a:r>
              <a:endParaRPr lang="zh-CN" altLang="en-US" dirty="0"/>
            </a:p>
          </p:txBody>
        </p:sp>
        <p:sp>
          <p:nvSpPr>
            <p:cNvPr id="3" name="TextBox 2"/>
            <p:cNvSpPr txBox="1"/>
            <p:nvPr/>
          </p:nvSpPr>
          <p:spPr>
            <a:xfrm>
              <a:off x="571472" y="249157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“都会给人以沉重而悲戚的感受”无中生有。</a:t>
              </a:r>
              <a:endParaRPr lang="zh-CN" altLang="en-US" dirty="0"/>
            </a:p>
          </p:txBody>
        </p:sp>
        <p:sp>
          <p:nvSpPr>
            <p:cNvPr id="4" name="矩形 3"/>
            <p:cNvSpPr/>
            <p:nvPr/>
          </p:nvSpPr>
          <p:spPr>
            <a:xfrm>
              <a:off x="571472" y="2920203"/>
              <a:ext cx="7643866"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“情感的触动、生发、郁结于心”错。原文说“水的绵绵不断常常带动着忧思情感的传递</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水又是没有约束性的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象征着情感的一发不可收”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所以应该是表现出“情感的一发不可收”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而不是“情感的触动、生发、郁结于心”。</a:t>
              </a:r>
              <a:endParaRPr lang="zh-CN" altLang="en-US" sz="1500" dirty="0"/>
            </a:p>
          </p:txBody>
        </p:sp>
      </p:grpSp>
    </p:spTree>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62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四、(2017湖南湘西一模,1—3)阅读下面的文字,回答问题。(9分)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史上三次大规模人口南迁对南方地区的影响及其意义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魏晋南北朝时期,中原人民为避战乱开始了中国历史上的第一次人口南迁,北方人民的南迁为南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方农业生产增加了大批劳动力,特别是带来了先进的生产技术和生产工具,他们同南方的汉族人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民及山越等少数民族人民共同兴修水利,开垦出大片良田,水稻栽培技术有所提高,小麦开始推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广,牛耕得到普及。隋唐五代这一时期,南方经济继续发展,“安史之乱”后伴随着第二次人口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南迁,南方农业、手工业、商业、对外贸易都呈现出前所未有的发展势头,史称“天下大计,仰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于东南”。两宋时期,南方经济呈现出繁荣的景象,在“靖康之乱”后,随着第三次人口南迁高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峰的出现,南方的粮食产量、农业技术、手工业技术与规模、商业贸易、城镇数量都超过了北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方,江浙一带已经成为全国粮仓地带、最大的纺织中心和商业中心,同时经济重心南移的历史进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程也终于完成。</a:t>
            </a:r>
            <a:endParaRPr lang="zh-CN" altLang="en-US" dirty="0"/>
          </a:p>
        </p:txBody>
      </p:sp>
    </p:spTree>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北方人口南迁者绝大多数为劳动人民,他们来自封建经济文化高度发达的黄河流域,拥有比较先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进的生产技术和丰富的劳动经验。从《吕氏春秋》《四民月令》等文献资料中可以清楚看到,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自战国、秦汉至两宋时期,黄河流域的生产技术水平已经达到相当的高度。相比之下,同一时期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的长江中下游平原及以南地区则要落后得多,北方人口南迁将黄河流域的先进生产技术与工具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带到长江流域,必然推动这一地区的农业与手工业生产。有些南方地区开始实行区种法,并开始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采取轮作复种制。这些进步虽不能完全归功于北方移民,但是北方移民所起的突出作用,是应该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得到充分肯定的。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北方人口的大量南迁给南方地区带来了大量的劳动力。在南迁过程中,能够顺利到达南方地区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并且能生存下来的,多为一些青壮年,他们能够承受一路南迁的颠簸与艰辛,同时他们也是廉价</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的劳动力。当时南方的士族地主阶级具有从事土地开发的强烈冲动,他们迫切要求开发江南,建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立强大的经济基础,以增强南方的军事力量。北方南迁人民来到南方地区后,两手空空,一无所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有,而政府无法解决他们的生计问题,所以士族有需要劳动力来开发山川泽林的积极性,南迁人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民有需要解决生计问题的积极性,在这两个积极性的推动下,终于使南方地区的面貌焕然一新。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中国古代历史上的三次大规模的人口南迁和其所带来的中国经济重心的南移过程,是南方地区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逐步开发、发展的历程,它改变了黄河流域“一枝独秀”的历史现象,使南方摆脱了“荆榛遍</a:t>
            </a:r>
            <a:endParaRPr lang="zh-CN" altLang="en-US"/>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220000"/>
            <a:chOff x="516966" y="1080000"/>
            <a:chExt cx="8150034"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野,刀耕火种”的原始状态,经济得到飞跃发展,进而后来居上,成为全国经济最发达的地区,对中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国经济的格局产生了深远影响。经济重心的南移也带动了全国经济的发展,中原地区先进的生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产技术向南传播,进而向边疆地区渗透,使各地经济的发展趋于平衡,并且南方经济的发展也拉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动了北方经济的发展,促进了全国经济的整体发展。而且,人口的南迁促进了我国古代的民族融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合,使各族人民交错杂居,接触频繁,甚至互通婚姻,大大促进了民族融合。</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(有删改)</a:t>
              </a:r>
              <a:endParaRPr lang="zh-CN" altLang="en-US"/>
            </a:p>
          </p:txBody>
        </p:sp>
        <p:sp>
          <p:nvSpPr>
            <p:cNvPr id="3" name="TextBox 2"/>
            <p:cNvSpPr txBox="1"/>
            <p:nvPr/>
          </p:nvSpPr>
          <p:spPr>
            <a:xfrm>
              <a:off x="516966" y="3201819"/>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A.中国古代历史上的三次大规模人口南迁不是人们的主动行为,而是在战争、动乱等原因下被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迫进行的。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B.从北方迁往南方的人员都是地位低下的劳动人民,而具有一定权力的官员没有迁移到陌生的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南方。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C.从北方迁到南方,路途遥远,需要承受一路南迁的颠簸与艰辛,因此,老人和小孩子能顺利到达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南方的很少。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D.原先,北方地区的经济要比南方地区的经济更发达,但随着三次大规模人口南迁,南方地区的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经济超过了北方地区。</a:t>
              </a:r>
              <a:endParaRPr lang="zh-CN" altLang="en-US" dirty="0"/>
            </a:p>
          </p:txBody>
        </p:sp>
      </p:grpSp>
    </p:spTree>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A.随着南方地区的开发、发展,南方逐渐改变了“荆榛遍野,刀耕火种”的原始状态,经济后来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居上,打破了黄河流域“一枝独秀”的经济格局。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B.面对一无所有的大量南迁人员,南方当地政府无力解决他们的生计问题,此时,南方士族地主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阶级刚好迫切需要劳动力。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C.一直以来,黄河流域的生产技术水平比长江中下游平原及以南地区要发达得多,这一点,《吕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氏春秋》等文献资料中有明确的记载。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D.中原地区先进的生产技术随着人口南迁而向南传播,再向边疆地区渗透,拉动了当地经济的发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展,为各地经济的发展趋于平衡做了贡献。</a:t>
            </a:r>
            <a:endParaRPr lang="zh-CN" altLang="en-US" dirty="0"/>
          </a:p>
        </p:txBody>
      </p:sp>
    </p:spTree>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A.魏晋南北朝时期人口南迁后,南方的农业生产有所发展;隋唐五代时期人口南迁后,南方的农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业、手工业、商业等都有了较大发展。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B.古代历史上的三次人口南迁带来的不仅是南方经济的崛起,也使我国古代各民族之间频繁互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通,从而促进了民族大融合。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C.南方士族地主阶级具有开发江南的积极性,北方南迁人民有需要解决生计问题的积极性,这促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进了南方地区的经济发展。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D.虽然在经济重心南移前南方地区的劳动经验等与北方相比要逊色很多,但是前者有些技术比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后者先进。</a:t>
            </a:r>
            <a:endParaRPr lang="zh-CN" altLang="en-US" dirty="0"/>
          </a:p>
        </p:txBody>
      </p:sp>
    </p:spTree>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2553595"/>
            <a:chOff x="428596" y="1080000"/>
            <a:chExt cx="8238404" cy="2553595"/>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从文中第二段“北方人口南迁者绝大多数为劳动人民”的信息可知,可能也会有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官员南迁,只是数量少。</a:t>
              </a:r>
              <a:endParaRPr lang="zh-CN" altLang="en-US" dirty="0"/>
            </a:p>
          </p:txBody>
        </p:sp>
        <p:sp>
          <p:nvSpPr>
            <p:cNvPr id="3" name="TextBox 2"/>
            <p:cNvSpPr txBox="1"/>
            <p:nvPr/>
          </p:nvSpPr>
          <p:spPr>
            <a:xfrm>
              <a:off x="516966" y="212868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文中第二段有“自战国、秦汉至两宋时期”的信息,因此并不是一直如此。另外,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《吕氏春秋》等资料也并未明确地对南北两地做出比较。</a:t>
              </a:r>
              <a:endParaRPr lang="zh-CN" altLang="en-US" dirty="0"/>
            </a:p>
          </p:txBody>
        </p:sp>
        <p:sp>
          <p:nvSpPr>
            <p:cNvPr id="4" name="矩形 3"/>
            <p:cNvSpPr/>
            <p:nvPr/>
          </p:nvSpPr>
          <p:spPr>
            <a:xfrm>
              <a:off x="428596" y="2848765"/>
              <a:ext cx="7858180"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理解错误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前者有些技术比后者先进”不恰当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文中第二段有“这些进步虽不能</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完全归功于北方移民”的信息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只是说这是一个进步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并没有说有些技术比北方先进。</a:t>
              </a:r>
              <a:endParaRPr lang="zh-CN" altLang="en-US" sz="1500" dirty="0"/>
            </a:p>
          </p:txBody>
        </p:sp>
      </p:grpSp>
    </p:spTree>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0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五、(2017湖北黄冈质检,1—3)阅读下面的文字,回答问题。(9分)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重新体认家庭为社会之本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戴志勇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近日,央视综合、少儿等频道播出动画剧《郑义门》,呈现了“江南第一家”通过礼法治家、民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主选举家长等方式,对一个成百上千乃至几千人的共同体进行自治的故事。郑家几百年间出仕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为官者无一人因贪墨而罢官,这让“廉政”成为郑家故事的一个“卖点”。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细节难免艺术虚构,但郑家在历史上赫赫有名。其逐渐修订而成的家规168条,放在今日,有很多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对个人自我修行仍有实践价值的指引。但譬如基本不让女性与娘家人走动,族人不得“私藏”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一文钱,收支由大家族统一管理等做法,今人恐已难以接受。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尤为值得分析的,是第一集点出的此片主旨:治国必先齐家。从百年前的“娜拉出走”到今天的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肯定家庭,家与国的关系,绕了一大圈,似乎又走回来了。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《大学》将齐家摆在治国之前,首先是因为对治理国家者必须有极高的要求,而家庭乃是最原本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的个人成长与修行场所。</a:t>
            </a:r>
            <a:endParaRPr lang="zh-CN" altLang="en-US" dirty="0"/>
          </a:p>
        </p:txBody>
      </p:sp>
    </p:spTree>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儒家认为,若治国者不能格物致知、正心诚意,必然会心中充满杂念,陷入治理困境。而在家庭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中,人首先感受世间最自然的父母养育之情与兄弟手足之爱,有人与人之间基于自然的界限与分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寸,自然法奠基于此。良好的家教,是培养合格治国者的基本环节。</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中国主流传统中,在家庭、天地自然中贞定个体价值的思想与功夫,同集体主义与个人主义均有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一定差别,可被称为不偏执于极端的小共同体主义。它强调个体的终极价值,以避免各种人为捏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造的集体对个人尊严和权利的侵害,但也将个体从家庭与天地这个根本处,放置在与他人和世界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的脉络中,避免原子式个体可能带来的孤独、过度欲望与价值虚无。这种由内而外自然生长出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来的个体价值观,光明中正,是治国者的必备心性素质。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齐家对治国之所以重要,还在于大家族本身有各种日常事务需要处理。作为规则的礼法,由外而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内地规范族人的行为与思想,治家的经验才干,是能力培养的重要途径。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家事国事天下事,一气贯通,而不是相互背反。正是在这种融“家族规矩”于“个体人格”的生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存结构中,“江南第一家”养育出来的郑家子弟,无论出仕理家,皆能立身有本,进退有据,维系郑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家几百年于不坠。</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但理想与现实之间,可能隔着不小的距离。一方面,家族中不只是阳光,遇到不负责任的家长怎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么办?清末民初,由家族形态承载的价值观与以平等个人为本位的法律观,在张之洞、劳乃宣对</a:t>
            </a:r>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36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六、(2015课标全国Ⅰ,1—3)阅读下面的文字,完成1—3题。(9分)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宋代的农业、手工业、商业在唐代的基础上又有了新的发展,特别是商品经济出现了空前的繁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荣。在此背景下,宋代的货币流通和信用进入迅速发展时期,开创了古代金融的新篇章。</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宋代在信用形式和信用工具方面都呈现出新的特点。信用形式有借贷、质、押、典、赊买赊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卖等多种形式。借贷分为政府借贷和私人借贷。政府借贷主要表现为赈贷的形式,在紧急情况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下通过贷给百姓粮食或种子的方式,帮助他们度过困境。私人借贷多为高利贷,它可以解决社会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分化和“钱荒”带来的平民百姓资金严重不足的问题,满足特殊支付和燃眉之急的需要。质、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押是借贷的担保形式,由质库、解库等机构经营。质属于动产担保,它必须转移动产的占有;押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属于不动产担保,通常将抵押物的契约交付债权人即可。债务人违约时,债权人可用变卖价款优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先受偿。典作为不动产转移的一种形式是在宋代形成和发展起来的。其特点是典权人向出典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人支付典价后,在典期内就占有了出典人典产的使用权和收益支配权,出典人也不必向典权人支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付利息。宋代的商业贸易非常发达,但存在着通货紧缩现象,故赊买赊卖行为也很普遍,几乎生产、流通、消费领域的所有物品都能进行赊买赊卖。从实际效果看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它解决了军需、加强了流</a:t>
            </a:r>
            <a:br>
              <a:rPr lang="zh-CN" altLang="en-US" sz="1500" dirty="0" smtClean="0"/>
            </a:br>
            <a:endParaRPr lang="zh-CN" altLang="en-US" sz="1500" dirty="0"/>
          </a:p>
        </p:txBody>
      </p:sp>
    </p:spTree>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阵杨度、沈家本等人的礼法之争中,曾有过激烈辩论。正当防卫是否适用于尊长,就是一个核心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争议点。如果像郑家曾推行的那样,将个人财产权利压缩到最低限度,个体人格的保障,也难免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受影响。说到底,家庭是个人充分实现人性有情有义的土壤,而不能是障碍。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这种关系,也存在于个人与国家的关系中。今天,类似杨度与后来的一些激进革命者那样,将大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家族看成国家的敌人,要将个人从中“解放”出来才能成为合格“国民”的观点,已没有辩驳的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必要。但就像厘清个人与家庭之间的关系一样,如何厘清个人与国家、家庭价值与国家正义之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间的关系,让国家成为个人充分实现人性有情有义的土壤,是更需要我们思考和改进的。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(选自《南方周末》2016年3月21日,有删改)</a:t>
            </a:r>
            <a:endParaRPr lang="zh-CN" altLang="en-US"/>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A.郑家历经数百年长盛不衰,在历史上赫赫有名,这个成百上千乃至几千人的大家族被誉为“江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南第一家”。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B.郑家重视礼法治家,其逐渐修订而成的家规共有168条。至今,这些家规有很多对个人自我修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行仍有实践价值的指引。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C.郑家故事之所以被拍成动画剧,就是因为“廉政”卖点:郑家几百年来无一出仕为官者因贪污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而被罢官。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D.动画剧《郑义门》在第一集里就点明了此片的主旨:治国必先齐家。从家与国的关系角度肯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定了家庭的作用。</a:t>
            </a:r>
            <a:endParaRPr lang="zh-CN" altLang="en-US" dirty="0"/>
          </a:p>
        </p:txBody>
      </p:sp>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A.家庭是个人成长与修行的重要场所,良好的家教和对家族各种日常事务的处理有助于培养合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格治国者,因而《大学》将齐家放在治国之前。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B.尽管郑家的礼法治家等方式维系了家族几百年来的良好发展,但也有些凌驾于个人之上的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“家族规矩”可能会使个体人格保障受到影响。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C.齐家与治国有相通之处,处理大家族日常事务,是能力培养的重要途径,而于其中所练就的经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验才干,于治国具有重要意义。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D.不偏执于极端的小共同体主义强调个体的终极价值,不必遵从群体规则的限制,避免各种人为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捏造的集体对个人尊严和权利的侵害。</a:t>
            </a:r>
            <a:endParaRPr lang="zh-CN" altLang="en-US" dirty="0"/>
          </a:p>
        </p:txBody>
      </p:sp>
    </p:spTree>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A.郑家的故事在搬上荧屏之时固然会有一些艺术的虚构,但它却从某个角度引发了人们对于齐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家的重视,从而激起人们对家庭教育、个体人格发展的关注。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B.郑家的家规,对个人自我修养极具实践指引价值,但也在实行过程中暴露出由家族形态承载的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价值观和以平等个人为本位的法律观之间相互矛盾的问题。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C.个体在接受良好的家教、养成光明中正的心性、汲取家庭管理中的经验教训、将家事贯通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于国事和天下事的前提下,就能成为“廉吏”、合格的治国者。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D.个人与家庭、个人与国家、家庭价值与国家正义之间会存在一些矛盾,而正确处理这些关系,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让国家为个体发展提供良性土壤,需要我们去思考和改进。</a:t>
            </a:r>
            <a:endParaRPr lang="zh-CN" altLang="en-US" dirty="0"/>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080000"/>
            <a:ext cx="8166966" cy="2520743"/>
            <a:chOff x="500034" y="1080000"/>
            <a:chExt cx="8166966" cy="2520743"/>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“‘廉政’卖点”只是郑家故事被拍成动画剧的一个原因。文章从“郑家故事所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拍成的动画剧”谈起,中心论点是“家庭是社会之本”,说明该剧的教育意义远不止反腐倡廉。</a:t>
              </a:r>
              <a:endParaRPr lang="zh-CN" altLang="en-US" dirty="0"/>
            </a:p>
          </p:txBody>
        </p:sp>
        <p:sp>
          <p:nvSpPr>
            <p:cNvPr id="3" name="TextBox 2"/>
            <p:cNvSpPr txBox="1"/>
            <p:nvPr/>
          </p:nvSpPr>
          <p:spPr>
            <a:xfrm>
              <a:off x="516966" y="213438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D　“不必遵从群体规则的限制”表述的意思与原文不符,文章第六段说“中国主流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传统中,在家庭、天地自然中</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避免原子式个体可能带来的孤独、过度欲望与价值虚无”,可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见“不偏执于极端的小共同体主义”同样要求个体服从群体规则。</a:t>
              </a:r>
              <a:endParaRPr lang="zh-CN" altLang="en-US" dirty="0"/>
            </a:p>
          </p:txBody>
        </p:sp>
        <p:sp>
          <p:nvSpPr>
            <p:cNvPr id="4" name="矩形 3"/>
            <p:cNvSpPr/>
            <p:nvPr/>
          </p:nvSpPr>
          <p:spPr>
            <a:xfrm>
              <a:off x="500034" y="3205955"/>
              <a:ext cx="4572000" cy="394788"/>
            </a:xfrm>
            <a:prstGeom prst="rect">
              <a:avLst/>
            </a:prstGeom>
          </p:spPr>
          <p:txBody>
            <a:bodyPr>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3.答案  </a:t>
              </a:r>
              <a:r>
                <a:rPr lang="zh-CN" altLang="en-US" sz="1500" kern="0" dirty="0" smtClean="0">
                  <a:solidFill>
                    <a:srgbClr val="000000"/>
                  </a:solidFill>
                  <a:latin typeface="Times New Roman" panose="02020603050405020304" pitchFamily="65" charset="-122"/>
                  <a:ea typeface="宋体" panose="02010600030101010101" pitchFamily="2" charset="-122"/>
                </a:rPr>
                <a:t>  C　“就能成为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”的说法过于绝对。</a:t>
              </a:r>
              <a:endParaRPr lang="zh-CN" altLang="en-US" sz="1500" dirty="0"/>
            </a:p>
          </p:txBody>
        </p:sp>
      </p:gr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六、(2017安徽皖南八校联考,1—3)阅读下面的文字,回答问题。(9分)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随着移动互联网时代的到来,新媒体突破了传统媒体的篇幅限制及对话语权利的垄断,改变了文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艺评论的生态。随处可以发声,随时可以发声,“人人都可以成为批评家”的时代已经到来。与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此同时,权威声音的影响力偏弱,偏激与偏见弥漫着网络评论空间。在这样一个时代,文艺评论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如何发声?日前,在杭州举行的第二届中国青年文艺评论家“西湖论坛”上,来自全国的青年评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论家们对此展开了讨论。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“以前一篇文章最快也要次日见报。现在一边看戏,一边可以在微信朋友圈吐槽,这种即时的互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动是过去从来不敢想象的。线上线下界限越来越模糊,彼此交织在一起。”在广州市文学艺术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创作研究院戏剧部副主任罗丽看来,一部戏的生命不仅仅存在于舞台之上,更重要的是一种观演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关系的互通,而自媒体提供的这种互通的渠道,意见表达比过去更加畅通也更加容易抵达。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论坛上,青年评论家们欣喜于互联网为发表文艺评论提供了新渠道、新视野,同时也表达了这样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的担忧:每个人都可以在互联网上发声,海量意见的生成会造成专业性稀释,甚至容易催生一些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非理性的批评。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“新媒体环境下文艺评论要小心两种‘失语’的尴尬:一方面是权威话语不再被创作者和观众</a:t>
            </a:r>
            <a:endParaRPr lang="zh-CN" altLang="en-US" dirty="0"/>
          </a:p>
        </p:txBody>
      </p:sp>
    </p:spTree>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信奉,一方面是新媒体上众声喧嚣却未能有效抵达。”中国文联文艺评论中心副主任、中国文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艺评论家协会副秘书长周由强给在场的青年评论家抛出了这样一个话题。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“文艺评论现在变成了人人都可以表达意见的一种状态。这就要求职业评论人有更严格的操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守和更专业的表达,有挺身去引领的责任和担当。”罗丽曾在广州发起了一个青年剧评团的活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动,组织很多有志于参与戏剧评论也很热爱戏剧的年轻人一起来看戏,看完戏之后会留出一定时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间进行讨论。通过这样的引导,她发现这些青年剧评的表达方式和观点,会慢慢变得客观和理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性。“我们需要去引领观众,而不是附和和跟随。让评论者和创作者不再对立,这将是抵达批评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彼岸的一条途径。”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在国家话剧院研究员颜榴看来,当下的戏剧是在科技与资本的双重压迫下必须做出的美学嬗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变。这样一个时代的剧评,应是一种聪明而又到位的言说——俏皮而又活泼的态度,甚至是麻辣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一点的文风,更适合读者的口味。更重要的是,这种生动的文风恰恰需要一种严肃的学风作为支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撑,这二者有机结合才会造就更好的戏剧评论。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戏剧评论怎样才能跟戏剧创作产生一种互动关系?戏剧评论和戏剧研究的区别在哪里?此次论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坛主持、导演王晓鹰表示,青年戏剧评论者不仅是一个戏剧的观看者,还应当是一个研究者。很</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多评论都建立在研究的基础上,需要有评论者的理论框架、理论背景,需要评论者能针对创作者</a:t>
            </a:r>
            <a:endParaRPr lang="zh-CN" altLang="en-US"/>
          </a:p>
        </p:txBody>
      </p:sp>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16966" y="1080000"/>
            <a:ext cx="8150034" cy="5220000"/>
            <a:chOff x="516966" y="1080000"/>
            <a:chExt cx="8150034"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的实践展开有效的评说,包括对其创作问题的梳理、解决问题的思考等,而不是一味要求创作者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应该怎么做。</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中国文联党组成员、副主席夏潮勉励青年评论家要加强理论学习,继承中国传统文艺批评的优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秀遗产,批判借鉴现代西方文艺理论,为构建具有中国特色、中国风格、中国气派的文艺评论话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语体系,推动文艺评论事业的发展做出自己的贡献。</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(摘自《光明日报》,有删改)</a:t>
              </a:r>
              <a:endParaRPr lang="zh-CN" altLang="en-US"/>
            </a:p>
          </p:txBody>
        </p:sp>
        <p:sp>
          <p:nvSpPr>
            <p:cNvPr id="3" name="TextBox 2"/>
            <p:cNvSpPr txBox="1"/>
            <p:nvPr/>
          </p:nvSpPr>
          <p:spPr>
            <a:xfrm>
              <a:off x="516966" y="3134517"/>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A.在移动互联网时代,随着新媒体的广泛使用,随处可以发声,随时可以发声,文艺评论的生态有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所改变。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B.在全媒体生态下,以传统媒体为代表的权威声音对话语权的垄断受到挑战,其发声影响力偏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C.在第二届“西湖论坛”上,与会的中国青年文艺评论家对全媒体时代文艺评论如何发声展开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讨论。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D.罗丽认为,一部戏的生命不仅存在于舞台之上,更为重要的是自媒体提供的一种观演关系的互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a:t>
              </a:r>
              <a:endParaRPr lang="zh-CN" altLang="en-US" dirty="0"/>
            </a:p>
          </p:txBody>
        </p:sp>
      </p:gr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A.论坛上,青年评论家们有喜有忧,欣喜于互联网为发表文艺评论提供了新渠道、新视野;担忧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于海量评论意见的生成带来的后果。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B.在互联网时代,权威话语不再被创作者、观众信奉,新媒体上众声喧嚣却未能有效抵达,与会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的文艺评论家对此表示担忧。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C.作者认为,在人人都可以成为批评家的时代,职业评论人需要去引领观众,而不是附和和跟随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观众,让评论者和创作者不再对立。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D.有研究者指出,在当下的戏剧做出美学嬗变的前提下,生动的文风和严肃的学风只有有机结合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起来,才会造就更好的戏剧评论。</a:t>
            </a:r>
            <a:endParaRPr lang="zh-CN" altLang="en-US" dirty="0"/>
          </a:p>
        </p:txBody>
      </p:sp>
    </p:spTree>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A.移动互联网时代,新媒体和传统媒体共同构成全媒体生态,此时各种文艺评论如何做到客观和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理性地发声引起了文艺评论界的关注和讨论。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B.在理论方面探讨全媒体下文艺如何发声之前,还没有人组织过“职业评论人引领观众,让评论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者和创作者不再对立”的相关实践活动。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C.戏剧评论应与戏剧研究有关联。很多评论是建立在研究的基础上的,需要有评论者的理论框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架、理论背景,进而针对创作者的实践展开有效的评说。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D.要构建具有中国特色、中国风格、中国气派的文艺评论话语体系,推动文艺评论事业的发展,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就要兼收并蓄,即“古为今用”“洋为中用”。</a:t>
            </a: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96265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通,更重要的一点,它对束缚生产流通扩大和发展的高利贷构成了冲击。</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随着社会经济的发展,宋代商业贸易对货币的要求越来越高,但是社会中货币供给和流通状况不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尽理想,表现为货币流通区域的割据性、货币供给数量的有限性,以及大量流通的铜铁钱细碎和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不便携带的特性,其结果是抑制了经济发展。为了解决这类问题,在高度发达的造纸和印刷技术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保障下,通过民间自发力量的作用和官府的强制推行,宋代社会陆续出现了诸如茶引、盐引、交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子、关子和会子等新型纸质信用工具。茶引、盐引要求相关人员先用粮草或现钱的付出作为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取得的条件,然后凭此类纸质信用工具异地兑取现钱或政府专卖货物。这些信用工具的使用,除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了可发挥信用功能外,也使得政府和商人在专卖货物领域能够共同获利,既有利于商人从政府专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卖的货物中分得一份利益,又有利于政府实现增加收入、补给军需等目标。早期的交子、关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子、会子要求相关人员先交纳现钱作为取得的条件,然后再根据需要持交子、关子、会子到指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定的地区兑取现钱。这类信用工具携带方便且具有汇票性质,可以保障大宗交易、跨地区交易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货款的顺利结算。它们的使用,弥补了货币的不足,节省了货币流通需求量。此后这种交子、关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子、会子逐步发展为纸币。可见,宋代新型信用工具的大量使用,是社会经济发展史中最具标志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性意义的新生事物,它缓解或解决了交换过程中的诸多不便与矛盾,从而在很大程度上促进了经济发展。</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(摘编自王芳《宋代信用的特点与影响》)</a:t>
            </a:r>
            <a:endParaRPr lang="zh-CN" altLang="en-US" sz="1500" dirty="0" smtClean="0"/>
          </a:p>
          <a:p>
            <a:pPr marL="0" indent="0" eaLnBrk="0" latinLnBrk="1" hangingPunct="0">
              <a:lnSpc>
                <a:spcPct val="150000"/>
              </a:lnSpc>
              <a:spcBef>
                <a:spcPts val="0"/>
              </a:spcBef>
              <a:buNone/>
            </a:pPr>
            <a:endParaRPr lang="zh-CN" altLang="en-US" dirty="0"/>
          </a:p>
        </p:txBody>
      </p:sp>
    </p:spTree>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6966" y="1080000"/>
            <a:ext cx="8150034" cy="2971282"/>
            <a:chOff x="516966" y="1080000"/>
            <a:chExt cx="8150034" cy="2971282"/>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D　“更为重要的是自媒体提供的一种观演关系的互通”错误,原文表述的是“更重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要的是一种观演关系的互通,而自媒体提供的这种互通的渠道,意见表达比过去更加畅通也更加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容易抵达”,可见自媒体提供的这种观演关系的互通仅是其中一种。</a:t>
              </a:r>
              <a:endParaRPr lang="zh-CN" altLang="en-US" dirty="0"/>
            </a:p>
          </p:txBody>
        </p:sp>
        <p:sp>
          <p:nvSpPr>
            <p:cNvPr id="3" name="TextBox 2"/>
            <p:cNvSpPr txBox="1"/>
            <p:nvPr/>
          </p:nvSpPr>
          <p:spPr>
            <a:xfrm>
              <a:off x="516966" y="249157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根据原文第5段内容可知,C项所述观点为罗丽的观点,而不是作者的观点。</a:t>
              </a:r>
              <a:endParaRPr lang="zh-CN" altLang="en-US" dirty="0"/>
            </a:p>
          </p:txBody>
        </p:sp>
        <p:sp>
          <p:nvSpPr>
            <p:cNvPr id="4" name="矩形 3"/>
            <p:cNvSpPr/>
            <p:nvPr/>
          </p:nvSpPr>
          <p:spPr>
            <a:xfrm>
              <a:off x="642910" y="2920203"/>
              <a:ext cx="7715304"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“还没有人组织过</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的相关实践活动”的说法错误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原文有“罗丽曾在广州</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起了一个青年剧评团的活动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组织很多有志于参与戏剧评论也很热爱戏剧的年轻人一起来看戏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看完戏之后会留出一定时间进行讨论”的信息。</a:t>
              </a:r>
              <a:endParaRPr lang="zh-CN" altLang="en-US" sz="1500" dirty="0"/>
            </a:p>
          </p:txBody>
        </p:sp>
      </p:grpSp>
    </p:spTree>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62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七、(2017广东揭阳二模,1—3)阅读下面的文字,回答问题。(9分)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金石学的兴衰与传承创新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朱凤瀚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金石学的“金”,主要是指青铜器及其铭文,“石”是指石刻而且主要是指石刻文字。为求保存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永久而将文字资料刻于石上,特别是铸于青铜器上,是古代中国的一种重要的文化传统。在汉代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时,存于简帛上的先秦文献已相当残缺,故商周青铜器铭文与东周以后的石刻文字资料尤为珍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贵。但是这一类文献在北宋以前并未得到学界足够的重视。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这种情况,直到北宋年间金石学的出现才得到较大改观。研究古代青铜器与石刻能受到学者的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重视,一方面是因为金石之学不仅可以证经补史,而且有助于复原古礼,适应了北宋王朝鼓励经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学、巩固统治秩序之需要。另一方面,金石之学有实证研究色彩,为当时代表进步的史学与文字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学发展趋势的学者所推重。北宋时造纸、印刷与墨拓技术得到空前发展,也为金石学的发展创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造了物质条件。</a:t>
            </a:r>
            <a:endParaRPr lang="zh-CN" altLang="en-US" dirty="0"/>
          </a:p>
        </p:txBody>
      </p:sp>
    </p:spTree>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清代在康熙朝后,开始极力提倡儒家经典之学,推崇“朴学”以巩固其统治秩序。而清初以顾炎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武等为代表的学者,强调“通经致用”,重视考据学及小学,遂将与小学密切相关的金石学推到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当时学术高端的地位。清代学者在青铜器与金文研究上有不少建树,而石刻方面则着力更多,研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究成果亦趋于系统。但此时期被作为研究对象的青铜器等古器物及相当一部分石刻,仍然是零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散出土的,且多属未知共存的器物。同时,对古器物形制变化的脉络及其与铭文的关系始终未能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厘清,对铭文虽有考证,亦由于未有科学的古文字学理论且囿于传统史观,故进展不大,且研究的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路径与结论始终未能摆脱“证经”之套路。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金石学作为一门属于特定历史阶段、有特定内涵的学问,基本止步于二十世纪初,但对其研究的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主要门类,即中国古代青铜器(及各种古器物)、金文与古代石刻的研究,则继金石学之后获得新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生。辛亥革命前后,伴随民主革命运动的兴起,中国的学术界也发生了重大变化,西方先进的科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学思想被引进,特别是“五四运动”强调实事求是的科学态度与理论结合实际的科学方法,促进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了中国现代考古学的诞生。1925年王国维发表《古史新证》,倡导“二重证据法”,对中国古史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研究在方法论上的进步起了积极推动作用。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从二十世纪二三十年代的“中央研究院”发掘殷墟开始,中国青铜器研究即从旧金石学范畴进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入了现代考古学的研究领域,考古类型学被应用于青铜器研究。郭沫若在其名著《两周金文辞</a:t>
            </a:r>
            <a:endParaRPr lang="zh-CN" altLang="en-US"/>
          </a:p>
        </p:txBody>
      </p:sp>
    </p:spTree>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大系图录》与《考释》中,借鉴考古学的类型学,提出了“标准器法”。1941年出版的容庚《商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周彝器通考》,更在青铜器及纹饰的分类、定名诸方面做出了杰出贡献。1935年唐兰出版了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《古文字学导论》,提出了古文字考释的偏旁分析法与历史考证法,促使古文字学脱离开传统金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石学与小学的束缚。史学观念的进步也使金文更好地与传世历史文献相联系,使之成为研究古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史的重要资料。与此同时,石刻研究亦渐纳入现代考古学与史学的研究范畴。二十世纪以来照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相技术与印刷水平的提高成为传统金石学研究门类获得新发展的重要条件。</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从金石学的兴衰与金石研究的新生之历程,可以深切地感到,人文社会科学类的学术研究,其水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平的高低是与时代所给予的政治环境,科学世界观及科学技术的发展程度,时代的历史需求密切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相关的。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(摘编自2016年7月5日《光明日报》,有删改)</a:t>
            </a:r>
            <a:endParaRPr lang="zh-CN" altLang="en-US"/>
          </a:p>
        </p:txBody>
      </p:sp>
    </p:spTree>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A.中国古代有一种文化传统,为将文字资料永久保存而将其刻于石上或铸于青铜器上。“金”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主要是指青铜器及其铭文,而“石”则是指石刻而且主要是指石刻文字。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B.金石之学可以证经补史,有助于复原古礼,适应了北宋王朝鼓励经学、巩固统治秩序之需要,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而且金石之学的实证研究色彩,也很受当时的学者的推重。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C.清朝时期,始终未能厘清古器物形制变化的脉络及其与铭文的关系,也没有科学的古文字学理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论,又受到传统史学观的局限,因而金石学研究进展不大。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D.王国维倡导“二重证据法”,对中国古史学研究在方法论上的进步起了积极推动作用。郭沫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若借鉴考古学的类型学,提出了青铜器研究的“标准器法”。</a:t>
            </a:r>
            <a:endParaRPr lang="zh-CN" altLang="en-US" dirty="0"/>
          </a:p>
        </p:txBody>
      </p:sp>
    </p:spTree>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A.较之简帛,青铜器铭文和石刻保存的时间更为长久。在汉代时,保存于简帛上的先秦文献已相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当残缺,所以商周青铜器铭文与东周以后的石刻文字资料显得特别珍贵。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B.在北宋以前,青铜器及其铭文以及石刻文字等文献资料还不是很受学术界的重视,直到北宋年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间金石学出现后,这种状况才得到较大改观。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C.清代学者在金石学研究中,对石刻方面投入精力更多,研究成果亦更加系统化。但此时青铜器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等古器物仍是零散出土的,且多属未知共存的器物,研究进展不大。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D.西方先进的科学思想被引入中国,尤其是“五四运动”强调实事求是的科学态度与理论结合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实际的科学方法,促进了中国现代考古学的诞生。</a:t>
            </a:r>
            <a:endParaRPr lang="zh-CN" altLang="en-US" dirty="0"/>
          </a:p>
        </p:txBody>
      </p:sp>
    </p:spTree>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A.清初以顾炎武等为代表的学者,强调“通经致用”,重视考据学及小学,金石学因与小学密切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相关,被推到当时学术高端的地位。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B.北宋时造纸、印刷与墨拓技术为金石学的发展创造了物质条件,二十世纪以来照相技术与印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刷技术水平的提高使传统金石学研究门类获得了新的发展。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C.二十世纪二三十年代对殷墟的发掘,标志着中国青铜器研究从旧金石学范畴进入现代考古学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的研究领域,石刻研究也逐渐被纳入现代考古学和史学的研究范畴。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D.金石学作为一门学问,属于特定历史阶段,具有特定内涵,在二十世纪初已停滞不前,但对其研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究的主要门类,则继金石学之后获得新生。</a:t>
            </a:r>
            <a:endParaRPr lang="zh-CN" altLang="en-US" dirty="0"/>
          </a:p>
        </p:txBody>
      </p:sp>
    </p:spTree>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45528" y="1080000"/>
            <a:ext cx="8252944" cy="3126087"/>
            <a:chOff x="445528" y="1080000"/>
            <a:chExt cx="8252944" cy="3126087"/>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此项误用递进关系,原文是“一方面</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另一方面</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”的并列关系;且“也很受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当时的学者的推重”扩大范围,原文说的是“为当时代表进步的史学与文字学发展趋势的学者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所推重”,表明只有部分学者推重。</a:t>
              </a:r>
              <a:endParaRPr lang="zh-CN" altLang="en-US" dirty="0"/>
            </a:p>
          </p:txBody>
        </p:sp>
        <p:sp>
          <p:nvSpPr>
            <p:cNvPr id="3" name="TextBox 2"/>
            <p:cNvSpPr txBox="1"/>
            <p:nvPr/>
          </p:nvSpPr>
          <p:spPr>
            <a:xfrm>
              <a:off x="571472" y="249157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“研究成果亦更加系统化”曲解文意。文中并没有将石刻研究与青铜器铭文研究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成果比较,不能说哪一个“更系统化”;而且,对于石刻,文中说的是“石刻方面</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研究成果亦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趋于系统”,“趋于系统”是一个发展的过程,不等同于“系统化”的结果。</a:t>
              </a:r>
              <a:endParaRPr lang="zh-CN" altLang="en-US" dirty="0"/>
            </a:p>
          </p:txBody>
        </p:sp>
        <p:sp>
          <p:nvSpPr>
            <p:cNvPr id="4" name="TextBox 2"/>
            <p:cNvSpPr txBox="1"/>
            <p:nvPr/>
          </p:nvSpPr>
          <p:spPr>
            <a:xfrm>
              <a:off x="445528" y="355648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“在二十世纪初已停滞不前”混淆已然与未然。原文表述是“基本止步于二十世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纪初”,而不是“已停滞不前”。</a:t>
              </a:r>
              <a:endParaRPr lang="zh-CN" altLang="en-US" dirty="0"/>
            </a:p>
          </p:txBody>
        </p:sp>
      </p:grpSp>
    </p:spTree>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885248"/>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一、(2016河北石家庄二检,1—3)阅读下面的文字,回答问题。(9分)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职掌卜筮,是先秦史官与《周易》关系之最突出的纽带。在先秦,尤其是在春秋战国时期,史官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们对这一职责的履行可谓是不遗余力。阅读先秦文献,人们有时会为史官们据《周易》占筮的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准确而感到惊讶。例如,周史运用《周易》为陈国占筮,得出了两个结论,一是陈侯的后代将在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齐国昌盛并执掌大权,二是陈国将在那时衰败。后来历史的发展果如其言。如何来解释史官们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的这一类“神奇的”预测呢?其关键,是先秦史官对《周易》变化观精髓的理解和运用。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《周易》是一部谈事物变化的书。前人称“易”有三义,即变易、简易、不易。不少先哲认为: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“易”之精义实为“变易”。《说文解字》引《秘书》:“易”原为象形字,上日下月,日为阳,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月为阴,阴阳交合变化成宇宙间万事万物,阴阳者,变化也。《周易》之基本要素“爻”的意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蕴、“卦”的构成方式、八卦及六十四卦之间的关系以及“十翼”对《周易》义理的阐述等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等,无不突出地表现出一种变化观。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从表面上看,周史所得出的两个结论是占筮的结果,其实,周史在为陈国占筮之前,已对陈、齐等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国的历史和现状做了一定的了解,即“先人事而后说卦”,在此基础上,再依据《周易》的变化</a:t>
            </a:r>
            <a:endParaRPr lang="zh-CN" altLang="en-US" dirty="0"/>
          </a:p>
        </p:txBody>
      </p:sp>
      <p:sp>
        <p:nvSpPr>
          <p:cNvPr id="3" name="TextBox 11"/>
          <p:cNvSpPr txBox="1"/>
          <p:nvPr/>
        </p:nvSpPr>
        <p:spPr>
          <a:xfrm>
            <a:off x="2279380" y="919939"/>
            <a:ext cx="393569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a:t>
            </a:r>
            <a:r>
              <a:rPr lang="en-US" altLang="zh-CN" sz="2000" b="1" dirty="0" smtClean="0">
                <a:latin typeface="黑体" panose="02010609060101010101" pitchFamily="49" charset="-122"/>
                <a:ea typeface="黑体" panose="02010609060101010101" pitchFamily="49" charset="-122"/>
                <a:sym typeface="+mn-ea"/>
              </a:rPr>
              <a:t>2015—2016</a:t>
            </a:r>
            <a:r>
              <a:rPr lang="zh-CN" altLang="en-US" sz="2000" b="1" dirty="0" smtClean="0">
                <a:latin typeface="黑体" panose="02010609060101010101" pitchFamily="49" charset="-122"/>
                <a:ea typeface="黑体" panose="02010609060101010101" pitchFamily="49" charset="-122"/>
                <a:sym typeface="+mn-ea"/>
              </a:rPr>
              <a:t>年模拟探究测试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9060101010101" pitchFamily="49" charset="-122"/>
                <a:ea typeface="黑体" panose="02010609060101010101" pitchFamily="49" charset="-122"/>
                <a:sym typeface="+mn-ea"/>
              </a:rPr>
              <a:t>（</a:t>
            </a:r>
            <a:r>
              <a:rPr lang="zh-CN" altLang="en-US" sz="1400" b="0" dirty="0" smtClean="0">
                <a:latin typeface="黑体" panose="02010609060101010101" pitchFamily="49" charset="-122"/>
                <a:ea typeface="黑体" panose="02010609060101010101" pitchFamily="49" charset="-122"/>
                <a:sym typeface="+mn-ea"/>
              </a:rPr>
              <a:t>每篇建议用时</a:t>
            </a:r>
            <a:r>
              <a:rPr lang="en-US" altLang="zh-CN" sz="1400" b="0" dirty="0" smtClean="0">
                <a:latin typeface="黑体" panose="02010609060101010101" pitchFamily="49" charset="-122"/>
                <a:ea typeface="黑体" panose="02010609060101010101" pitchFamily="49" charset="-122"/>
                <a:sym typeface="+mn-ea"/>
              </a:rPr>
              <a:t>10</a:t>
            </a:r>
            <a:r>
              <a:rPr lang="zh-CN" altLang="en-US" sz="1400" b="0" dirty="0" smtClean="0">
                <a:latin typeface="黑体" panose="02010609060101010101" pitchFamily="49" charset="-122"/>
                <a:ea typeface="黑体" panose="02010609060101010101" pitchFamily="49" charset="-122"/>
                <a:sym typeface="+mn-ea"/>
              </a:rPr>
              <a:t>分钟）</a:t>
            </a:r>
            <a:endParaRPr sz="1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观去分析、推测其前景,就得出了这些结论。知道了这个例子所蕴含的道理,就明白了先秦史官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的《周易》筮有时能较为准确地预测历史发展变化结局的奥秘。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先秦史官以《周易》占筮,又表现出明显的局限性。首先,以《周易》占筮,凭蓍草这类植物去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推断活生生的、千变万化的人事,从根本来说是难以成功的。尽管有时占筮者在推断中也会结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合对历史和现实的了解,但这类占筮法总体上笼罩在唯心主义、神秘主义的气氛之中,并非科学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的方法。其次,先秦史官以《周易》占筮,在具体操作上具有很大的主观随意性。根据《左传》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《国语》的记载,春秋时期人们讲《周易》要讲八项。然而,在每次占筮时,并不会八项内容都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讲,因为甲项与乙项的结论很可能不一致,甚至是对立的。选择哪项或哪几项来讲,先秦史官往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往依据自己的意图来定。占筮的结果,也可以依据多个方面来解释,只需选择其中的一种或几种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来做论断。主观随意性表现得非常突出,牵强附会的特点也很显著。</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先秦史官所掌职责非常丰富,堪称是当时的“通才”,而《周易》是一部既简明又涉猎宇宙万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物、社会人生的著作,可谓“通学”;作为“通才”的先秦史官与作为“通学”著作的《周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易》,有着一种内在的、千丝万缕的联系。出于职责要求,先秦史官堪称是《周易》的解读者、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运用者、守护者及传承者。他们偶尔表现出的运用《周易》对具体人和事的发展进行准确预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测的“奇迹”,主要得益于对《周易》变化观的活用,以及对拟预测人和事的历史、现状的观察</a:t>
            </a: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面。一种海外流行的时尚由此成为中国本土的时尚,中国传统的人物、花鸟、山水,与外来的伊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斯兰风格融为一体,青花瓷成为中国瓷器的代表,进而走向世界,最终万里同风,成为世界时尚。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一般来说,一个时代有一个时代的文化,而时尚兴盛则是社会快速变化的标志。因此,瓷器的演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变之所以引人注目,还在于它与中国传统社会从单一向多元社会的转型同步。瓷器的演变与社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会变迁有着千丝万缕的联系,这使我们对明代有了新的思考和认识。如果说以往人们所了解的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明初是一个复兴传统的时代,其文化特征是回归传统,明初往往被认为是保守的,那么青花瓷的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例子,则可以使人们对于明初文化的兼容性有一个新的认识。事实上,与明代中外文明的交流高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峰密切相关,明代中国正是通过与海外交流而走向开放和进步的,青花瓷的两次外销高峰就反映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了这一点。第一次在亚非掀起了中国风,第二次则兴起了欧美的中国风。可见,明代不仅是中国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陶瓷史上一个重大转折时期,也是中国传统社会的重要转型时期。正是中外文明的交融,成功推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动了中国瓷器从单色走向多彩的转型,青花瓷以独特方式昭示了明代文化的演变过程,成为中国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传统社会从单一走向多元的例证。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(摘编自万明《明代青花瓷崛起的轨迹》)</a:t>
            </a:r>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A.宋代的信用进入迅速发展时期,借贷、质、押、典、赊买赊卖等信用形式的产生是宋代金融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的一个新特点。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B.宋代的政府借贷基本上是赈济性借贷,主要目的是帮助百姓度过困境,因此与私人借贷相比,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政府借贷的利率要低得多。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C.在宋代,债务人可以用不动产的契约或动产作为担保,向债权人借贷。在债务人不偿还债务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时,债权人可用变卖价款优先受偿。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D.赊买赊卖的信用形式在一定程度上解决了宋代通货紧缩带来的资金不足的问题,缓解了生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产、流通、消费领域中的诸多矛盾。</a:t>
            </a:r>
            <a:endParaRPr lang="zh-CN" altLang="en-US" dirty="0"/>
          </a:p>
        </p:txBody>
      </p:sp>
    </p:spTree>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0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和了解。而这方面的败笔与尴尬,正好说明《周易》唯心、神秘思想本身的致命缺陷。深入探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讨先秦史官与《周易》的关系,是一个新的研究视角,它对于《周易》以及中国古代史学史的研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究等具有重要意义。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(摘编自林晓平《先秦史官与&lt;周易&gt;》)</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A.《周易》是古代一部谈事物变化的书,“易”有“变易、简易、不易”之义,很多先哲认为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“变易”是其中最核心的意义。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B.《周易》主要讲变化,“易”最初为象形字,上为“日”,下为“月”,代表阳和阴,表示阴阳交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合变化成宇宙间万事万物。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C.《周易》中的“爻”的意蕴、“卦”的构成方式、八卦及六十四卦之间的关系以及“十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翼”等等,无不表现出一种变化观。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D.《周易》既简明又涉猎广泛,包括宇宙万物、社会人生,可谓“通学”,古人常用它来占筮,预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测吉凶和事物的发展变化。</a:t>
            </a:r>
            <a:endParaRPr lang="zh-CN" altLang="en-US" dirty="0"/>
          </a:p>
        </p:txBody>
      </p:sp>
    </p:spTree>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A.在先秦时期,史官堪称是当时的“通才”,所掌职责非常丰富,其中一个重要的职责就是用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《周易》来占筮。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B.先秦史官与《周易》有着一种内在的、千丝万缕的联系,他们是《周易》的解读者、运用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者、守护者及传承者。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C.如果史官能理解和运用《周易》变化观的精髓,重视对历史和现状的了解,就能科学地预测历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史的发展变化。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D.从先秦史官与《周易》的关系的角度进行深入探讨,对于研究《周易》以及中国古代史学史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有重大意义。</a:t>
            </a:r>
            <a:endParaRPr lang="zh-CN" altLang="en-US" dirty="0"/>
          </a:p>
        </p:txBody>
      </p:sp>
    </p:spTree>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A.《周易》被古人用于占筮,有时准确得令人惊讶,周代史官用它对陈国后代的兴衰所做的两点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预测,后被历史的发展所证实。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B.《周易》内容丰富,春秋时学者讲《周易》要讲八项,但各项内容很可能不一致,甚至还会出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现两项之间矛盾对立的现象。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C.用《周易》占筮,可能得到不同的结论;同一结论,也可以依据多个方面来解释,在具体操作上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牵强附会,具有主观随意性。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D.《周易》用以占筮,凭蓍草去推断活生生的、千变万化的人和事,是唯心主义、神秘主义思想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的体现,从根本来说难以成功。</a:t>
            </a:r>
            <a:endParaRPr lang="zh-CN" altLang="en-US" dirty="0"/>
          </a:p>
        </p:txBody>
      </p:sp>
    </p:spTree>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080000"/>
            <a:ext cx="8166966" cy="3257034"/>
            <a:chOff x="500034" y="1080000"/>
            <a:chExt cx="8166966" cy="3257034"/>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“‘十翼’表现出一种变化观”理解错误。原文说的是“十翼”对《周易》义理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的阐述,突出地表现出一种变化观。</a:t>
              </a:r>
              <a:endParaRPr lang="zh-CN" altLang="en-US" dirty="0"/>
            </a:p>
          </p:txBody>
        </p:sp>
        <p:sp>
          <p:nvSpPr>
            <p:cNvPr id="4" name="TextBox 2"/>
            <p:cNvSpPr txBox="1"/>
            <p:nvPr/>
          </p:nvSpPr>
          <p:spPr>
            <a:xfrm>
              <a:off x="516966" y="2210554"/>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“就能科学地预测历史的发展变化”理解有误。原文说“尽管有时占筮者在推断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中也会结合对历史和现实的了解,但这类占筮法总体上笼罩在唯心主义、神秘主义的气氛之中,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并非科学的方法”。</a:t>
              </a:r>
              <a:endParaRPr lang="zh-CN" altLang="en-US" dirty="0"/>
            </a:p>
          </p:txBody>
        </p:sp>
        <p:sp>
          <p:nvSpPr>
            <p:cNvPr id="5" name="矩形 4"/>
            <p:cNvSpPr/>
            <p:nvPr/>
          </p:nvSpPr>
          <p:spPr>
            <a:xfrm>
              <a:off x="500034" y="3205955"/>
              <a:ext cx="7715304"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“但各项内容很可能不一致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甚至还会出现两项之间矛盾对立的现象”有误。</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文说“然而</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在每次占筮时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并不会八项内容都讲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因为甲项与乙项的结论很可能不一致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甚至是对立的”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可见“不一致”的不是“各项内容”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而是甲项与乙项的结论。</a:t>
              </a:r>
              <a:endParaRPr lang="zh-CN" altLang="en-US" sz="1500" dirty="0"/>
            </a:p>
          </p:txBody>
        </p:sp>
      </p:grpSp>
    </p:spTree>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二、(2016河南郑州一检,1—3)阅读下面的文字,回答问题。(9分)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“仁义礼智信”即儒家核心思想“三纲五常”中的“五常”,是中华传统文化的核心价值观之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一。它最终聚合为一个核心的价值理念,是中华文化长期发展、传承和选择的结果。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在孔子之前,“仁”“义”“礼”“智”“信”这些术语已经广泛流行,是当时普遍认同的价值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观念。“仁”作为一种品德,最初的含义是“爱亲”,即爱自己的亲人。孔子论“仁”,意蕴丰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富,尤重视“爱人”和“忠恕”。“仁者爱人”扩展了“爱亲”,使“仁”突破了氏族的界限,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上升成为人类社会的一般原则。“忠恕”是仁的具体化。“夫仁者,己欲立而立人,己欲达而达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人”(《论语·雍也》),是“忠”,指主动的推及行为;“己所不欲,勿施于人”(《论语·卫灵公》),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是“恕”,指出了“为仁由己”的底线。论“仁”的同时,孔子也说“义”。“义”即“宜”。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凡合乎道德义理的行为便是“义”,反之便是“不义”。而“礼”,起源于史前初民的宗教祭祀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活动,历经数千年传承损益,西周初年周公“制礼作乐”,将其加工改造成了一整套的礼乐制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度。孔子主张恢复周代礼乐,同时又说:“礼云礼云,玉帛云乎哉?”(《论语·阳货》)认为“礼”</a:t>
            </a:r>
            <a:endParaRPr lang="zh-CN" altLang="en-US" dirty="0"/>
          </a:p>
        </p:txBody>
      </p:sp>
    </p:spTree>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不仅仅是形式化的东西;“人而不仁,如礼何?”(《论语·八佾》)强调“礼”应根植于“仁”。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孔子讲“礼”时轻其仪重其内的态度,为后来儒家的礼学思想奠定了基调。“智”,即聪明、有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智慧。孔子所言之“智”,并非一般所说的小聪明,而是一种道德境界。孟子更是明确地将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“智”与“仁”“义”“礼”相提并论,作为君子的“四德”之一。“信”,则是指诚实守约、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言行一致的品德,孔子曾多次论及。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到西汉武帝时,董仲舒在《举贤良对策》中谓“仁义礼智信,五常之道”,首次将这五者并而论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之,称之为永恒不变之道。至两汉之交,“五常”的提法就固定了下来。尽管后世儒家对“五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常”的解释不尽相同,但孔子的观点一直是他们阐说的根基。</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对“仁”“义”“礼”“智”“信”诸范畴的阐发,体现了儒家对人的本质的认识:人不仅有自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然性,更有道德性,而后者才是人不同于万物的根本。孔子的“仁”、孟子的“四德”、董仲舒</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的“五常”正体现了人之为人的本质属性。</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作为传统中国的一种核心价值观,“五常”摆脱了时空等具体条件的限制,具有普适性,起到了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凝聚民族精神、维系民族文化的重要作用。在中国历史发展的长河中,各种学说、文化碰撞不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断,比如延续两千多年的本土儒、法等学说的对立与斗争,中原农耕文化与北方游牧文化的冲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突,佛教传入后中华文化与异域文化的冲撞,等等。但正是因为有了像“五常”这样的价值理</a:t>
            </a:r>
            <a:endParaRPr lang="zh-CN" altLang="en-US"/>
          </a:p>
        </p:txBody>
      </p:sp>
    </p:spTree>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220000"/>
            <a:chOff x="500034" y="1080000"/>
            <a:chExt cx="8166966"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念,中华文明才具有无比强大的凝聚力,能容纳不同的文化元素,将产生于不同生活习俗和社会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环境乃至于文明背景差异极大的众多文化融合在一起,使其共聚交融于一个极富弹性的文化结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构之中。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今天,我们讲“仁义礼智信”,不只是认识它曾经发挥的重要历史作用,还应将它作为宝贵的思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想资源,为浇灌当代中国人的核心价值观提供养料。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(摘编自景海峰《什么是中华文化的核心价值》)</a:t>
              </a:r>
              <a:endParaRPr lang="zh-CN" altLang="en-US"/>
            </a:p>
          </p:txBody>
        </p:sp>
        <p:sp>
          <p:nvSpPr>
            <p:cNvPr id="3" name="TextBox 2"/>
            <p:cNvSpPr txBox="1"/>
            <p:nvPr/>
          </p:nvSpPr>
          <p:spPr>
            <a:xfrm>
              <a:off x="500034" y="3201819"/>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A.“五常”是中华传统文化的核心价值理念之一,是儒家思想的重要组成部分,其内涵的界定受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孔子思想的影响最大。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B.“仁”“义”“礼”“智”“信”被合称为“五常”是在汉代,但早在孔子之前它们就已广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泛流行,并获得了社会的普遍认同。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C.作为品德的“仁”,原意是“爱亲”,而孔子提出的“仁者爱人”,使“仁”突破了血缘关系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的界限,上升为人类社会的一般原则。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D.在“礼”的发展历程中,周公是承前启后的重要人物,他将史前留传下来的宗教祭祀活动,加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工改造成了一整套的礼乐制度。</a:t>
              </a:r>
              <a:endParaRPr lang="zh-CN" altLang="en-US" dirty="0"/>
            </a:p>
          </p:txBody>
        </p:sp>
      </p:grpSp>
    </p:spTree>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A.随着时代的发展,儒家对“仁”“义”“礼”“智”“信”的阐释可能不尽相同,但它们都体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现了儒家对人的本质的认识,揭示了人的道德属性。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B.孔子将“仁”视为做人的原则,把“忠恕”当作实现这一原则的具体方式。“忠”和“恕”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虽然有异,但都强调将心比心,为人着想。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C.孔子主张恢复周代礼乐,但又认为不能像周代那样只注重玉帛之类形式化的东西,而应让礼植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根于仁,这种轻仪式重内涵的态度对后世影响深远。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D.因为有以“五常”为代表的核心价值观的存在,所以中华文明不但没有在与不同文化的冲撞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中崩解或变质,反而能将众多文化融合在一起。</a:t>
            </a:r>
            <a:endParaRPr lang="zh-CN" altLang="en-US" dirty="0"/>
          </a:p>
        </p:txBody>
      </p:sp>
    </p:spTree>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A.“五常”观念的聚合形成经历了漫长的过程。从其具体构成来看,孟子的“四德”观应该对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董仲舒“五常”观的提出有重要的影响。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B.“五常”的“常”是“恒常不变”的意思。儒家学者将“仁义礼智信”视为恒常不变之道,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表明他们认为这五个范畴所体现的人的本质属性具有跨越时空的永恒性。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C.在中国历史发展过程中,充满着不同学说与文化之间的碰撞和融合,其中,以中华文化与异域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文化的碰撞最为激烈,也最能体现中华文化的弹性与包容性。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D.“五常”作为传统中国的一种核心价值观,对构建当代中国的价值体系也有实际意义,比如,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能启示我们要以人为本、传播爱心、恪守底线、重视诚信等。</a:t>
            </a:r>
            <a:endParaRPr lang="zh-CN" altLang="en-US" dirty="0"/>
          </a:p>
        </p:txBody>
      </p:sp>
    </p:spTree>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2696471"/>
            <a:chOff x="500034" y="1080000"/>
            <a:chExt cx="8166966" cy="2696471"/>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偷换概念,原文第二段“将其加工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制度”中的“其”指代的是历经数千年传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承损益留传到周公时代的“礼”,并不是指“史前留传下来的宗教祭祀活动”。</a:t>
              </a:r>
              <a:endParaRPr lang="zh-CN" altLang="en-US" dirty="0"/>
            </a:p>
          </p:txBody>
        </p:sp>
        <p:sp>
          <p:nvSpPr>
            <p:cNvPr id="3" name="TextBox 2"/>
            <p:cNvSpPr txBox="1"/>
            <p:nvPr/>
          </p:nvSpPr>
          <p:spPr>
            <a:xfrm>
              <a:off x="500034" y="2199164"/>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该项对“礼云礼云,玉帛云乎哉?”的理解有误,孔子这句话的意思是不能把“礼”</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看作是形式化的东西,并不是说周代的“礼”就是“只注重玉帛之类形式化的东西”。</a:t>
              </a:r>
              <a:endParaRPr lang="zh-CN" altLang="en-US" dirty="0"/>
            </a:p>
          </p:txBody>
        </p:sp>
        <p:sp>
          <p:nvSpPr>
            <p:cNvPr id="4" name="矩形 3"/>
            <p:cNvSpPr/>
            <p:nvPr/>
          </p:nvSpPr>
          <p:spPr>
            <a:xfrm>
              <a:off x="500066" y="2991641"/>
              <a:ext cx="7215206"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“中华文化与异域文化的碰撞最为激烈”无中生有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原文只是列举了各种学说、文化碰撞的几种情况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并未表明哪种碰撞最激烈。</a:t>
              </a:r>
              <a:endParaRPr lang="zh-CN" altLang="en-US" sz="1500" dirty="0"/>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A.在商品经济发展的推动下,宋代的信用工具不断创新,出现了茶引、盐引、交子、关子和会子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等信用工具。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B.茶引、盐引等信用工具的使用,可以使一些商人取得茶、盐等货物的专卖凭证,从政府专营的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物品中分得一部分利益。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C.各类新型纸质信用工具最初是由宋代政府发行的,其发行目的是解决货币流通区域的割据性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等多方面的问题。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D.宋代的造纸术和印刷术高度发达,这为交子、关子和会子等新型信用工具的产生提供了技术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条件。</a:t>
            </a:r>
            <a:endParaRPr lang="zh-CN" altLang="en-US" dirty="0"/>
          </a:p>
        </p:txBody>
      </p:sp>
    </p:spTree>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0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三、(2016安徽江南十校联考,1—3)阅读下面的文字,回答问题。(9分)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书法的当代文化功能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艺术观点是不断变化的,但中国文字的传承是恒久的,它涉及我们文明的存废。尤其在今天,因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为书法已经失去普及性和实用性,很多人在不知不觉中对书法产生误解。这种误解,首先就体现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在对“书法”的理解上,过去古人学习书法是“认”“念”“写”三位一体,现在这三个部分在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书法教育中被完全割裂:认,对汉字的研究,交给了中文系;念,交给了表演系;写,则交给了美术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系。中国书法首先是文字,然后才是艺术,如果把文字的内涵都剥掉了,只剩下一个艺术的壳,那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就实之不存了。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文化是民族的根,对于中华文化,汉字是它的根。没有文字,哪来的诗歌、历史和哲学?中国书法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向来不缺少审美依据,博大精深的书法史论,有延续两千年的完整、缜密的评判标准。如果汉字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的书写内涵都被剥离出去了,成了纯艺术,那就必然导致已延续了数千年至今依然在使用的汉字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的消亡,中华文明的繁衍就会遇到问题。由此而言,对传统书法的传承,是一个非常严肃的文化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安全问题。</a:t>
            </a:r>
            <a:endParaRPr lang="zh-CN" altLang="en-US" dirty="0"/>
          </a:p>
        </p:txBody>
      </p:sp>
    </p:spTree>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当代书法是建立在当代美术基础之上的一种尝试,也是东西方艺术相互碰撞的结果。现代社会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大不一样,随着时代发展,科学进步,在短短的几十年中,人们对字的要求大大降低。真正认真写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字的人越来越少。眼下人们基本上连硬笔字都很少写了,更不用说练书法,我们通过键盘,就可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以“敲”出文字。在当代究竟应该如何处理现代的“艺术”和古老的“文字”两者间的关系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呢?显然,既不能以中国传统文字的观念完全覆盖纯艺术的观念,也不能完全用艺术的观念来覆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盖我们对文字的传承。现在有一种观点认为,“我们不应该一直背着传统的包袱,而要大胆创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新”,这观点没错,但当下的现实恰恰在于我们还没有继承到传统,反而徒然背上创新的包袱。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书法界有一种怪象:如果你跟古人写得相似,似乎就不叫创新。其实古人早就讲过“如将不尽,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与古为新”,这很有道理。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就当下社会而言,我们必须重新认清书法的位置,我们不应把书法仅仅视为中华民族的“艺术”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瑰宝,这其实是对书法的低估。书法是中华民族文化的根,是中华文化最古老、最有标志性的符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号。弘扬“中国精神”,为中华民族铸魂,首先要做的,就是把中国的汉字写好。就中华文明而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言,汉字对于我们民族性格的塑造也起了非常大的作用。我们常说“字如其人”,西汉扬雄也曾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说“书,心画也”,意思是说,一个人平时的为人,最后都能通过字体现出来。在古代,书法是衡量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一个人学识、才气、风度、品行的重要标准,从来没有一个时代放弃过对书法的要求,这种标准</a:t>
            </a:r>
            <a:endParaRPr lang="zh-CN" altLang="en-US"/>
          </a:p>
        </p:txBody>
      </p:sp>
    </p:spTree>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318247"/>
            <a:chOff x="500034" y="1080000"/>
            <a:chExt cx="8166966" cy="531824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已经延续了两千多年。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我们现在可以做的,就是与时俱进,有效提炼出书法与文化的时代精神和活力。书法的教育,书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法的传播,要接地气,要深入到社会每一个空间,要结合当下的文化和社会现实。如果我们现在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还仅仅局限在一个小范围内聊书法,仅仅局限在一个所谓的书法“界”,局限在文人趣味、展厅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效应,那是狭隘的。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(选自《光明日报》,有删改)</a:t>
              </a:r>
              <a:endParaRPr lang="zh-CN" altLang="en-US"/>
            </a:p>
          </p:txBody>
        </p:sp>
        <p:sp>
          <p:nvSpPr>
            <p:cNvPr id="3" name="TextBox 2"/>
            <p:cNvSpPr txBox="1"/>
            <p:nvPr/>
          </p:nvSpPr>
          <p:spPr>
            <a:xfrm>
              <a:off x="500034" y="3277393"/>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A.在书法失去普及性和实用性的今天,很多人对书法产生了误解,把它理解成了脱离书写内涵的</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纯艺术。</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B.博大精深的中国书法史论中有完整、缜密的审美评判标准。今天,中文系继承了对这些审美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评判标准的研究。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C.人们对书法产生误解的原因之一是“认”“念”“写”三位一体的方式在今天的书法教育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中被完全割裂。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D.延续了数千年的文字是中华民族文化的根,能不能把握好汉字的内涵,关系到能不能弘扬好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“中国精神”。</a:t>
              </a:r>
              <a:endParaRPr lang="zh-CN" altLang="en-US" dirty="0"/>
            </a:p>
          </p:txBody>
        </p:sp>
      </p:grpSp>
    </p:spTree>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A.文字是诗歌、历史、哲学的载体,从这个角度说,在文化的传承中,汉字的书写内涵比其书写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艺术更重要。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B.随着科技的进步,人们通过键盘就可以“敲”出文字,认真写字的人越来越少,这阻碍了当今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的书法教学。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C.当代书法,要处理好现代的“艺术”和古老的“汉字”之间的关系,我们就不应背着传统的包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袱,而要大胆创新。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D.把书法视为中华民族的“艺术”瑰宝是对书法的低估,重新认清书法的位置,需要人们认识到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书法是民族文化的根。</a:t>
            </a:r>
            <a:endParaRPr lang="zh-CN" altLang="en-US" dirty="0"/>
          </a:p>
        </p:txBody>
      </p:sp>
    </p:spTree>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A.对中国书法,我们可以形象地说,文字为“皮”,艺术为“毛”,如果丢掉了文字的内涵,那就是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“皮之不存,毛将焉附”。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B.传统书法的传承不仅关系到审美艺术,而且关系到中华文明的繁衍,这是一个非常严肃的文化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安全问题。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C.古人常有通过书法衡量一个人的学识、才气、风度、品行的做法,所以说汉字在民族性格的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塑造上起着很大的作用。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D.当下,书法教育存在着局限在书法“界”、局限在展厅效应的现象,这不仅是狭隘的,而且没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有做到与时俱进。</a:t>
            </a:r>
            <a:endParaRPr lang="zh-CN" altLang="en-US" dirty="0"/>
          </a:p>
        </p:txBody>
      </p:sp>
    </p:spTree>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3542786"/>
            <a:chOff x="428596" y="1080000"/>
            <a:chExt cx="8238404" cy="3542786"/>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“中文系继承了对这些审美评判标准的研究”的表述曲解文意,原文只是说“对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汉字的研究,交给了中文系”,但并不能理解为中文系继承了对书法史论中审美评判标准的研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究。</a:t>
              </a:r>
              <a:endParaRPr lang="zh-CN" altLang="en-US" dirty="0"/>
            </a:p>
          </p:txBody>
        </p:sp>
        <p:sp>
          <p:nvSpPr>
            <p:cNvPr id="3" name="TextBox 2"/>
            <p:cNvSpPr txBox="1"/>
            <p:nvPr/>
          </p:nvSpPr>
          <p:spPr>
            <a:xfrm>
              <a:off x="500034" y="242390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C　“要处理好现代的‘艺术’和古老的‘汉字’之间的关系,我们就不应背着传统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的包袱,而要大胆创新”所表述的条件关系不当,这只是“现在有一种观点认为”的,原文还说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“但当下的现实恰恰在于我们还没有继承到传统,反而徒然背上创新的包袱”。</a:t>
              </a:r>
              <a:endParaRPr lang="zh-CN" altLang="en-US" dirty="0"/>
            </a:p>
          </p:txBody>
        </p:sp>
        <p:sp>
          <p:nvSpPr>
            <p:cNvPr id="4" name="矩形 3"/>
            <p:cNvSpPr/>
            <p:nvPr/>
          </p:nvSpPr>
          <p:spPr>
            <a:xfrm>
              <a:off x="428596" y="3491707"/>
              <a:ext cx="7715304"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因果倒置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根据原文第四段可知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因为“汉字对于我们民族性格的塑造也起了非常大的作用”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所以古人评价一个人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要看这个人的字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书法是衡量一个人学识、才气、风度、品行的重要标准”。</a:t>
              </a:r>
              <a:endParaRPr lang="zh-CN" altLang="en-US" sz="1500" dirty="0"/>
            </a:p>
          </p:txBody>
        </p:sp>
      </p:grpSp>
    </p:spTree>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四、(2016湖北八校一联,1—3)阅读下面的文字,回答问题。(9分)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书籍插图开始流行以后,一系列的插图术语也随之诞生,如“绘像”“绣像”“全像”“出像”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“补像”“全图”等。每一个术语都代表着一种插图方式,这些术语和插图方式的变化,与当时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的审美风尚息息相关。就明刻本插图而言,主要有“全像”(全相)、“出像”(出相)、“绣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像”等几种命名方式。本文着重探究“出像”(出相)这一插图方式。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关于出像(出相),鲁迅先生的界定是:“宋元小说,有的是每页上图下说,却至今还有存留,就是所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谓‘出相’。”《汉语大词典》的解释也是如此,“有的书籍,书页上面是插图,下面是文字,谓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之‘出相’”。戴不凡先生则认为,“明人刻小说戏曲恒多整页之‘出像’‘全图’”,即整页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的插图谓之“出像”和“全图”。前两种解释与全像(全相)的概念接近,后一种解释认为“出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像”与“全图”的意思相同。关于“全图”,鲁迅先生的解释是“有画每回故事的,称为‘全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图’”,《汉语大词典》的解释是“旧时线装本通俗小说,卷首有每回主要故事情节图画的,称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‘全图’”。由此可见,鲁迅先生和《汉语大词典》对于“全图”的解释也与戴不凡先生的观</a:t>
            </a:r>
            <a:endParaRPr lang="zh-CN" altLang="en-US" dirty="0"/>
          </a:p>
        </p:txBody>
      </p:sp>
    </p:spTree>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点有分歧,一者指向整页插图方式,一者指向每回故事情节的插图。</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“出像”的命名方式多出现在金陵富春堂、世德堂、文林阁和广庆堂所刊刻的曲本中,徽州、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建阳和杭州等地刊刻的曲本中也偶有以“出像”命名的。万历元年(1573),富春堂刊刻了《新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刻出像增补搜神记》,这是较早以“出像”命名的明刻本,全书采用单面整幅的插图方式,共126</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幅插图,每一幅插图分别对应一段内容,并在插图右上角以直列式标题的形式呈现出来,世德堂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万历二十年(1592)所刻《新刻出像官板大字西游记》的插图,采用了双面连式横幅大图的版式,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崇祯年间刊刻的《峥霄馆评定出像通俗演义魏忠贤小说斥奸书》和《新镌出像批评通俗演义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鼓掌绝尘》插图则采用单面整幅的版式。</a:t>
            </a:r>
            <a:endParaRPr lang="zh-CN" altLang="en-US"/>
          </a:p>
        </p:txBody>
      </p:sp>
    </p:spTree>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4244800"/>
              <a:ext cx="8127000" cy="205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也就是说,小说中“出像”插图的方式是单面整幅或双面连式,用一到两幅插图表现每一出的精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彩情节。就戏曲而言,万历辛巳年(1581)富春堂刊刻的《新刻出像音注释义王商忠节癸灵庙玉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玦记》是现存较早的以“出像”命名的戏曲本子,稍后的有世德堂万历十四年(1586)刊刻的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《新刊重订出像附释标注裴度香山还带记》《重订出像注释裴淑英断发记》,以及万历十九年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(1591)刊刻的《新刊重订出像附释标注月亭记》。这些本子的题名以“出像”标榜,插图为单</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面整幅的版式。《玉玦记》共36折,30幅插图,《还带记》共40出,24幅插图,《拜月亭记》共43</a:t>
              </a:r>
              <a:endParaRPr lang="zh-CN" altLang="en-US"/>
            </a:p>
          </p:txBody>
        </p:sp>
        <p:pic>
          <p:nvPicPr>
            <p:cNvPr id="3" name="图片 3" descr="textimage10.jpeg"/>
            <p:cNvPicPr>
              <a:picLocks noChangeAspect="1"/>
            </p:cNvPicPr>
            <p:nvPr/>
          </p:nvPicPr>
          <p:blipFill>
            <a:blip r:embed="rId1"/>
            <a:stretch>
              <a:fillRect/>
            </a:stretch>
          </p:blipFill>
          <p:spPr>
            <a:xfrm>
              <a:off x="540000" y="1080000"/>
              <a:ext cx="7740000" cy="3164800"/>
            </a:xfrm>
            <a:prstGeom prst="rect">
              <a:avLst/>
            </a:prstGeom>
          </p:spPr>
        </p:pic>
      </p:grpSp>
    </p:spTree>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折,10幅插图。细查这些插图发现,插图所表现的情节都是与每折的内容相对应的。又因为在曲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本传抄、刊刻的过程中,“出”与“折”往往是通用的,“出”也就具有了“折”的意思,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“相”指故事情节图,那么</a:t>
            </a:r>
            <a:r>
              <a:rPr lang="zh-CN" altLang="en-US" sz="1500" u="sng" kern="0" dirty="0" smtClean="0">
                <a:solidFill>
                  <a:srgbClr val="000000"/>
                </a:solidFill>
                <a:latin typeface="Times New Roman" panose="02020603050405020304" pitchFamily="65" charset="-122"/>
                <a:ea typeface="宋体" panose="02010600030101010101" pitchFamily="2" charset="-122"/>
              </a:rPr>
              <a:t>“出相”就有了表现每出故事情节图的意思</a:t>
            </a:r>
            <a:r>
              <a:rPr lang="zh-CN" altLang="en-US" sz="1500" kern="0" dirty="0" smtClean="0">
                <a:solidFill>
                  <a:srgbClr val="000000"/>
                </a:solidFill>
                <a:latin typeface="Times New Roman" panose="02020603050405020304" pitchFamily="65" charset="-122"/>
                <a:ea typeface="宋体" panose="02010600030101010101" pitchFamily="2" charset="-122"/>
              </a:rPr>
              <a:t>。当然,这并不是说有多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少折内容,就有多少幅插图,插图往往表现的是比较精彩的内容和章节,平淡的情节一般并未通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过插图来表现,所以插图与每一折的内容之间也并不一定会完全做到一一对应。如果说《玉玦</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记》中的36折,安排了30幅插图,还是力求一一对应的话,那么到《拜月亭记》中,43折仅有10幅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插图,则是重点表现精彩情节了。以《拜月亭记》为例,这10幅插图的标题分别是“世隆自叙”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“瑞兰自叙”“兄妹逃军”“隆兰遇强”“世隆成亲”“兴福离寨”“汴城聚会”“试官考</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选”“官媒送鞭”“成亲团圆”,均是书中最精彩的情节,也是后世选本中选用最多的几折。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由此可见,“出像”插图最初采用单面整幅的方式,用一到两幅插图表现每一出的精彩情节,后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来慢慢出现了双面连式横幅大图的版式。可能由于商业竞争和书坊主趋利的关系,书中“出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像”插图的数量开始减少,已经无法和每一出内容一一对应了,只是挑选其中最精彩的情节进行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表现,而平淡的情节则一带而过,出现了几出或几折内容用一幅插图带过的现象。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(节选自《古典文学知识》2015年第181期,有删改)</a:t>
            </a: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A.质库、解库是进行押物、放款、收息的机构。唐宋时期随着社会经济的日益发展,质库、解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库也随之兴盛。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B.在宋代,出典人将房产押给典权人后,可以获得一笔典价,且不必支付利息。在典期内,典权人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不但享有房屋的使用权,同时还拥有出租权。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C.虽然早期的交子具有汇票性质,可以克服金属货币不便携带的缺点,保障商品交易中货款的顺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利结算,但是它还没有发展成为纸币。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D.宋代各种信用形式和信用工具对当时的经济发展都起到非常积极的作用,同时也为此后各个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朝代提供了借鉴。</a:t>
            </a:r>
            <a:endParaRPr lang="zh-CN" altLang="en-US" dirty="0"/>
          </a:p>
        </p:txBody>
      </p:sp>
    </p:spTree>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下列说法不符合原文意思的一项是(3分)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A.对于“出像”的界定,鲁迅先生认为宋元小说中的“每页上图下说”,就是所谓的“出像”,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这与《汉语大词典》的解释基本相同。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B.戴不凡先生认为,“明人刻小说戏曲恒多整页之‘出像’‘全图’”,整页的插图就是“出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像”和“全图”,他认为“出像”和“全图”的意思相同。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C.关于全图,鲁迅先生的解释是“有画每回故事的,称为‘全图’”,这与《汉语大词典》的解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释类似,都是指向整页插图方式的。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D.鲁迅先生对“出像”与“全图”的理解不同,在他的理解中,这两种插图方式的指向是不一样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a:t>
            </a:r>
            <a:endParaRPr lang="zh-CN" altLang="en-US" dirty="0"/>
          </a:p>
        </p:txBody>
      </p:sp>
    </p:spTree>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下列说法不能作为画线句“‘出相’就有了表现每出故事情节图的意思”的论据的一项是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A.在曲本传抄、刊刻的过程中,“出”与“折”往往是通用的,“出”就有了“折”的意思,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“相”指故事情节图。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B.《玉玦记》总共36折,安排了30幅插图,插图所表现的情节力求与每折的内容一一对应。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C.《新刻出像增补搜神记》全书采用单面整幅的插图方式,共126幅插图,每一幅插图分别对应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一段内容情节。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D.并不是有多少折内容,就有多少幅插图,插图与每一折的内容并不一定完全做到了一一对应,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这些插图往往表现的是剧本中比较精彩的内容和章节。</a:t>
            </a:r>
            <a:endParaRPr lang="zh-CN" altLang="en-US" dirty="0"/>
          </a:p>
        </p:txBody>
      </p:sp>
    </p:spTree>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下列说法不符合原文意思的一项是(3分)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A.小说中的“出像”插图的方式是单面整幅或双面连式,如《新刻出像官版大字西游记》的插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图为后者,每一幅图分别对应着一段内容的精彩情节。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B.《新刻出像音注释义王商忠节癸灵庙玉玦记》是现存较早的戏曲本子,稍后的还有《新刊重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订出像附释标注裴度香山还带记》等本子,它们的插图为单面整幅的版式。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C.《拜月亭记》中有“世隆自叙”“兄妹逃军”“隆兰遇强”“汴城聚会”等10幅插图,这些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图仅与书中最精彩的情节一一对应。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D.“出像”插图的数量随着时间推移开始减少,出现了几出或几折内容用一幅插图带过的现象,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这与商业竞争和书坊主趋利或有关联。</a:t>
            </a:r>
            <a:endParaRPr lang="zh-CN" altLang="en-US" dirty="0"/>
          </a:p>
        </p:txBody>
      </p:sp>
    </p:spTree>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2328340"/>
            <a:chOff x="500034" y="1080000"/>
            <a:chExt cx="8166966" cy="2328340"/>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鲁迅先生和《汉语大词典》对“全图”的解释是指每回故事情节的插图。</a:t>
              </a:r>
              <a:endParaRPr lang="zh-CN" altLang="en-US" dirty="0"/>
            </a:p>
          </p:txBody>
        </p:sp>
        <p:sp>
          <p:nvSpPr>
            <p:cNvPr id="3" name="TextBox 2"/>
            <p:cNvSpPr txBox="1"/>
            <p:nvPr/>
          </p:nvSpPr>
          <p:spPr>
            <a:xfrm>
              <a:off x="516966" y="1848633"/>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该项阐述了插图与每一折的内容并不一一对应的关系,不能作为画线句的论据。</a:t>
              </a:r>
              <a:endParaRPr lang="zh-CN" altLang="en-US" dirty="0"/>
            </a:p>
          </p:txBody>
        </p:sp>
        <p:sp>
          <p:nvSpPr>
            <p:cNvPr id="4" name="矩形 3"/>
            <p:cNvSpPr/>
            <p:nvPr/>
          </p:nvSpPr>
          <p:spPr>
            <a:xfrm>
              <a:off x="500034" y="2277261"/>
              <a:ext cx="7358114"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新刻出像音注释义王商忠节癸灵庙玉玦记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是现存较早的戏曲本子”说法错误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应该是“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新刻出像音注释义王商忠节癸灵庙玉玦记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是现存较早的以‘出像’命名的戏曲本子”。</a:t>
              </a:r>
              <a:endParaRPr lang="zh-CN" altLang="en-US" sz="1500" dirty="0"/>
            </a:p>
          </p:txBody>
        </p:sp>
      </p:grpSp>
    </p:spTree>
  </p:cSld>
  <p:clrMapOvr>
    <a:masterClrMapping/>
  </p:clrMapOvr>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五、(2016山西四校二联,1—3)阅读下面的文字,回答问题。(9分)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在世界文明对话史上,公元2世纪到7世纪期间最重要的历史事件当属佛教的东传及其与中华文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明的对话。这一文明对话产生了重要的历史结果,它不仅使佛教融入中华文明,与儒家、道教一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起成为中国思想文化的结构性力量,而且也使得佛教获得持续的发展活力,从一个地方性宗教上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升为世界性宗教,直到今天仍然发挥着重要的精神作用。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两汉时期,是佛教东传的发生期。佛教进入中国大地是一个因地域关系自然而然地发生的过程,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“其教因西域使臣商贾以及热诚传教之人,渐布中夏,流行于民间”(汤用彤)。它不是像后来基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督教教团派出大量传教士有组织的传教活动。这一点决定佛教进入中国是和平的、非强制性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的。佛教最初传入中国是与当时道家的黄老之术和方士之术互相影响、相得益彰的。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魏晋南北朝时期是佛教东传的扎根期,隋唐时期是佛教东传的开花结果期,这两个时期是佛教文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明与中华文明对话的最重要时期。唐以后,随着三教合流,随着中国化佛教禅宗的盛行,融入中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华文明的佛教已经成为中华文明的有机组成部分,佛教已经不是在异族异质文明意义上与中华</a:t>
            </a:r>
            <a:endParaRPr lang="zh-CN" altLang="en-US" dirty="0"/>
          </a:p>
        </p:txBody>
      </p:sp>
    </p:spTree>
  </p:cSld>
  <p:clrMapOvr>
    <a:masterClrMapping/>
  </p:clrMapOvr>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文明展开对话了。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魏晋时期佛教文明与中华文明的对话主要体现在佛学与玄学的对话上,两种文明对话呈现出佛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学的玄学化和玄学的佛学化。南北朝时期佛教文明与中华文明对话的一个突出特征是皇帝亲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自参与对话,如宋文帝曾与僧人论究佛理,宋武帝亲自到寺庙听讲,梁武帝甚至亲制发愿文,皈依</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佛教,大兴寺庙。</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魏晋时期,中外学者合译佛经取得了突出的成绩。东晋是佛典合译的高峰期。不仅小乘佛教的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基本经典《阿含经》系列被创译,而且大乘佛教的重要经论、密教经典、律典等都被译出。当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时在佛经的翻译解释中大量采用“格义”的方法,即用中国原有经典中的精义与典故来比配佛</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经中的道理,以便中国信徒的理解与接受。显然这是一种聪明的文明对话与融合方式。</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佛教文明在中土的生根开花结果,还在于佛教本身具有一种对话精神,佛教内部往往通过对话来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加深对佛法佛学的理性认识。中土的高僧大德完全继承了印度佛学的对话精神。慧远曾就大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乘要义与罗什通信,往复问答。慧远的弟子慧观,也从罗什请问佛学,研核异同,详辩新旧,受到罗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什的高度赞扬,与僧肇一起被称为“第一”。</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佛教东传与中华民族文明对话并不纯粹是“西学东渐”的单向对话,同时还有大量中土的高僧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大德长途跋涉到天竺等西方取经而形成的逆向对话。中土沙门西行求法从曹魏的朱士行开始</a:t>
            </a:r>
            <a:endParaRPr lang="zh-CN" altLang="en-US"/>
          </a:p>
        </p:txBody>
      </p:sp>
    </p:spTree>
  </p:cSld>
  <p:clrMapOvr>
    <a:masterClrMapping/>
  </p:clrMapOvr>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可谓代不乏人,其中东晋的法显和唐朝的玄奘是最为突出的两位。当代印度史学家阿里教授在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给季羡林先生的信中写道:“如果没有法显、玄奘和马欢的著作,重建印度史是完全不可能</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佛教文明与中华文明对话的一个深远的历史影响是,通过中国,佛教流传远播于四邻诸国。早在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隋朝,佛教就通过中国而影响到高丽、百济、新罗及日本。没有在中国的存在与发展,佛教难以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成为一个世界性的宗教。就此意义而言,中国佛教具有建构世界宗教文明不可或缺的重要历史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价值。</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(选自张三夕《佛教文明与中华文明的对话》,有删改)</a:t>
            </a:r>
            <a:endParaRPr lang="zh-CN" altLang="en-US"/>
          </a:p>
        </p:txBody>
      </p:sp>
    </p:spTree>
  </p:cSld>
  <p:clrMapOvr>
    <a:masterClrMapping/>
  </p:clrMapOvr>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下列对“佛教文明与中华文明的对话”的理解,不正确的一项是(3分)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A.佛教文明与中华文明的对话历经两汉、魏晋南北朝、隋唐时期,唐以后,伴随着中国化佛教禅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宗的盛行,佛教不再被看作是在异族异质文明意义上与中华文明展开对话了。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B.公元2世纪到7世纪期间出现的佛教的东传及其与中华文明的对话,是世界文明对话史上最重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要的历史事件,使佛教从一个地方性宗教上升为世界性宗教,直到今天还发挥着重要的精神作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C.佛教文明与中华文明的对话并不纯粹是“西学东渐”的单向对话,同时也有大量像法显和玄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奘等中土的高僧大德到西方取经而形成的逆向对话。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D.佛教文明与中华文明的对话,不仅使佛教融入中华文明,成为中国思想文化的结构性力量之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一,而且也产生了深远的历史影响,使佛教通过中国流传于四邻诸国。</a:t>
            </a:r>
            <a:endParaRPr lang="zh-CN" altLang="en-US" dirty="0"/>
          </a:p>
        </p:txBody>
      </p:sp>
    </p:spTree>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A.佛教文明与中华文明的对话在魏晋和南北朝时期的表现特征不同,魏晋时期主要是佛学的玄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学化和玄学的佛学化,南北朝时期一个突出特征是皇帝亲自参与对话。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B.在魏晋时期,中外学者合译佛经就取得了突出成绩,小乘佛教的基本经典《阿含经》系列和大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乘佛教的重要经论、密教经典、律典等都被译出。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C.佛教进入中国是和平的、非强制性的,最初是与道家的黄老之术和方士之术互相影响、相得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益彰的,因此,佛教进入中国是一个因地域关系自然而然地发生的过程。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D.中土的高僧大德慧远曾就大乘要义与罗什通信,往复问答。慧远的弟子慧观,也从罗什请问佛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学,研核异同,详辩新旧,这是对印度佛学的对话精神的继承。</a:t>
            </a:r>
            <a:endParaRPr lang="zh-CN" altLang="en-US" dirty="0"/>
          </a:p>
        </p:txBody>
      </p:sp>
    </p:spTree>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A.在翻译佛经的过程中,为了便于中国信徒的理解与接受,就用中国原有经典中的精义与典故来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比配佛经中的道理,这种方式加速了佛教文明与中华文明的对话与融合。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B.佛教文明在中土的生根开花结果,除了通过和平、聪明的方式融入之外,还因佛教自身具有对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话精神,即其内部往往通过对话来加深对佛法佛学的理性认识。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C.魏晋南北朝时期和隋唐时期分别是佛教东传的扎根期和开花结果期,是佛教文明与中华文明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对话的最重要时期,唐以后佛教成了中华文明的有机组成部分。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D.佛教能成为一个世界性的宗教,是离不开其在中国大地上的存在和发展的。在此意义上,中国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佛教在建构世界宗教文明上的历史价值必不可少。</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080000"/>
            <a:ext cx="8166966" cy="4826402"/>
            <a:chOff x="500034" y="1080000"/>
            <a:chExt cx="8166966" cy="4826402"/>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“借贷、质、押、典、赊买赊卖等信用形式的产生是宋代金融的一个新特点”不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符合原文意思,根据原文第2段“典作为不动产转移的一种形式是在宋代形成和发展起来的”,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可知只有“典”的产生是“宋代金融的一个新特点”。</a:t>
              </a:r>
              <a:endParaRPr lang="zh-CN" altLang="en-US" dirty="0"/>
            </a:p>
          </p:txBody>
        </p:sp>
        <p:sp>
          <p:nvSpPr>
            <p:cNvPr id="3" name="TextBox 2"/>
            <p:cNvSpPr txBox="1"/>
            <p:nvPr/>
          </p:nvSpPr>
          <p:spPr>
            <a:xfrm>
              <a:off x="540000" y="2424868"/>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本题考查考生对文章内容的理解、分析和概括能力。阅读时要勾画圈点,标注关键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词(如关联词、表范围的词等)、关键句(如领起句、过渡句、总结句等),以便答题时快速找到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答题区间。</a:t>
              </a:r>
              <a:endParaRPr lang="zh-CN" altLang="en-US" dirty="0"/>
            </a:p>
          </p:txBody>
        </p:sp>
        <p:sp>
          <p:nvSpPr>
            <p:cNvPr id="4" name="TextBox 2"/>
            <p:cNvSpPr txBox="1"/>
            <p:nvPr/>
          </p:nvSpPr>
          <p:spPr>
            <a:xfrm>
              <a:off x="500034" y="3496438"/>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“各类新型纸质信用工具最初是由宋代政府发行的”不符合原文意思,根据原文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第3段第二句可知,这些新型纸质信用工具是“通过民间自发力量的作用和官府的强制推行”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而出现的。</a:t>
              </a:r>
              <a:endParaRPr lang="zh-CN" altLang="en-US" dirty="0"/>
            </a:p>
          </p:txBody>
        </p:sp>
        <p:sp>
          <p:nvSpPr>
            <p:cNvPr id="5" name="TextBox 2"/>
            <p:cNvSpPr txBox="1"/>
            <p:nvPr/>
          </p:nvSpPr>
          <p:spPr>
            <a:xfrm>
              <a:off x="500034" y="4563277"/>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在筛选并整合文章信息时,有的问题要提取的信息比较简单,涉及的范围较小,可采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用直接摘取法,把文中重要的词语或短语摘取出来即可。有的问题涉及的范围比较大,干扰信息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比较多,要具有较强的分析理解能力,采用“对比”“求同”“求异”等方法,捕捉、区分信息,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略过无关信息,概括有效信息,提炼所需信息。</a:t>
              </a:r>
              <a:endParaRPr lang="zh-CN" altLang="en-US" dirty="0"/>
            </a:p>
          </p:txBody>
        </p:sp>
      </p:grpSp>
    </p:spTree>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6966" y="1080000"/>
            <a:ext cx="8150034" cy="3696603"/>
            <a:chOff x="516966" y="1080000"/>
            <a:chExt cx="8150034" cy="3696603"/>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只有“东传”和“对话”,推不出“使佛教从一个地方性宗教上升为世界性宗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教”这一结果,缺少一个过程,即“佛教融入中华文明,与儒家、道教一起成为中国思想文化的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结构性力量”。</a:t>
              </a:r>
              <a:endParaRPr lang="zh-CN" altLang="en-US" dirty="0"/>
            </a:p>
          </p:txBody>
        </p:sp>
        <p:sp>
          <p:nvSpPr>
            <p:cNvPr id="3" name="TextBox 2"/>
            <p:cNvSpPr txBox="1"/>
            <p:nvPr/>
          </p:nvSpPr>
          <p:spPr>
            <a:xfrm>
              <a:off x="516966" y="2506735"/>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强加因果,“因此,佛教进入中国是一个因地域关系自然而然地发生的过程”错误,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根据原文可知“佛教进入中国是和平的、非强制性的,最初是与道家的黄老之术和方士之术互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相影响、相得益彰的”与“佛教进入中国是一个因地域关系自然而然地发生的过程”之间并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不存在因果关系。</a:t>
              </a:r>
              <a:endParaRPr lang="zh-CN" altLang="en-US" dirty="0"/>
            </a:p>
          </p:txBody>
        </p:sp>
        <p:sp>
          <p:nvSpPr>
            <p:cNvPr id="4" name="矩形 3"/>
            <p:cNvSpPr/>
            <p:nvPr/>
          </p:nvSpPr>
          <p:spPr>
            <a:xfrm>
              <a:off x="571472" y="3991773"/>
              <a:ext cx="7143800"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无中生有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这种方式加速了佛教文明与中华文明的对话与融合”错误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这一信息在原文没有体现。</a:t>
              </a:r>
              <a:endParaRPr lang="zh-CN" altLang="en-US" sz="1500" dirty="0"/>
            </a:p>
          </p:txBody>
        </p:sp>
      </p:grpSp>
    </p:spTree>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六、(2016湖南十三校一联,1—3)阅读下面的文字,回答问题。(9分)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谣言为什么不缺受众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谣言从来不是新鲜事。马克·吐温曾说:“当真相还在穿鞋的时候,谣言就已经跑遍半个地球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了。”在100多年后的今天,技术的进步让谣言跑得更快、传得更远了。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相关研究显示,微信平台的活跃用户数量已超过6亿,作为一个相对封闭的圈子,微信中的联系人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多是同事、朋友等平日里打过交道、联系较为紧密的人,当现实关系延伸到网络的虚拟空间中,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每一条转发显得更具说服力,也更容易被再次转发扩散。《小龙虾是一种处理过尸体的虫子,外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国人从不吃》《肯德基的鸡都长着六个翅膀》《人社部渐进式延迟退休年龄时间表》</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些看着眼熟的文章是不是曾经在你的微信朋友圈出现过?在微信公众平台辟谣中心,类似已辟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谣的文章达280148篇,而2015年微信朋友圈谣言的举报处理总量达到21695437次。微信官方推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出的公众号“谣言过滤器”将谣言分为七类,分别为失实报道、儿童走失、财产安全、食品安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全、人身安全、科学常识、迷信。数据显示,2015年失实报道所占比例最高,达到了29%,而排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名第二、第三的分别为食品安全(20%)与人身安全(12%)。《倒着输银行卡密码能自动报警》</a:t>
            </a:r>
            <a:endParaRPr lang="zh-CN" altLang="en-US" dirty="0"/>
          </a:p>
        </p:txBody>
      </p:sp>
    </p:spTree>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《长期喝豆浆会致乳腺癌》等入选年度十大谣言,举报次数最多的《微信朋友圈降权》达到了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233210次。</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很多人疑惑,许多诸如“六个翅膀的鸡”等谣言明明漏洞百出,为何还是有很多人愿意相信甚至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反复传播?在不少专家看来,网络推手和商业营销是部分谣言产生和传播的重要力量。但从受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众心理角度分析,猎奇心理是谣言传播的最普遍的原因之一。新浪微博相关负责人尹雪赓分析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认为:“从传播规律来看,人们更关注新奇、颠覆常识的讯息,出于这样的心理,谣言也就更容易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得到传播。”</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失实报道之所以能成为微信朋友圈中的谣言主力,一定程度上就是因为它满足了不少人的猎奇</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心理。此外,失实报道还符合部分网民的固有观念,因而更容易取信于人。南开大学周恩来政府</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管理学院副教授管健指出,在相对封闭的网络空间中,网民置身于相近的看法中,更容易强化原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有观点,甚至倾向于有选择地接触那些能够加强自己本来信念的讯息,而拒绝与自己固有观点相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抵触的讯息。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食品安全和人身安全相关谣言一直是各大网络平台经久不衰的“牛皮癣”。中山大学传播与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设计学院院长张志安认为,此类谣言正是抓住了人们趋利避害的本能,对于和自身健康、财产人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身安全相关的信息,公众往往宁可信其有,不愿信其无。</a:t>
            </a:r>
            <a:endParaRPr lang="zh-CN" altLang="en-US"/>
          </a:p>
        </p:txBody>
      </p:sp>
    </p:spTree>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追寻更深层的原因,管健分析了网络谣言背后的社会心态。她认为,谣言的产生和传播,还归因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于害怕不确定性的社会心态、从众心态和责任的分散、个人意念与逆反心态的外化投射等层</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面。管健说:“个体的知识储备和经验难以应对复杂的社会生活,越是不确定,就越会依赖别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人。在焦虑普遍存在的情况下,人们通常没有时间停下来思考,而是更多地去观察模仿他人的做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法和观点,这就为谣言的产生和传播提供了温床。”“此外,从众与责任分散弱化了谣言传播的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负罪感。”管健说,网络世界中,公众作为普通看客,常常受到外界人群行为的影响,而自己在判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断、认识上也会慢慢表现出符合于公众舆论或多数人的行为方式。而在群体活动中,很多人会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持有责任分散的心理,觉得法不责众,因而更容易表现出有违社会规则的态度。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南京大学社会学院教授陈友华认为,要求公众去辨别信息的真伪实际上很难做到,尤其是突发事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件,公众急于想要了解事件真相及其进展,但又无法掌握一手材料、缺少专业判断能力。因此,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辟谣还需要政府部门和相关平台的共同努力。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(选自《人民日报》,2016年1月20日12版,有删改)</a:t>
            </a:r>
            <a:endParaRPr lang="zh-CN" altLang="en-US"/>
          </a:p>
        </p:txBody>
      </p:sp>
    </p:spTree>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A.因微信朋友圈中多为平日打过交道、联系较为密切的人,所以每一条转发显得更有说服力,也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更容易被再次转发扩散。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B.失实报道是微信朋友圈中的谣言主力,因其符合部分网民的固有观念,更容易被网民信任。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C.网络谣言根据危害大小可分为失实报道、儿童走失、财产安全、食品安全、人身安全、科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学常识、迷信等七类。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D.公众往往选择相信食品安全和人身安全的相关谣言,此类谣言在各大网络平台中持续时间较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长、难以平复。</a:t>
            </a:r>
            <a:endParaRPr lang="zh-CN" altLang="en-US" dirty="0"/>
          </a:p>
        </p:txBody>
      </p:sp>
    </p:spTree>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下列对谣言传播原因的理解与分析,不正确的一项是(3分)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A.在相对封闭的网络空间中,网民倾向于有选择地接触那些能够加强自己本来信念的讯息,而拒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绝与自己固有观点相抵触的讯息。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B.在焦虑普遍存在的当下,人们很少有时间停下来思考,更多的是去观察模仿他人的做法和观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点,因而为谣言的产生和传播提供了温床。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C.网络推手和商业营销总是抓住人们更关注新奇的、颠覆常识的讯息的猎奇心理,成为部分谣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言产生和传播的重要力量。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D.谣言的产生和传播,更深层的原因还在于害怕不确定性的社会心态、从众心态和责任的分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散、个人意念与逆反心态的外化投射等层面。</a:t>
            </a:r>
            <a:endParaRPr lang="zh-CN" altLang="en-US" dirty="0"/>
          </a:p>
        </p:txBody>
      </p:sp>
    </p:spTree>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根据原文内容,下列理解与分析不正确的一项是(3分)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A.政府部门和相关平台只要引导公众警惕网络信息,仔细辨别信息真伪,谣言定能得到有效的制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B.从传播规律来看,人们更关注新奇、颠覆常识的讯息,出于这样的心理,谣言也就更容易传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C.对于和自身健康、财产人身安全相关的信息,公众应该理性判断,不应只坚持趋利避害的态度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——宁可信其有,不愿信其无。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D.在群体活动中,很多人会持有责任分散的心理,觉得法不责众,因而更容易表现出有违社会规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则的态度。</a:t>
            </a:r>
            <a:endParaRPr lang="zh-CN" altLang="en-US" dirty="0"/>
          </a:p>
        </p:txBody>
      </p:sp>
    </p:spTree>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6966" y="1080000"/>
            <a:ext cx="8150034" cy="2982223"/>
            <a:chOff x="516966" y="1080000"/>
            <a:chExt cx="8150034" cy="2982223"/>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“网络谣言根据危害大小可分为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七类”曲解文意,原文是微信官方推出的公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众号“谣言过滤器”将谣言分为七类。</a:t>
              </a:r>
              <a:endParaRPr lang="zh-CN" altLang="en-US" dirty="0"/>
            </a:p>
          </p:txBody>
        </p:sp>
        <p:sp>
          <p:nvSpPr>
            <p:cNvPr id="3" name="TextBox 2"/>
            <p:cNvSpPr txBox="1"/>
            <p:nvPr/>
          </p:nvSpPr>
          <p:spPr>
            <a:xfrm>
              <a:off x="516966" y="213438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网络推手和商业营销是部分谣言产生和传播的重要力量。但从受众心理角度分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析,猎奇心理是谣言传播的最普遍的原因之一。“网络推手和商业营销总是抓住人们更关注新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奇的、颠覆常识的讯息的猎奇心理”在原文没有依据。</a:t>
              </a:r>
              <a:endParaRPr lang="zh-CN" altLang="en-US" dirty="0"/>
            </a:p>
          </p:txBody>
        </p:sp>
        <p:sp>
          <p:nvSpPr>
            <p:cNvPr id="4" name="矩形 3"/>
            <p:cNvSpPr/>
            <p:nvPr/>
          </p:nvSpPr>
          <p:spPr>
            <a:xfrm>
              <a:off x="571472" y="3277393"/>
              <a:ext cx="7358114" cy="784830"/>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“谣言定能得到有效的制止”的表述过于绝对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原文只是说“辟谣还需要政府部门和相关平台的共同努力”。</a:t>
              </a:r>
              <a:endParaRPr lang="zh-CN" altLang="en-US" sz="1500" dirty="0"/>
            </a:p>
          </p:txBody>
        </p:sp>
      </p:grpSp>
    </p:spTree>
  </p:cSld>
  <p:clrMapOvr>
    <a:masterClrMapping/>
  </p:clrMapOvr>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七、(2016江西红色七校二联,1—3)阅读下面的文字,回答问题。(9分)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平视自身和世界,方能化解自卑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张颐武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有关中国人的形象和自我认知问题,近年来一直饱受热议。一方面,中国经济高速增长和社会快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速发展,让中国人在世界上更加引人注目,使其具有了大国国民的自我认知,对自身的期许变得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更高。另一方面,在此过程中出现的诸多“形象”问题,又让中国人形成了与自我期许的强烈落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差,令其感到焦虑、困扰,甚至产生精神上的挫败感。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这当然不是当下才出现的新现象,只不过在今天新的形势下显得更加复杂。在近现代历史中,中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国很长时间都是弱者。即便在新中国解决了国家主权问题之后,贫穷仍是现实问题。这给中国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人留下了深深的伤痕和复杂的历史记忆。我们对于世界的看法往往是以西方为参照系,并趋于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两极化:一方面是对西方的仰视,因中国贫弱就认为自身文明不如人,认为中国人的“国民性”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落后,这导致了深深的自卑感;另一方面是对西方的俯视,因对西方侵略的愤怒和对西方封锁的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抗拒而产生了对西方的俯视心态,在封闭环境中形成一种自负感。这两种心态在中国为富强而</a:t>
            </a:r>
            <a:endParaRPr lang="zh-CN" altLang="en-US" dirty="0"/>
          </a:p>
        </p:txBody>
      </p:sp>
    </p:spTree>
  </p:cSld>
  <p:clrMapOvr>
    <a:masterClrMapping/>
  </p:clrMapOvr>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奋斗的百年历史中都有深刻影响,也都会在我们的社会心理和文化中留下印记。</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虽然现在的中国经历了前所未有的发展并告别了贫困,但自卑心态仍有强烈表现,即对自身新的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历史角色缺乏认知,对中国社会没有自信,仍认为中国一切不如人。比如把中国在发展中出现的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精神失范、环境污染等问题,当作中国社会独有的特殊问题。其实,这些问题在西方社会经济高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速增长和大规模工业化阶段也都出现过,但在发展过程中都得到了超越和解决。对中国来讲,这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些问题当然应以最大决心并通过借鉴他国的经验教训加以应对,但历史阶段毕竟难以轻易超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越。</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同时我们还要知道,当年西方发展时,进行工业化的只有它自身,其他国家大都还处在从传统向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现代的痛苦过渡阶段。当时西方的外部没有可用来比较的更强大和发展更早的社会,因此它对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发展中出现的诸多问题具有更大的承受力,应对问题时回旋的余地也更大。而中国正处在经济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高速增长和工业化之中,西方的工业化已经完成,工业制造的主要部分已经转移,环境等问题已</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得到解决。这种时间的落差加剧了一些人的自卑感,有些人甚至把中国现有的一些问题过度夸</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张和引申为我们制度的落后。</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另外,快速发展使部分中国人出现过度自负现象,同样值得注意和警觉。但这也不是中国独有,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在美国高速发展的19世纪末20世纪初,不少美国知识分子也认为美国是暴发户,并因此产生了强</a:t>
            </a:r>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1553463"/>
            <a:chOff x="500034" y="1080000"/>
            <a:chExt cx="8166966" cy="1553463"/>
          </a:xfrm>
        </p:grpSpPr>
        <p:sp>
          <p:nvSpPr>
            <p:cNvPr id="2" name="TextBox 2"/>
            <p:cNvSpPr txBox="1"/>
            <p:nvPr/>
          </p:nvSpPr>
          <p:spPr>
            <a:xfrm>
              <a:off x="540000" y="1080000"/>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“宋代各种信用形式和信用工具对当时的经济发展都起到非常积极的作用”的说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法过于绝对。</a:t>
              </a:r>
              <a:endParaRPr lang="zh-CN" altLang="en-US" dirty="0"/>
            </a:p>
          </p:txBody>
        </p:sp>
        <p:sp>
          <p:nvSpPr>
            <p:cNvPr id="3" name="矩形 2"/>
            <p:cNvSpPr/>
            <p:nvPr/>
          </p:nvSpPr>
          <p:spPr>
            <a:xfrm>
              <a:off x="500034" y="1848633"/>
              <a:ext cx="7786742" cy="784830"/>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00" kern="0" dirty="0" smtClean="0">
                  <a:solidFill>
                    <a:srgbClr val="000000"/>
                  </a:solidFill>
                  <a:latin typeface="Times New Roman" panose="02020603050405020304" pitchFamily="65" charset="-122"/>
                  <a:ea typeface="宋体" panose="02010600030101010101" pitchFamily="2" charset="-122"/>
                </a:rPr>
                <a:t>　这类题目首先要速读题干</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明确对象及要求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然后浏览选项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之后到文中找到选项相</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关内容所在的位置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并将选项与其进行比较</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特别要注意句中限制性的副词。</a:t>
              </a:r>
              <a:endParaRPr lang="zh-CN" altLang="en-US" sz="1500" dirty="0"/>
            </a:p>
          </p:txBody>
        </p:sp>
      </p:grpSp>
    </p:spTree>
  </p:cSld>
  <p:clrMapOvr>
    <a:masterClrMapping/>
  </p:clrMapOvr>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烈的自卑感,到欧洲寻找文明的真谛。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如何超越仰视和俯视心态,以平视的角度观察自身和世界,这是我们当下应努力去探索的。对于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自身,我们要认识到,中国30多年的高速发展和中华文明的连续性,已彰显了中国社会内在的强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大生命力,中国道路有其自身的优势和适应中国国情的独特性。同时,我们也要认清世界,了解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西方和不同的发展中社会,了解世界文明的多样性和发展道路的多样性。放平心态,从容理解和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认真面对我们遇到的挑战和问题,这格外需要主流社会的清醒和坚持,也需要文化和综合实力的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不断提升。只有经过这样长时间的努力,才能最终化解自卑。</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(选自2015年1月4日《新华网》,有删节)</a:t>
            </a:r>
            <a:endParaRPr lang="zh-CN" altLang="en-US"/>
          </a:p>
        </p:txBody>
      </p:sp>
    </p:spTree>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A.中国经济高速增长和社会快速发展使中国人对自身的期许变得更高,但一些复杂的“形象”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问题,又让中国人形成了与自我期许的强烈落差。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B.在近现代历史上中国都是弱者,在新中国解决了国家主权问题之后,贫穷仍是现实问题,这给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中国人留下了深深的伤痕和复杂的历史记忆。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C.把中国在发展中出现的精神失范、环境污染等问题,当作中国社会独有的特殊问题,是自身对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新的历史角色缺乏认知,是对中国社会没有自信的表现。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D.当年西方发展时,其对工业化发展中出现的诸多问题具有更大的承受力,主要是因为当时西方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的外部没有可用来比较的更强大和发展更早的社会。</a:t>
            </a:r>
            <a:endParaRPr lang="zh-CN" altLang="en-US" dirty="0"/>
          </a:p>
        </p:txBody>
      </p:sp>
    </p:spTree>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A.以西方为参照系看世界,一方面在对西方的仰视中导致深深的自卑感,另一方面在对西方的俯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视中产生一种自负感。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B.西方社会在经济高速增长和大规模工业化阶段也都出现过精神失范、环境污染等问题,但在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发展过程中都得到了超越和解决。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C.有些人把中国现有的一些问题过度夸张和引申为我们制度的落后,这是由中西方工业化发展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的时间落差出现的自卑感而造成的。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D.中国社会内在的强大生命力在中国30多年的高速发展和中华文明的连续性中得以彰显,可见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中国道路有其自身的优势。</a:t>
            </a:r>
            <a:endParaRPr lang="zh-CN" altLang="en-US" dirty="0"/>
          </a:p>
        </p:txBody>
      </p:sp>
    </p:spTree>
  </p:cSld>
  <p:clrMapOvr>
    <a:masterClrMapping/>
  </p:clrMapOvr>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A.当前中国人由面临的自我期许的强烈落差而造成的焦虑、困扰乃至挫败感,并不是新现象,只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是在当前形势下显得更加复杂而已。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B.自卑和自负的心态在中国为富强而奋斗的百年历史中影响深刻,也将在我们的社会心理和文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化中留下印记,并长久地折磨着我们。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C.虽然中国对在发展中出现的精神失范、环境污染等问题难以轻易超越,但我们应以最大决心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并通过借鉴他国的经验教训加以应对。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D.解决目前困境,清醒认识世界,放平心态,从容理解和认真面对我们遇到的挑战和问题,并提升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文化和综合实力,都显得尤为重要。</a:t>
            </a:r>
            <a:endParaRPr lang="zh-CN" altLang="en-US" dirty="0"/>
          </a:p>
        </p:txBody>
      </p:sp>
    </p:spTree>
  </p:cSld>
  <p:clrMapOvr>
    <a:masterClrMapping/>
  </p:clrMapOvr>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2785985"/>
            <a:chOff x="500034" y="1080000"/>
            <a:chExt cx="8166966" cy="2785985"/>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“在近现代历史上中国都是弱者”表述有误,原文只是说“在近现代历史中,中国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很长时间都是弱者”。</a:t>
              </a:r>
              <a:endParaRPr lang="zh-CN" altLang="en-US" dirty="0"/>
            </a:p>
          </p:txBody>
        </p:sp>
        <p:sp>
          <p:nvSpPr>
            <p:cNvPr id="3" name="TextBox 2"/>
            <p:cNvSpPr txBox="1"/>
            <p:nvPr/>
          </p:nvSpPr>
          <p:spPr>
            <a:xfrm>
              <a:off x="516966" y="2134385"/>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“有些人把中国现有的一些问题过度夸张和引申为我们制度的落后”,不是由中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西方工业化发展的时间落差出现的自卑感造成的。原文是“这种时间的落差加剧了一些人的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自卑感,有些人甚至把中国现有的一些问题过度夸张和引申为我们制度的落后”,选项的表述强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加因果。</a:t>
              </a:r>
              <a:endParaRPr lang="zh-CN" altLang="en-US" dirty="0"/>
            </a:p>
          </p:txBody>
        </p:sp>
        <p:sp>
          <p:nvSpPr>
            <p:cNvPr id="4" name="TextBox 2"/>
            <p:cNvSpPr txBox="1"/>
            <p:nvPr/>
          </p:nvSpPr>
          <p:spPr>
            <a:xfrm>
              <a:off x="500034" y="356314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 </a:t>
              </a:r>
              <a:r>
                <a:rPr lang="zh-CN" altLang="en-US" sz="1500" kern="0" dirty="0" smtClean="0">
                  <a:solidFill>
                    <a:srgbClr val="000000"/>
                  </a:solidFill>
                  <a:latin typeface="Times New Roman" panose="02020603050405020304" pitchFamily="65" charset="-122"/>
                  <a:ea typeface="宋体" panose="02010600030101010101" pitchFamily="2" charset="-122"/>
                </a:rPr>
                <a:t>   B　“并长久地折磨着我们”的说法属于无中生有。</a:t>
              </a:r>
              <a:endParaRPr lang="zh-CN" altLang="en-US" dirty="0"/>
            </a:p>
          </p:txBody>
        </p:sp>
      </p:grpSp>
    </p:spTree>
  </p:cSld>
  <p:clrMapOvr>
    <a:masterClrMapping/>
  </p:clrMapOvr>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8404" y="1984202"/>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一、(2017河南豫南九校质评,1—3)阅读下面的文字,回答问题。(9分)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自古以来,英雄都是一个民族共同体最耀眼的旗手和战士。北宋哲学家张载有言:“为天地立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心,为生民立命,为往圣继绝学,为万世开太平。”这说的是文化统序中的英雄。唐代诗人王昌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龄诗曰:“黄沙百战穿金甲,不破楼兰终不还。”这说的是刀光剑影中的英雄。前不久习近平总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书记在五年一度的文代会、作代会开幕式上的讲话仍声声在耳。他对“英雄”一词的诠释,既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让文艺创作者为之振奋,也让文艺创作者反思:当代文艺中英雄的身影何以落寞了呢?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纵观古今,英雄的形象实则并不罕见,甚至备受文艺家的青睐。帝王有神农伏羲与三皇五帝,将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相从廉颇、蔺相如至魏征、秦琼,乃至专诸、荆轲等刺客,“茶圣”陆羽、“药王”孙思邈、女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杰穆桂英等,哪一位不是英雄?在世界范围内,英雄也是经久不衰的主题。从古希腊的《荷马史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诗》到中世纪西欧的骑士文学,从文艺复兴的绘画雕塑到好莱坞的动作电影,英雄的源流可以上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溯至茹毛饮血的蛮荒时代。对英雄的向往和崇敬,几乎流淌在每一个民族的血液里。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我们原本并不缺少英雄,可似乎越来越缺少对于英雄的洞见和创造可为人所接纳的英雄之匠心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与慧心。</a:t>
            </a:r>
            <a:r>
              <a:rPr lang="zh-CN" altLang="en-US" sz="1500" u="sng" kern="0" dirty="0" smtClean="0">
                <a:solidFill>
                  <a:srgbClr val="000000"/>
                </a:solidFill>
                <a:latin typeface="Times New Roman" panose="02020603050405020304" pitchFamily="65" charset="-122"/>
                <a:ea typeface="宋体" panose="02010600030101010101" pitchFamily="2" charset="-122"/>
              </a:rPr>
              <a:t>早在新中国成立之初,这个朝气蓬勃的国度就在现实和文艺领域涌现出大量英雄人物:</a:t>
            </a:r>
            <a:endParaRPr lang="zh-CN" altLang="en-US" dirty="0"/>
          </a:p>
        </p:txBody>
      </p:sp>
      <p:sp>
        <p:nvSpPr>
          <p:cNvPr id="4" name="TextBox 11"/>
          <p:cNvSpPr txBox="1"/>
          <p:nvPr/>
        </p:nvSpPr>
        <p:spPr>
          <a:xfrm>
            <a:off x="2334388" y="1062815"/>
            <a:ext cx="4184159" cy="889987"/>
          </a:xfrm>
          <a:prstGeom prst="rect">
            <a:avLst/>
          </a:prstGeom>
          <a:noFill/>
          <a:ln w="9525">
            <a:noFill/>
          </a:ln>
        </p:spPr>
        <p:txBody>
          <a:bodyPr wrap="none">
            <a:spAutoFit/>
          </a:bodyPr>
          <a:lstStyle/>
          <a:p>
            <a:pPr algn="ctr" eaLnBrk="0" latinLnBrk="1" hangingPunct="0">
              <a:lnSpc>
                <a:spcPct val="150000"/>
              </a:lnSpc>
              <a:spcBef>
                <a:spcPts val="140"/>
              </a:spcBef>
            </a:pPr>
            <a:r>
              <a:rPr lang="en-US" altLang="zh-CN" sz="2000" b="1" dirty="0">
                <a:latin typeface="黑体" panose="02010609060101010101" pitchFamily="49" charset="-122"/>
                <a:ea typeface="黑体" panose="02010609060101010101" pitchFamily="49" charset="-122"/>
                <a:sym typeface="+mn-ea"/>
              </a:rPr>
              <a:t>C</a:t>
            </a:r>
            <a:r>
              <a:rPr lang="zh-CN" altLang="en-US" sz="2000" b="1" dirty="0">
                <a:latin typeface="黑体" panose="02010609060101010101" pitchFamily="49" charset="-122"/>
                <a:ea typeface="黑体" panose="02010609060101010101" pitchFamily="49" charset="-122"/>
                <a:sym typeface="+mn-ea"/>
              </a:rPr>
              <a:t>组 </a:t>
            </a:r>
            <a:r>
              <a:rPr lang="zh-CN" altLang="en-US" sz="2000" b="1" dirty="0" smtClean="0">
                <a:latin typeface="黑体" panose="02010609060101010101" pitchFamily="49" charset="-122"/>
                <a:ea typeface="黑体" panose="02010609060101010101" pitchFamily="49" charset="-122"/>
                <a:sym typeface="+mn-ea"/>
              </a:rPr>
              <a:t> </a:t>
            </a:r>
            <a:r>
              <a:rPr lang="zh-CN" altLang="en-US" sz="2000" b="1" kern="0" dirty="0" smtClean="0">
                <a:solidFill>
                  <a:srgbClr val="000000"/>
                </a:solidFill>
                <a:latin typeface="Times New Roman" panose="02020603050405020304" pitchFamily="65" charset="-122"/>
                <a:ea typeface="宋体" panose="02010600030101010101" pitchFamily="2" charset="-122"/>
              </a:rPr>
              <a:t>2017年模拟探究能力创新测试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9060101010101" pitchFamily="49" charset="-122"/>
                <a:ea typeface="黑体" panose="02010609060101010101" pitchFamily="49" charset="-122"/>
                <a:sym typeface="+mn-ea"/>
              </a:rPr>
              <a:t>(</a:t>
            </a:r>
            <a:r>
              <a:rPr lang="zh-CN" altLang="en-US" sz="1400" b="0" dirty="0" smtClean="0">
                <a:latin typeface="黑体" panose="02010609060101010101" pitchFamily="49" charset="-122"/>
                <a:ea typeface="黑体" panose="02010609060101010101" pitchFamily="49" charset="-122"/>
                <a:sym typeface="+mn-ea"/>
              </a:rPr>
              <a:t>每篇建议用时</a:t>
            </a:r>
            <a:r>
              <a:rPr lang="en-US" altLang="zh-CN" sz="1400" b="0" dirty="0" smtClean="0">
                <a:latin typeface="黑体" panose="02010609060101010101" pitchFamily="49" charset="-122"/>
                <a:ea typeface="黑体" panose="02010609060101010101" pitchFamily="49" charset="-122"/>
                <a:sym typeface="+mn-ea"/>
              </a:rPr>
              <a:t>10</a:t>
            </a:r>
            <a:r>
              <a:rPr lang="zh-CN" altLang="en-US" sz="1400" b="0" dirty="0" smtClean="0">
                <a:latin typeface="黑体" panose="02010609060101010101" pitchFamily="49" charset="-122"/>
                <a:ea typeface="黑体" panose="02010609060101010101" pitchFamily="49" charset="-122"/>
                <a:sym typeface="+mn-ea"/>
              </a:rPr>
              <a:t>分钟</a:t>
            </a:r>
            <a:r>
              <a:rPr lang="en-US" altLang="zh-CN" sz="1400" b="0" dirty="0" smtClean="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铁人王进喜、好党员雷锋、《青春之歌》中的林道静、《林海雪原》里的杨子荣</a:t>
            </a:r>
            <a:r>
              <a:rPr lang="zh-CN" altLang="en-US" sz="1500" u="sng" kern="0" dirty="0" smtClean="0">
                <a:solidFill>
                  <a:srgbClr val="000000"/>
                </a:solidFill>
                <a:latin typeface="黑体" panose="02010609060101010101" pitchFamily="49"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数不胜</a:t>
            </a:r>
            <a:br>
              <a:rPr lang="zh-CN" altLang="en-US" sz="1500" u="sng" kern="0" dirty="0" smtClean="0">
                <a:solidFill>
                  <a:srgbClr val="000000"/>
                </a:solidFill>
                <a:latin typeface="Times New Roman" panose="02020603050405020304" pitchFamily="65" charset="-122"/>
                <a:ea typeface="宋体" panose="02010600030101010101" pitchFamily="2" charset="-122"/>
              </a:rPr>
            </a:br>
            <a:r>
              <a:rPr lang="zh-CN" altLang="en-US" sz="1500" u="sng" kern="0" dirty="0" smtClean="0">
                <a:solidFill>
                  <a:srgbClr val="000000"/>
                </a:solidFill>
                <a:latin typeface="Times New Roman" panose="02020603050405020304" pitchFamily="65" charset="-122"/>
                <a:ea typeface="宋体" panose="02010600030101010101" pitchFamily="2" charset="-122"/>
              </a:rPr>
              <a:t>数的英雄为国人所熟悉,也搭起了一道通往共和国殿堂的神圣之途。</a:t>
            </a:r>
            <a:r>
              <a:rPr lang="zh-CN" altLang="en-US" sz="1500" kern="0" dirty="0" smtClean="0">
                <a:solidFill>
                  <a:srgbClr val="000000"/>
                </a:solidFill>
                <a:latin typeface="Times New Roman" panose="02020603050405020304" pitchFamily="65" charset="-122"/>
                <a:ea typeface="宋体" panose="02010600030101010101" pitchFamily="2" charset="-122"/>
              </a:rPr>
              <a:t>而如今时过境迁,有人试图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原封不动地重走老路,可应声寥寥;有人尝试旁逸斜出地全盘西化,却贻人笑柄。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在当下浮躁的氛围里,铸造英雄形象,为当代人立起榜样显得尤其重要。对于观众而言,除了外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国电影中的英雄,银幕更需要中国英雄。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没有一个民族能凭借虚无的幻想撑起自己的脊梁,也没有一个国度会解构英雄主义,鄙视信仰与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崇高。只不过,每个时代都有自己的英雄,各领风骚。我们可以把因愚忠而死谏的明清诤臣视为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英雄,却无法想象当代社会能认可其行为;“武功歌”的主人公也许是中古基督教世界的“圣战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英雄”,却殊难与当今和平主义的氛围相适应。究其本质,英雄的身上散发出的始终是特定时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代、特定社会的文化价值观。于是“英雄出自民间”就有另一种解释方式:人民是否接受这一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英雄,在于他的人格和梦想是否能代表老百姓内心最深处的渴望。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“夫英雄者,胸怀大志,腹有良谋,有包藏宇宙之机,吞吐天地之志者也。”这也许是最为理想的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英雄之像。当然,这同时也是一个多元共生、尊重差异的时代。英雄也一样,绝不会从同一个模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子里刻出来,而只会是“八仙过海,各显神通”。文艺作品中的英雄绝不能开时代的倒车,亦不</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能断民族之根脉,更不能违背人心深处对生命力,对意志力,对正能量和崇高信仰的本质渴求。</a:t>
            </a:r>
            <a:endParaRPr lang="zh-CN" altLang="en-US"/>
          </a:p>
        </p:txBody>
      </p:sp>
    </p:spTree>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否则,这种所谓的“英雄”,自然只能落得为人鄙夷的下场。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(摘编自博林《银幕呼唤中国英雄》,有删改)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A.北宋哲学家张载和唐代诗人王昌龄所留下的千古名句,从某种角度概括和刻画了中华民族这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一共同体中的英雄形象。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B.当代文艺对英雄关注不足成为文代会、作代会的研讨话题,表明文艺创作者在听了习近平总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书记讲话后开始反思。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C.无论是三皇五帝,还是廉颇、蔺相如以及陆羽、孙思邈,虽然其职业和所处时代各不相同,但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在人们心目中都被称为英雄。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D.当今并不缺少英雄,但可能是当代文艺创作缺乏对英雄的洞见,人们感到当今的英雄逊于新中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国成立初期。</a:t>
            </a:r>
            <a:endParaRPr lang="zh-CN" altLang="en-US" dirty="0"/>
          </a:p>
        </p:txBody>
      </p:sp>
    </p:spTree>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下列选项,不是原文画线语句所说的英雄的一项是(3分)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A.陆柱国的长篇小说《上甘岭》中的黄继光。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B.路遥的长篇小说《平凡的世界》中的孙少平。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C.柳青的长篇小说《创业史》中的梁生宝。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D.罗广斌、杨益言的长篇小说《红岩》中的江竹筠。</a:t>
            </a:r>
            <a:endParaRPr lang="zh-CN" altLang="en-US" dirty="0"/>
          </a:p>
        </p:txBody>
      </p:sp>
      <p:sp>
        <p:nvSpPr>
          <p:cNvPr id="3" name="TextBox 2"/>
          <p:cNvSpPr txBox="1"/>
          <p:nvPr/>
        </p:nvSpPr>
        <p:spPr>
          <a:xfrm>
            <a:off x="500034" y="2855057"/>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A.作为一个民族共同体中最耀眼的旗手和战士,英雄就意味着信仰和崇高,在当代中国,需要英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雄和英雄主义。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B.英雄在外国也是长盛不衰的话题,古希腊的《荷马史诗》和中世纪西欧的骑士文学等文艺创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作对此都有表现。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C.每个时代都有着自己的英雄,英雄是时代的产物,因为英雄的身上蕴藏着特定时代、特定社会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的文化价值观。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D.文艺作品中的英雄有时代性,作者应连通民族根脉,表现人心深处对生命力、意志力和崇高信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仰的本质渴求。</a:t>
            </a:r>
            <a:endParaRPr lang="zh-CN" altLang="en-US" dirty="0"/>
          </a:p>
        </p:txBody>
      </p:sp>
    </p:spTree>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75404" cy="3202299"/>
            <a:chOff x="540000" y="1080000"/>
            <a:chExt cx="8175404" cy="3202299"/>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原句的逻辑关系和选项所表达的逻辑关系不一致。更重要的是,选项所表述的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“成为文代会、作代会的研讨话题”这一信息属于无中生有。</a:t>
              </a:r>
              <a:endParaRPr lang="zh-CN" altLang="en-US" dirty="0"/>
            </a:p>
          </p:txBody>
        </p:sp>
        <p:sp>
          <p:nvSpPr>
            <p:cNvPr id="3" name="TextBox 2"/>
            <p:cNvSpPr txBox="1"/>
            <p:nvPr/>
          </p:nvSpPr>
          <p:spPr>
            <a:xfrm>
              <a:off x="588404" y="21343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“早在新中国成立之初”这一信息限定了时间节点;“现实和文艺领域”这一信</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息限定了领域。B项符合文艺领域但不符合时间节点。</a:t>
              </a:r>
              <a:endParaRPr lang="zh-CN" altLang="en-US" dirty="0"/>
            </a:p>
          </p:txBody>
        </p:sp>
        <p:sp>
          <p:nvSpPr>
            <p:cNvPr id="4" name="矩形 3"/>
            <p:cNvSpPr/>
            <p:nvPr/>
          </p:nvSpPr>
          <p:spPr>
            <a:xfrm>
              <a:off x="571472" y="2848765"/>
              <a:ext cx="7643866" cy="1433534"/>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　“英雄就意味着信仰和崇高”跟原文的意思存在出入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没有一个民族能凭借虚无的幻想撑起自己的脊梁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也没有一个国度会解构英雄主义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鄙视信仰与崇高。”后面提到“文艺作品中的英雄</a:t>
              </a:r>
              <a:r>
                <a:rPr lang="en-US" altLang="zh-CN"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对正能量和崇高信仰的本质渴求”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说明英雄追求崇高信仰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但没有指出英雄意味着信仰和崇高。</a:t>
              </a:r>
              <a:endParaRPr lang="zh-CN" altLang="en-US" sz="1500" dirty="0"/>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003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七、(2015课标全国Ⅱ,1—3)阅读下面的文字,回答问题。(9分)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艺术品的接受在过去并不被看作是重要的美学问题,20世纪解释学兴起,一个名为“接受美学”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的美学分支应运而生,于是研究艺术品的接受成为艺术美学中的显学。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过去,通常只是从艺术家的立场出发,将创作看作艺术家审美经验的结晶过程,作品完成就意味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着创作完成。而从接受美学的角度来看,这一完成并不说明创作已经终结,它只说明创作的第一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阶段告一段落,接下来是读者或观众、听众的再创作。由于未被阅读的作品的价值包括审美价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值仅仅是一种可能的存在,只有通过阅读,它才转化为现实的存在,因此对作品的接受具有艺术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本体的意义,也就是说,接受者也是艺术创作的主体之一。</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艺术文本即作品对于接受者来说具有什么意义呢?接受美学的创始人、德国的伊瑟尔说艺术文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本是一个“召唤结构”,因为文本有“空白”“空缺”“否定”三个要素。所谓“空白”,是说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它有一些东西没有表达出来,作者有意不写或不明写,要接受者用自己的生活经验与想象去补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充;所谓“空缺”,是语言结构造成的各个图像间的空白,接受者在阅读文本时要把一个个句子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表现的图像片断连接起来,整合成一个有机的图像系统;所谓“否定”,指文本对接受者生活的现实具有否定的功能</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它能引导接受者对现实进行反思和批判。由此可见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文本的召唤性需要接</a:t>
            </a:r>
            <a:br>
              <a:rPr lang="zh-CN" altLang="en-US" sz="1500" dirty="0" smtClean="0"/>
            </a:br>
            <a:endParaRPr lang="zh-CN" altLang="en-US" sz="1500" dirty="0"/>
          </a:p>
        </p:txBody>
      </p:sp>
    </p:spTree>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二、(2017广东惠州三模,1—3)阅读下面的文字,回答问题。(9分)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教育变革为什么步履艰难?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对于教育,大家都或多或少存在不满意。事实上,不仅中国人不满意,美国人、英国人、日本人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也不满意,全世界几乎没有一个国家的人对自己国家的教育是完全满意的。几十年来,世界上许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多国家发布了无数报告,呼唤变革教育。许多政府出台了大量政策,希望改变教育。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在互联网改变一切的时代,人民更是期盼互联网能够成为变革教育的神器,正像互联网颠覆商业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模式一样,来彻底改变我们的教育。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的确,互联网已经在改变世界。而教育和互联网的结合,远远早于商业。上个世纪计算机开始出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现的时候,人们就提出机器教学,就提出“学校消亡论”了。互联网出现以后,利用网络改变教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育的努力与投入也远远大于商业。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但是,一直到今天,教育的变化是非常小的。美国科罗拉多大学波尔得分校教育学院发布的《理</a:t>
            </a:r>
            <a:endParaRPr lang="zh-CN" altLang="en-US" dirty="0"/>
          </a:p>
        </p:txBody>
      </p:sp>
    </p:spTree>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解和改进全日制网上学校》报告表示,美国有25万名中小学生在全日制网上学校上学。美国各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州网上学校总共提供53.6万门课程(每门课程都为一学期),有180万名中小学生至少选择一门网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上课程。网上课程的增长也在一定程度上满足了不同群体和不同地区学生的教育需求,特别是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满足了学生在家上学的需求。据统计,全美共有240万名学生在家上学。无疑,这也只占了全部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学生人数的很少一部分。</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据说,苹果公司创始人乔布斯生前曾经提出了一个著名的“乔布斯之问”:“为什么计算机改变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了几乎所有领域,却唯独对学校教育的影响小得令人吃惊?”2011年9月,美国联邦教育部长邓肯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给出了答案:“教育没有发生结构性的改变。”</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一般认为,信息技术在教育领域的应用可分为三个阶段:工具与技术的改变、教学模式的改变和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学校形态的改变。电化教育、PPT课件等都是工具与技术层面的变革,慕课、翻转课堂等是教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学模式的变革,如果学校形态不发生深刻的变革,教育结构不发生相应的变化,教育的变革是非</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常困难的。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教育变革的困难,还有另外一个重要原因,那就是教育的学科基础发育不成熟。教育有两个重要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的学科基础:心理学与社会学。人是世界上最复杂的动物。人类认识世界的历程是由远及近的,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天文学是科学家族的老大哥,伽利略的天文学之后,是牛顿的物理学,从此,人类开始探索物理现</a:t>
            </a:r>
            <a:endParaRPr lang="zh-CN" altLang="en-US"/>
          </a:p>
        </p:txBody>
      </p:sp>
    </p:spTree>
  </p:cSld>
  <p:clrMapOvr>
    <a:masterClrMapping/>
  </p:clrMapOvr>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5487677"/>
            <a:chOff x="540000" y="1080000"/>
            <a:chExt cx="8158472" cy="548767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象与规律。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现在,我们刚刚进入生物学的世纪,开始关注生命现象。但是,人脑对我们来说还是一个黑匣子,</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人类要真正认识自己,还有很长的路要走。教育作为一种国家行为,还有政治、文化和意识形态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方面的问题,变革受到的制约就更多一些。这就是教育变革为什么步履艰难的原因所在。</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总之,教育要想解决人的问题,还有漫长的路要走。我们不要指望通过信息技术的革命就能把教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育问题解决了。这是不可能的,不切实际的。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(节选自朱永新《未来学校发展的方向》)</a:t>
              </a:r>
              <a:endParaRPr lang="zh-CN" altLang="en-US"/>
            </a:p>
          </p:txBody>
        </p:sp>
        <p:sp>
          <p:nvSpPr>
            <p:cNvPr id="3" name="TextBox 2"/>
            <p:cNvSpPr txBox="1"/>
            <p:nvPr/>
          </p:nvSpPr>
          <p:spPr>
            <a:xfrm>
              <a:off x="571472" y="3491707"/>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A.对于教育,中国人、美国人、英国人都不满意,可以说全世界没有一个国家的人对自己国家的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教育是满意的。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B.几十年来,许多国家发布了呼唤变革教育的报告,许多政府出台了改变教育的政策,但是教育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的变化却非常小。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C.网上课程的增长在一定程度上满足了美国不同群体和不同地区学生的教育需求,包括学生在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家上学的需求。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D.互联网出现以后,利用网络改变教育的投入远远大于商业,但从变革的效果来看,后者却比前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者显著。</a:t>
              </a:r>
              <a:endParaRPr lang="zh-CN" altLang="en-US" dirty="0"/>
            </a:p>
          </p:txBody>
        </p:sp>
      </p:grpSp>
    </p:spTree>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3859763"/>
            <a:chOff x="540000" y="1080000"/>
            <a:chExt cx="8158472" cy="3859763"/>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下列不能回答“教育变革为什么步履艰难”这个问题的一项是(3分)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A.教育和互联网的结合,远远早于商业。计算机开始出现的时候,人们就提出“学校消亡论”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B.信息技术和互联网的革命性发展并非必然能促成教育发生结构性的改变。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C.教育的学科基础——心理学与社会学发育还不成熟,人类对自身大脑的研究了解还很欠缺。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D.教育是一种国家行为,不能不受到政治、文化和意识形态方面的问题的影响和制约。</a:t>
              </a:r>
              <a:endParaRPr lang="zh-CN" altLang="en-US" dirty="0"/>
            </a:p>
          </p:txBody>
        </p:sp>
        <p:sp>
          <p:nvSpPr>
            <p:cNvPr id="3" name="TextBox 2"/>
            <p:cNvSpPr txBox="1"/>
            <p:nvPr/>
          </p:nvSpPr>
          <p:spPr>
            <a:xfrm>
              <a:off x="571472" y="3205955"/>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A.作者相信,互联网既然能颠覆商业模式,也就能彻底改变我们的教育。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B.作者引用数据和邓肯的回答,意在证明2011年之后,美国教育已经发生结构性的改变。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C.作者相信,在生物学世纪,人类一定能真正认识自己,解决教育变革的问题。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D.作者认为,在互联网时代,学校形态的变化既是教育变革的标志,又是教育变革的条件。</a:t>
              </a:r>
              <a:endParaRPr lang="zh-CN" altLang="en-US" dirty="0"/>
            </a:p>
          </p:txBody>
        </p:sp>
      </p:grpSp>
    </p:spTree>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16966" y="1080000"/>
            <a:ext cx="8150034" cy="4554847"/>
            <a:chOff x="516966" y="1080000"/>
            <a:chExt cx="8150034" cy="4554847"/>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“可以说全世界没有一个国家的人对自己国家的教育是满意的”太过绝对。原文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表述有“或多或少”“几乎”“完全满意”等词语。</a:t>
              </a:r>
              <a:endParaRPr lang="zh-CN" altLang="en-US" dirty="0"/>
            </a:p>
          </p:txBody>
        </p:sp>
        <p:sp>
          <p:nvSpPr>
            <p:cNvPr id="3" name="TextBox 2"/>
            <p:cNvSpPr txBox="1"/>
            <p:nvPr/>
          </p:nvSpPr>
          <p:spPr>
            <a:xfrm>
              <a:off x="516966" y="21343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A项表述的内容是有关“教育改革”的,说明了教育和互联网结合的时间以及人们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期待的教育成果,和“步履艰难”无关。</a:t>
              </a:r>
              <a:endParaRPr lang="zh-CN" altLang="en-US" dirty="0"/>
            </a:p>
          </p:txBody>
        </p:sp>
        <p:sp>
          <p:nvSpPr>
            <p:cNvPr id="4" name="TextBox 2"/>
            <p:cNvSpPr txBox="1"/>
            <p:nvPr/>
          </p:nvSpPr>
          <p:spPr>
            <a:xfrm>
              <a:off x="516966" y="2904676"/>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D　本题考查分析概括作者在文中的观点态度的能力。A项,“也就能彻底改变我们的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教育”的表述不符合作者观点。作者的观点是“我们不要指望通过信息技术的革命就能把教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育问题解决了。这是不可能的,不切实际的”。B项,“美国教育已经发生结构性的改变”错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误。作者引用数据的目的是要说明在美国接受网上教育的“只占了全部学生人数的很少一部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分”;引用邓肯的回答的目的是要说明美国“教育没有发生结构性的改变”。C项,“在生物学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世纪,人类一定能真正认识自己,解决教育变革的问题”表述错误。作者在文中的观点是“人类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要真正认识自己,还有很长的路要走”“教育作为一种国家行为,还有政治、文化和意识形态方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面的问题,变革受到的制约就更多一些”。</a:t>
              </a:r>
              <a:endParaRPr lang="zh-CN" altLang="en-US" dirty="0"/>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8934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受者呼应和配合,完成艺术品的第二次创作。正如中国古典美学中的含蓄与简洁,其有限的文字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常常引发出读者脑海中的丰富意象。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接受者作为主体,他对文本的接受不是被动的。海德格尔提出“前理解”,即理解前的心理文化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结构,这种结构影响着理解。理解不可能是文本意义的重现,而只能是文本与“前理解”的统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一。这样,文本与接受就呈现出一种相互作用的关系:一方面文本在相当程度上规定了接受者理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解的范围、方向,让理解朝它的本义靠拢;另一方面,文本不可能将接受者完全制约住、规范住,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接受者必然会按照自己的方式去理解作品,于是不可避免地就会出现误读或创造。从某种意义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上说,理解就是误读,创造也是误读,不要希望所有的接受者都持同样的理解,也不要希望所有的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理解都与艺术家的本旨一致,那样并不意味着艺术作品的成功。</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文本一经产生就成为历史,它所表达的思想感情、所反映的生活,都只能是过去的,而理解总是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现在进行时。当我们接受历史上的艺术作品时,我们当然可以设身处地想象古人的生活,体验古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人的思想感情,但我们毕竟是现代人,只能按照我们现在的心理文化结构去理解古人。当然,任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何理解都只能是个体的理解,但个体毕竟是与群体相通的,所以个体的理解中也有普遍性。理解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作为现实的行为具有通向实践的品格,艺术品正是通过理解走向现实,并在生活中发挥作用的。不是别的,正是理解擦亮了艺术品的生命之光。</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(摘编自陈望衡《艺术是什么》)</a:t>
            </a:r>
            <a:endParaRPr lang="zh-CN" altLang="en-US" sz="1500" dirty="0" smtClean="0"/>
          </a:p>
          <a:p>
            <a:pPr marL="0" indent="0" eaLnBrk="0" latinLnBrk="1" hangingPunct="0">
              <a:lnSpc>
                <a:spcPct val="150000"/>
              </a:lnSpc>
              <a:spcBef>
                <a:spcPts val="0"/>
              </a:spcBef>
              <a:buNone/>
            </a:pPr>
            <a:endParaRPr lang="zh-CN" altLang="en-US" sz="15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A.在过去,艺术品的接受并不属于美学的研究范围,而当接受美学诞生以后,关于艺术品的接受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的研究就成为艺术美学中的一门显学。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B.在接受美学诞生以前,人们一般的认识是:整个创作过程就是艺术家的审美经验不断结晶的过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程,艺术品一旦形成,创作也就大功告成。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C.接受美学认为,艺术品在艺术家手中产生出来,这只是艺术创作的第一阶段,读者、观众、听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众对艺术品的接受是艺术创作的继续。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D.通过读者、观众和听众的接受,艺术作品的价值才从一种可能的存在转化为现实的存在,从这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个意义上说,接受也属于艺术创作的一部分。</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A.文本之所以是一个“召唤结构”,一个原因就是它有一些内容有意不写或不明写,需要接受者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用自己的生活经验与想象去补充。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B.文本的“否定”要素具有对接受者所生活的现实加以否定的功能,这种功能是通过接受者接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受文本并对现实进行反思和批判而实现的。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C.“前理解”是接受者在理解文本以前的心理文化结构,由于接受者对文本的接受不是被动的,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所以这种结构会影响接受者对文本的理解。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D.作品被艺术家创作出来以后就成为历史,作品是通过接受者的理解而存活于现实,并发挥作用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的。从这个意义上说,作品的生命力存在于理解之中。</a:t>
            </a: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A.中国古典美学中强调的含蓄和简洁可以说是艺术作品召唤性的体现,含蓄的美在于从有限中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表现无限,简洁的美在于以少胜多,以简驭繁。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B.理解就是误读,创造也是误读,理解距离艺术作品的本义越远,就越是具有创造性,正如《西厢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记》之于《莺莺传》、《金瓶梅》之于《水浒传》。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C.文本在一定程度上规定了接受者理解的范围和方向,所以即使我们今天阅读历史上的艺术作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品,也可以在相当程度上了解古人的生活,体验古人的思想感情。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D.作为接受者的个体毕竟生活在群体之中,其思维和观念与群体是相通的,因此接受者们对于同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一文本的理解即使千姿百态,也不可能完全没有同一性。</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75404" cy="5126351"/>
            <a:chOff x="540000" y="1080000"/>
            <a:chExt cx="8175404" cy="5126351"/>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下列关于原文内容的理解和分析,正确的一项是(3分)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sz="16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A.郑和下西洋推动了瓷器生产、销售和技术创新,带来了青花瓷发展的黄金时代。</a:t>
              </a:r>
              <a:endParaRPr lang="zh-CN" altLang="en-US" sz="1600"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B.原料本土化等因素使青花瓷发展进入新阶段,此时青花瓷与外来文化已无关系。</a:t>
              </a:r>
              <a:endParaRPr lang="zh-CN" altLang="en-US" dirty="0" smtClean="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C.明代社会往往被认为是保守的,但青花瓷的风格表明当时社会比较开放和进步。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D.中外文明交融推动瓷器从单色走向多彩,从而推动了当时的社会向多元转型。</a:t>
              </a:r>
              <a:endParaRPr lang="zh-CN" altLang="en-US" dirty="0"/>
            </a:p>
          </p:txBody>
        </p:sp>
        <p:sp>
          <p:nvSpPr>
            <p:cNvPr id="3" name="TextBox 2"/>
            <p:cNvSpPr txBox="1"/>
            <p:nvPr/>
          </p:nvSpPr>
          <p:spPr>
            <a:xfrm>
              <a:off x="588404" y="2758031"/>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下列对原文论证的相关分析,不正确的一项是(3分)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A.文章第一段通过元明两代瓷器的比较,论证了瓷器发展与审美观念更新的关系。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B.文章从民窑崛起、商业化和风格变化等方面论述了青花瓷成为世界时尚的过程。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C.文章论述青花瓷崛起的轨迹,为中外交往推动明代社会转型的观点提供了例证。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D.文章提出问题之后,分析了青花瓷崛起的原因,并论证了崛起带来的影响。</a:t>
              </a:r>
              <a:endParaRPr lang="zh-CN" altLang="en-US" dirty="0"/>
            </a:p>
          </p:txBody>
        </p:sp>
        <p:sp>
          <p:nvSpPr>
            <p:cNvPr id="4" name="TextBox 2"/>
            <p:cNvSpPr txBox="1"/>
            <p:nvPr/>
          </p:nvSpPr>
          <p:spPr>
            <a:xfrm>
              <a:off x="588404" y="4472543"/>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A.如果不是下西洋使青花瓷作为商品大量生产和外销,青花瓷可能就不会崛起。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B.时尚兴盛是社会快速变化的标志,可见青花瓷兴盛的成化年间社会变化很快。</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C.青花瓷外销掀起世界性的中国风,可见青花瓷对明代的世界影响起了重要作用。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D.青花瓷在明代引领了世界时尚,由此带来的启示是,应注重社会的多元和开放。</a:t>
              </a:r>
              <a:endParaRPr lang="zh-CN" altLang="en-US" dirty="0"/>
            </a:p>
          </p:txBody>
        </p:sp>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57158" y="1080000"/>
            <a:ext cx="8309842" cy="4766612"/>
            <a:chOff x="357158" y="1080000"/>
            <a:chExt cx="8309842" cy="4766612"/>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七、</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“在过去,艺术品的接受并不属于美学的研究范围”不正确,参看原文第一段“艺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术品的接受在过去并不被看作是重要的美学问题”。</a:t>
              </a:r>
              <a:endParaRPr lang="zh-CN" altLang="en-US" dirty="0"/>
            </a:p>
          </p:txBody>
        </p:sp>
        <p:sp>
          <p:nvSpPr>
            <p:cNvPr id="3" name="TextBox 2"/>
            <p:cNvSpPr txBox="1"/>
            <p:nvPr/>
          </p:nvSpPr>
          <p:spPr>
            <a:xfrm>
              <a:off x="500034" y="212772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本题考查考生归纳内容要点,分析作者观点态度的能力。认真阅读题目的各选项内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容和原文内容,找准答题区域,将原文和选项进行比对。</a:t>
              </a:r>
              <a:endParaRPr lang="zh-CN" altLang="en-US" dirty="0"/>
            </a:p>
          </p:txBody>
        </p:sp>
        <p:sp>
          <p:nvSpPr>
            <p:cNvPr id="4" name="TextBox 2"/>
            <p:cNvSpPr txBox="1"/>
            <p:nvPr/>
          </p:nvSpPr>
          <p:spPr>
            <a:xfrm>
              <a:off x="500034" y="283167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“由于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”属强加因果。</a:t>
              </a:r>
              <a:endParaRPr lang="zh-CN" altLang="en-US" dirty="0"/>
            </a:p>
          </p:txBody>
        </p:sp>
        <p:sp>
          <p:nvSpPr>
            <p:cNvPr id="5" name="TextBox 2"/>
            <p:cNvSpPr txBox="1"/>
            <p:nvPr/>
          </p:nvSpPr>
          <p:spPr>
            <a:xfrm>
              <a:off x="500034" y="3209724"/>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00" kern="0" dirty="0" smtClean="0">
                  <a:solidFill>
                    <a:srgbClr val="000000"/>
                  </a:solidFill>
                  <a:latin typeface="Times New Roman" panose="02020603050405020304" pitchFamily="65" charset="-122"/>
                  <a:ea typeface="宋体" panose="02010600030101010101" pitchFamily="2" charset="-122"/>
                </a:rPr>
                <a:t>　论述类文本阅读的命题主要从概念、判断、推理三个角度命题,概念类注意“答非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所问”“内涵、外延不准”“误划类别”“指代有误”“张冠李戴”;判断类注意“范围不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当”“偷换概念”“无中生有”;推理类注意“强加因果”“推测有误”。</a:t>
              </a:r>
              <a:endParaRPr lang="zh-CN" altLang="en-US" dirty="0"/>
            </a:p>
          </p:txBody>
        </p:sp>
        <p:sp>
          <p:nvSpPr>
            <p:cNvPr id="6" name="TextBox 2"/>
            <p:cNvSpPr txBox="1"/>
            <p:nvPr/>
          </p:nvSpPr>
          <p:spPr>
            <a:xfrm>
              <a:off x="374090" y="427752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“理解距离艺术作品的本义越远,就越是具有创造性”有误,属无中生有。</a:t>
              </a:r>
              <a:endParaRPr lang="zh-CN" altLang="en-US" dirty="0"/>
            </a:p>
          </p:txBody>
        </p:sp>
        <p:sp>
          <p:nvSpPr>
            <p:cNvPr id="7" name="矩形 6"/>
            <p:cNvSpPr/>
            <p:nvPr/>
          </p:nvSpPr>
          <p:spPr>
            <a:xfrm>
              <a:off x="357158" y="4715533"/>
              <a:ext cx="8143932" cy="1131079"/>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“分析概括作者在文中的观点态度”就是能对文中有关内容进行筛选、分析并作</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综合概括。先通读文本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逐段概括层意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抓住中心句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把握作者观点。再将选项与原文内容对照</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看有没有于文无据、偷换概念、混淆关系、轻重失当等错误。</a:t>
              </a:r>
              <a:endParaRPr lang="zh-CN" altLang="en-US" sz="1500" dirty="0"/>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5340665"/>
            <a:chOff x="540000" y="1080000"/>
            <a:chExt cx="8127000" cy="5340665"/>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八、(2014课标全国Ⅰ,1—3)阅读下面的文字,回答问题。(9分)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悲剧产生于社会的矛盾、两种社会力量的冲突。冲突双方分别代表着真与假、善与恶、新与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旧等对立的两极,却总是以代表真、善、新等美好的一方的失败、死亡、毁灭为结局,他们是悲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剧的主人公。因为他们的力量还比较弱小,还无法与强大的旧势力或邪恶力量抗衡,正义的要求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不能实现,于是形成了悲剧。古希腊学者亚里士多德指出,悲剧描写了比现实中更美好同时又是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“与我们相似的”人物,通过他们的毁灭“引起怜悯和恐惧来使感情得到陶冶”,即产生净化的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作用。</a:t>
              </a:r>
              <a:endParaRPr lang="zh-CN" altLang="en-US" dirty="0"/>
            </a:p>
          </p:txBody>
        </p:sp>
        <p:pic>
          <p:nvPicPr>
            <p:cNvPr id="3" name="图片 3" descr="textimage0.jpeg"/>
            <p:cNvPicPr>
              <a:picLocks noChangeAspect="1"/>
            </p:cNvPicPr>
            <p:nvPr/>
          </p:nvPicPr>
          <p:blipFill>
            <a:blip r:embed="rId1"/>
            <a:stretch>
              <a:fillRect/>
            </a:stretch>
          </p:blipFill>
          <p:spPr>
            <a:xfrm>
              <a:off x="2143108" y="3499342"/>
              <a:ext cx="3343292" cy="2921323"/>
            </a:xfrm>
            <a:prstGeom prst="rect">
              <a:avLst/>
            </a:prstGeom>
          </p:spPr>
        </p:pic>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45528" y="1305752"/>
            <a:ext cx="8127000" cy="411478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然而,悲剧不仅表现冲突与毁灭,而且表现抗争与拼搏,这是悲剧具有审美价值的最根本的原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因。鲁迅说过:“悲剧将人生的有价值的东西毁灭给人看。”这种毁灭是抗争、拼搏以后的毁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灭,抗争与拼搏体现了人的一种精神。古希腊神话中普罗米修斯为了人类从天上盗取火种,触怒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了主神宙斯,被锁在高加索山崖上,每日遭神鹰啄食肝脏,但普罗米修斯毫不屈服,最后坠入深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渊。罗丹的大理石雕塑《马身人首》中,人臂绝望地扑向一个它所抓不到的目标,而马足则陷于尘土不能自拔</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表现出人性与兽性的冲突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象征着灵与肉的斗争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具有强烈的悲剧性。可以说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有抗争就没有悲剧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冲突、抗争与毁灭是构成悲剧的三个主要因素。</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悲剧的审美价值的载体只能是文学艺术。因为人生有价值的东西、美好事物的毁灭是令人伤</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悲的</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因此现实中的悲剧不能作为直接的审美对象来欣赏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否则人就是泯灭了人性的人了。现实</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中的悲剧只能激起人的同情、义愤</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迫使人采取严肃的伦理态度和实践行动。民主革命时期</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在</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演出歌剧</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白毛女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的过程中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曾多次出现扮演地主黄世仁的演员被打甚至险遭枪击的事件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a:t>
            </a:r>
            <a:br>
              <a:rPr lang="zh-CN" altLang="en-US" sz="1500" dirty="0" smtClean="0"/>
            </a:br>
            <a:endParaRPr lang="zh-CN" altLang="en-US" sz="15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7509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是人们以实际的道德评价代替了审美活动。现实的悲剧只在客观上具有悲剧的审美性质,它们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必须以文学艺术的形式表现出来,才能成为欣赏的对象,美学上所谓的“以悲为美”才能实现。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悲剧成为审美对象只能以文学艺术的形式出现,原因在于它需要建立悲剧事件与人的心理距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离。不仅遥远的时间会使过去的现实悲剧的悲惨因素淡化,就是很近的时间间隔也可以使人不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陷入现实。这里还有一个空间的间隔,悲剧艺术展现的毕竟是一个人们不熟悉或有点陌生的空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间,这就使人们不容易介入其中,而能够客观、超然地看待。当然,在欣赏中审美主体可以“审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美地”加入悲剧冲突,体验悲剧客体的巨大和狂暴、悲剧主体的抗争和悲痛,从而感受到强烈的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震撼和刺激,获得悲剧感和审美愉悦。</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悲剧表现的不是人生的欢乐或全然的幸福,而是悲剧主体对待痛苦和死亡的方式,这是人类社会和人类活动中十分重要、严肃的一面。悲剧在表现对伟大和崇高的人的摧毁的同时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更表现出无法摧毁的人的伟大和崇高。</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摘编自王晓旭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美的奥秘</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smtClean="0"/>
          </a:p>
          <a:p>
            <a:pPr marL="0" indent="0" eaLnBrk="0" latinLnBrk="1" hangingPunct="0">
              <a:lnSpc>
                <a:spcPct val="150000"/>
              </a:lnSpc>
              <a:spcBef>
                <a:spcPts val="0"/>
              </a:spcBef>
              <a:buNone/>
            </a:pPr>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下列各项中,其性质不属于原文所论悲剧的一项是(3分)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A.在梁山伯与祝英台的故事中,祝英台女扮男装外出求学,为追求爱情自由,面对封建势力的巨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大压力,拒绝委曲求全,最后触碑殉情,化成蝴蝶。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B.在甲午海战中,清军致远舰在中弹累累、舰身倾斜、弹药耗尽的情况下,开足马力,冲向日本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吉野舰,最后被鱼雷击中,沉入海中,200多名官兵壮烈殉国。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C.在电影《狼牙山五壮士》中,五位八路军战士为了掩护大部队撤退及当地群众安全转移,阻击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了3000多名日寇的多次进攻,弹尽粮绝之后,跳下悬崖。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D.老舍笔下的祥子,纯朴善良,勤劳能干,有着骆驼般坚韧的精神,在饱受旧社会、旧制度的沉重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打击之后,沦为自甘堕落的行尸走肉。</a:t>
            </a:r>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A.在悲剧冲突中,代表真、善、新等美好的一方总是以失败、死亡、毁灭为结局,他们是悲剧的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主人公,即悲剧主体,而其对立面则是悲剧客体。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B.在罗丹的《马身人首》雕塑中,人首和人臂是人、灵和人性的象征,马身和马足则是兽、肉和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兽性的象征,兽性和人性的矛盾构成了人间的悲剧。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C.当悲剧以文学艺术的形式出现,悲剧事件与观众或读者之间就会具有一定的心理距离,这样人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们就不至于获得悲剧感,从而不至于介入悲剧冲突之中。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D.悲剧主体的死亡意味着肉体力量的失败,却并不意味精神力量的失败,所以说悲剧在表现伟大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和崇高的人被摧毁的同时,更表现出人的无法摧毁的伟大和崇高。</a:t>
            </a:r>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A.亚里士多德认为悲剧具有“净化”作用。他所说的“净化”,不是指受众在生理上的发泄,如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呼喊、哭泣等,而是指他们道德、精神和情感的提升。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B.悲剧在表现冲突与毁灭的同时,也表现抗争与拼搏,因此双方力量越是悬殊,主体的抗争越是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艰难,所体现的精神就越强大,悲剧的审美价值也越高。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C.在歌剧《白毛女》的演出过程中,扮演地主黄世仁的演员被激愤的观众殴打的事件,说明人们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的实际道德评价是不可能把现实的悲剧作为审美对象的。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D.人们之所以喜欢欣赏悲剧,是因为悲剧会引起人的悲伤、畏惧、怜悯,使人在强烈的痛苦中获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得一种快感,所谓“以悲为美”的意思全在于此。</a:t>
            </a:r>
            <a:endParaRPr lang="zh-CN" alt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3674721"/>
            <a:chOff x="500034" y="1080000"/>
            <a:chExt cx="8166966" cy="3674721"/>
          </a:xfrm>
        </p:grpSpPr>
        <p:sp>
          <p:nvSpPr>
            <p:cNvPr id="2" name="TextBox 2"/>
            <p:cNvSpPr txBox="1"/>
            <p:nvPr/>
          </p:nvSpPr>
          <p:spPr>
            <a:xfrm>
              <a:off x="540000" y="1080000"/>
              <a:ext cx="8127000" cy="1387046"/>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八、</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甲午海战是史实,而不是文艺作品中的事件。据原文第三段首句“悲剧的审美价</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值的载体只能是文学艺术”和第四段首句“悲剧成为审美对象只能以文学艺术的形式出现”</a:t>
              </a:r>
              <a:br>
                <a:rPr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可知,B项性质不属于原文所论悲剧。</a:t>
              </a:r>
              <a:endParaRPr lang="zh-CN" altLang="en-US" dirty="0"/>
            </a:p>
          </p:txBody>
        </p:sp>
        <p:sp>
          <p:nvSpPr>
            <p:cNvPr id="3" name="TextBox 2"/>
            <p:cNvSpPr txBox="1"/>
            <p:nvPr/>
          </p:nvSpPr>
          <p:spPr>
            <a:xfrm>
              <a:off x="516966" y="248587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根据选文第四段的内容可知,“这样人们就不至于获得悲剧感”不符合原文意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a:t>
              </a:r>
              <a:endParaRPr lang="zh-CN" altLang="en-US" dirty="0"/>
            </a:p>
          </p:txBody>
        </p:sp>
        <p:sp>
          <p:nvSpPr>
            <p:cNvPr id="4" name="矩形 3"/>
            <p:cNvSpPr/>
            <p:nvPr/>
          </p:nvSpPr>
          <p:spPr>
            <a:xfrm>
              <a:off x="500034" y="3277393"/>
              <a:ext cx="7715304" cy="1477328"/>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“是因为悲剧会引起人的悲伤、畏惧、怜悯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使人在强烈的痛苦中获得一种快</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感”不正确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原文第四段最后一句告诉我们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人们喜欢悲剧的原因应是“审美主体可以‘审美</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地’加入悲剧冲突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体验悲剧客体的巨大和狂暴、悲剧主体的抗争和悲痛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从而感受到强烈的震撼和刺激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获得悲剧感和审美愉悦”。</a:t>
              </a:r>
              <a:endParaRPr lang="zh-CN" altLang="en-US" sz="1500" dirty="0"/>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45528"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九、(2014课标全国Ⅱ,1—3)阅读下面的文字,回答问题。(9分)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周代,尽管关于食品安全事件的记载不多,但我们还是看到,由于食品安全关系重大,统治者对此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非常重视并做出了特别规定。周代的食品交易是以直接收获采摘的初级农产品为主,所以对农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产品的成熟度十分关注。据《礼记》记载,周代对食品交易的规定有:“五谷不时,果实未熟,不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鬻于市。”这是我国历史上最早的关于食品安全管理的记录。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汉唐时期,食品交易活动非常频繁,交易品种十分丰富。为杜绝有毒有害食品流入市场,国家在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法律上做出了相应的规定。汉朝《二年律令》规定:“诸食脯肉,脯肉毒杀、伤、病人者,亟尽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孰燔其余。</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当燔弗燔,及吏主者,皆坐脯肉赃,与盗同法。”即肉类因腐坏等因素可能导致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中毒者,应尽快焚毁,否则将处罚当事人及相关官员。唐朝《唐律》规定:“脯肉有毒,曾经病人,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有余者速焚之,违者杖九十。若故与人食并出卖,令人病者,徒一年;以故致死者,绞。即人自食致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死者,从过失杀人法。”从《唐律》中可以看到,在唐代,知脯肉有毒不速焚而构成的刑事犯罪</a:t>
            </a:r>
            <a:endParaRPr lang="zh-CN"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6169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分为两种情况,处罚各不相同:一是得知脯肉有毒时,食品的所有者应当立刻焚毁所剩有毒食品,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以绝后患,否则杖九十;二是明知脯肉有毒而不立刻焚毁,致人中毒,则视情节及后果加以科罚。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宋代,饮食市场空前繁荣。孟元老在《东京梦华录》中,追述了北宋都城开封府的城市风貌,并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且以大量笔墨写到饮食业的昌盛,书中共提到一百多家店铺以及相关行会。商品市场的繁荣,不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可避免地带来一些问题,一些商贩“以物市于人,敝恶之物,饰为新奇;假伪之物,饰为真实。如绢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帛之用胶糊,米麦之增湿润,肉食之灌以水,药材之易以他物”(《袁氏世范》)。有的不法分子甚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至采用鸡塞沙、鹅羊吹气、卖盐杂以灰之类伎俩牟取利润。为了加强对食品掺假、以次充好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等现象的监督和管理,宋代规定从业者必须加入行会,而行会必须对商品质量负责。“市肆谓之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行者,因官府科索而得此名,不以其物小大,但合充用者,皆置为行,虽医卜亦有职。”(《都城纪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胜》)商人们依经营类型组成行会、商铺、手工业和其他服务性行业的相关人员必须加入行会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组织,并按行业登记在籍,否则就不能从业经营。各个行会对生产经营的商品质量进行把关,行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会的首领作为担保人,负责评定物价和监察不法行为。除了由行会把关外,宋代法律也继承了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《唐律》的规定,对有毒有害食品的销售者予以严惩。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上述朝代对食品流通的安全管理及有关法律举措,可以给我们很多启示,也可以为现今我国食品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质量和安全监管模式的合理构建提供新的思路和路径选择。</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(摘编自张炜达《古代食品安全监管述略》)</a:t>
            </a:r>
            <a:endParaRPr lang="zh-CN" altLang="en-US" sz="15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034" y="853062"/>
            <a:ext cx="8166966" cy="4428097"/>
            <a:chOff x="500034" y="853062"/>
            <a:chExt cx="8166966" cy="4428097"/>
          </a:xfrm>
        </p:grpSpPr>
        <p:sp>
          <p:nvSpPr>
            <p:cNvPr id="2" name="TextBox 2"/>
            <p:cNvSpPr txBox="1"/>
            <p:nvPr/>
          </p:nvSpPr>
          <p:spPr>
            <a:xfrm>
              <a:off x="540000" y="853062"/>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本题考查筛选并整合文中信息的能力。B.曲解文意。据第二段可知,此时青花瓷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上的中国画元素与伊斯兰风格融为一体,而选项却说“此时青花瓷与外来文化已无关系”。C.</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扩大范围。据第三段第4句可知,“明初往往被认为是保守的”,选项却扩大为“明代社会往往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被认为是保守的”。D.强加因果。据尾段尾句可知,中国瓷器从单色走向多彩,是当时社会转型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的例证,选项“从而”一词,却将中国瓷器从单色走向多彩误认为是推动当时社会转型的原因。</a:t>
              </a:r>
              <a:endParaRPr lang="zh-CN" altLang="en-US" dirty="0"/>
            </a:p>
          </p:txBody>
        </p:sp>
        <p:sp>
          <p:nvSpPr>
            <p:cNvPr id="3" name="TextBox 2"/>
            <p:cNvSpPr txBox="1"/>
            <p:nvPr/>
          </p:nvSpPr>
          <p:spPr>
            <a:xfrm>
              <a:off x="500034" y="2979017"/>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本题考查分析文章结构,分析论点、论据和论证方法的能力。第一段在对元明两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代瓷器进行对比论证后,得出了“青花瓷崛起是郑和航海时代技术创新与文化交融的硕果”的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论点。</a:t>
              </a:r>
              <a:endParaRPr lang="zh-CN" altLang="en-US" dirty="0"/>
            </a:p>
          </p:txBody>
        </p:sp>
        <p:sp>
          <p:nvSpPr>
            <p:cNvPr id="4" name="TextBox 2"/>
            <p:cNvSpPr txBox="1"/>
            <p:nvPr/>
          </p:nvSpPr>
          <p:spPr>
            <a:xfrm>
              <a:off x="500034" y="3979149"/>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本题考查分析概括作者在文中的观点态度的能力。据第三段首句“一般来说”可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知,文中“时尚兴盛则是社会快速变化的标志”并不是绝对的,但命题人去掉“一般来说”后,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该项说法过于绝对。</a:t>
              </a:r>
              <a:endParaRPr lang="zh-CN" altLang="en-US" dirty="0"/>
            </a:p>
          </p:txBody>
        </p:sp>
        <p:sp>
          <p:nvSpPr>
            <p:cNvPr id="5" name="TextBox 2"/>
            <p:cNvSpPr txBox="1"/>
            <p:nvPr/>
          </p:nvSpPr>
          <p:spPr>
            <a:xfrm>
              <a:off x="500034" y="4979281"/>
              <a:ext cx="8127000" cy="3018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00" kern="0" dirty="0" smtClean="0">
                  <a:solidFill>
                    <a:srgbClr val="000000"/>
                  </a:solidFill>
                  <a:latin typeface="Times New Roman" panose="02020603050405020304" pitchFamily="65" charset="-122"/>
                  <a:ea typeface="宋体" panose="02010600030101010101" pitchFamily="2" charset="-122"/>
                </a:rPr>
                <a:t>　说法绝对</a:t>
              </a:r>
              <a:endParaRPr lang="zh-CN" altLang="en-US" dirty="0"/>
            </a:p>
          </p:txBody>
        </p:sp>
      </p:grpSp>
      <p:graphicFrame>
        <p:nvGraphicFramePr>
          <p:cNvPr id="6" name="表格 4"/>
          <p:cNvGraphicFramePr>
            <a:graphicFrameLocks noGrp="1"/>
          </p:cNvGraphicFramePr>
          <p:nvPr/>
        </p:nvGraphicFramePr>
        <p:xfrm>
          <a:off x="500034" y="5326537"/>
          <a:ext cx="8001056" cy="1379880"/>
        </p:xfrm>
        <a:graphic>
          <a:graphicData uri="http://schemas.openxmlformats.org/drawingml/2006/table">
            <a:tbl>
              <a:tblPr/>
              <a:tblGrid>
                <a:gridCol w="1785950"/>
                <a:gridCol w="6215106"/>
              </a:tblGrid>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设误方式</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说法绝对,指分析、评价、推测作者的观点时,全盘否定或全盘肯定,</a:t>
                      </a:r>
                      <a:br>
                        <a:rPr sz="1500" dirty="0"/>
                      </a:br>
                      <a:r>
                        <a:rPr lang="zh-CN" altLang="en-US" sz="1500" kern="0" dirty="0" smtClean="0">
                          <a:solidFill>
                            <a:srgbClr val="000000"/>
                          </a:solidFill>
                          <a:latin typeface="Times New Roman" panose="02020603050405020304" pitchFamily="65" charset="-122"/>
                          <a:ea typeface="宋体" panose="02010600030101010101" pitchFamily="2" charset="-122"/>
                        </a:rPr>
                        <a:t>漏掉了原文中表示可能性的限制语</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602640">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识别方法</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500" kern="0" dirty="0" smtClean="0">
                          <a:solidFill>
                            <a:srgbClr val="000000"/>
                          </a:solidFill>
                          <a:latin typeface="Times New Roman" panose="02020603050405020304" pitchFamily="65" charset="-122"/>
                          <a:ea typeface="宋体" panose="02010600030101010101" pitchFamily="2" charset="-122"/>
                        </a:rPr>
                        <a:t>关注涉及可能性的限制词:可能、或许、未必、一般来说、通常情况下</a:t>
                      </a:r>
                      <a:endParaRPr lang="zh-CN" altLang="en-US" sz="150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下列关于原文第一、二两段内容的表述,不正确的一项是(3分)(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A.周代统治者严禁未成熟的果实和谷物进入流通市场,以防止此类初级农产品引起食品安全方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面的问题。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B.《二年律令》与《唐律》都规定,凡出现因脯肉有毒而致人生病的情况,食品所有者应当立刻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焚毁剩余的肉食。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C.《二年律令》中的规定注重对主使官员责任的追究,而《唐律》则更加强调对伤害生命的犯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罪行为的追究。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D.《唐律》规定,明知脯肉有毒而不立刻焚毁,并故意将脯肉给人吃或出售,而致人生病者,要判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处徒刑一年。</a:t>
            </a:r>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A.宋代政府注意到食品掺假、以次充好等各种质量问题,进一步加强了食品安全的监督和管理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工作。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B.随着城市民间工商业的繁荣发展,宋代统治者出于对从业者监管的需要,设立了行会这一政府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机构。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C.监督从业者的合法经营,同时方便官府向商户、手工业者等收取费用,这也是宋代行会的重要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职责。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D.与《唐律》一脉相承,宋代食品安全方面的相关法律也规定,凡故意出售有毒脯肉而致人死亡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者,要予以严惩。</a:t>
            </a: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A.《唐律》将“故与人食并出卖”有毒脯肉造成的后果分为两类,并给予不同的处罚,可见唐代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的法律条文已经较为详尽周密。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B.宋代政府引入行会管理方法,既规定从业者必须加入行会,并按行业对经营者进行登记,又对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生产经营的商品进行质量把关。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C.有关食品安全的规定始于周代,经过汉、唐的发展,到宋代形成了法制相对健全、政府与行会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共同监管的食品安全管理体系。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D.对危害食品安全的违法者施以重罚,有助于保障广大民众的身体健康和生命安全,这是唐宋法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律对今人的启示。</a:t>
            </a:r>
            <a:endParaRPr lang="zh-CN"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28596" y="1080000"/>
            <a:ext cx="8269876" cy="4340533"/>
            <a:chOff x="428596" y="1080000"/>
            <a:chExt cx="8269876" cy="4340533"/>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九、</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 </a:t>
              </a:r>
              <a:r>
                <a:rPr lang="zh-CN" altLang="en-US" sz="1500" kern="0" dirty="0" smtClean="0">
                  <a:solidFill>
                    <a:srgbClr val="000000"/>
                  </a:solidFill>
                  <a:latin typeface="Times New Roman" panose="02020603050405020304" pitchFamily="65" charset="-122"/>
                  <a:ea typeface="宋体" panose="02010600030101010101" pitchFamily="2" charset="-122"/>
                </a:rPr>
                <a:t>   C　“《二年律令》中的规定注重对主使官员责任的追究”不正确,原文是“否则将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处罚当事人及相关官员”。</a:t>
              </a:r>
              <a:endParaRPr lang="zh-CN" altLang="en-US" dirty="0"/>
            </a:p>
          </p:txBody>
        </p:sp>
        <p:sp>
          <p:nvSpPr>
            <p:cNvPr id="3" name="TextBox 2"/>
            <p:cNvSpPr txBox="1"/>
            <p:nvPr/>
          </p:nvSpPr>
          <p:spPr>
            <a:xfrm>
              <a:off x="571472" y="213438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“设立了行会这一政府机构”不正确,“行会”不属于政府机构。</a:t>
              </a:r>
              <a:endParaRPr lang="zh-CN" altLang="en-US" dirty="0"/>
            </a:p>
          </p:txBody>
        </p:sp>
        <p:sp>
          <p:nvSpPr>
            <p:cNvPr id="4" name="TextBox 2"/>
            <p:cNvSpPr txBox="1"/>
            <p:nvPr/>
          </p:nvSpPr>
          <p:spPr>
            <a:xfrm>
              <a:off x="516966" y="2557316"/>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宋代政府“对生产经营的商品进行质量把关”错,“把关”的实施者应为“行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a:t>
              </a:r>
              <a:endParaRPr lang="zh-CN" altLang="en-US" dirty="0"/>
            </a:p>
          </p:txBody>
        </p:sp>
        <p:sp>
          <p:nvSpPr>
            <p:cNvPr id="5" name="矩形 4"/>
            <p:cNvSpPr/>
            <p:nvPr/>
          </p:nvSpPr>
          <p:spPr>
            <a:xfrm>
              <a:off x="428596" y="3250708"/>
              <a:ext cx="8072494" cy="2169825"/>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知识拓展</a:t>
              </a:r>
              <a:r>
                <a:rPr lang="zh-CN" altLang="en-US" sz="1500" kern="0" dirty="0" smtClean="0">
                  <a:solidFill>
                    <a:srgbClr val="000000"/>
                  </a:solidFill>
                  <a:latin typeface="Times New Roman" panose="02020603050405020304" pitchFamily="65" charset="-122"/>
                  <a:ea typeface="宋体" panose="02010600030101010101" pitchFamily="2" charset="-122"/>
                </a:rPr>
                <a:t>　这类理解文意的客观题</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要注意选项中范围扩缩、扭曲文意、混淆时空、胡乱组合</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等问题。所谓范围扩缩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是指选项故意漏掉限制性词语或混淆某些范围的界限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造成概念范围的</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扩大或缩小。所谓扭曲文意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是指选项故意扭曲阅读材料的意思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把考生的思维朝背离文本的方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向引领。所谓混淆时空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是指选项故意混淆事物发展的顺序。所谓胡乱组合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是指文章在解释某</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一个概念或说明某一对象时</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会使用比较多的事例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选项故意把这几个事例的内容加以组合</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并</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且故意使组合后的信息与文本信息相左。</a:t>
              </a:r>
              <a:endParaRPr lang="zh-CN" altLang="en-US" sz="1500" dirty="0"/>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14906"/>
            <a:ext cx="8127000" cy="51988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十、(2013课标全国Ⅰ,1—3)阅读下面的文字,回答问题。(9分)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老子其人其书的时代,自司马迁《史记》以来即有异说。清代学者崇尚考据,对此议论纷纷,如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汪中作《老子考异》,力主老子为战国时人,益启争端。钱穆先生说:“老子伪迹不彰,真相不白,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则先秦诸子学术思想之系统条贯始终不明,其源流派别终无可言。”大家都期待这个问题有新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的解决线索。</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过去对于古书真伪及年代的讨论,只能以纸上材料证明纸上材料,没有其他的衡量标准,因而难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有定论。用来印证《老子》的古书,大多受到辨伪家的怀疑,年代确不可移的,恐怕要数到《韩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非子》《吕氏春秋》和《淮南子》,但这几本书成书太晚,没有多少作用。近年战国秦汉简帛佚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籍大量出土,为学术界提供了许多前所未见的地下材料,这使我们有可能重新考虑《老子》的时代问题。</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1973</a:t>
            </a:r>
            <a:r>
              <a:rPr lang="zh-CN" altLang="en-US" sz="1500" kern="0" dirty="0" smtClean="0">
                <a:solidFill>
                  <a:srgbClr val="000000"/>
                </a:solidFill>
                <a:latin typeface="Times New Roman" panose="02020603050405020304" pitchFamily="65" charset="-122"/>
                <a:ea typeface="宋体" panose="02010600030101010101" pitchFamily="2" charset="-122"/>
              </a:rPr>
              <a:t>年长沙马王堆三号汉墓出土的帛书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内有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两种版本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甲本字体较早</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不避汉高祖讳</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应抄写于高祖即帝位前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乙本避高祖讳</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可能抄写于文帝初。这两本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抄写年代都晚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无</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益于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著作年代的推定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但乙本前面有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黄帝书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四篇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系“黄”“老”合抄之本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则从</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根本上改变了学术界对早期道家的认识。</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郭沫若先生曾指出,道家都是以“发明黄老道德意”为其指归,故也可称之为黄老学派。《老</a:t>
            </a:r>
            <a:endParaRPr lang="zh-CN" alt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54459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子》和《黄帝书》是道家的经典,在汉初被抄写在《老子》前面的《黄帝书》显然在当时公众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心目中已据有崇高位置,不会是刚刚撰就的作品。同时,《黄帝书》与《申子》《慎子》《韩非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子》等有许多共通文句,而申不害、慎到、韩非三人均曾学黄老之术,这些共通之处可认作对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《黄帝书》的引用阐发。申不害和慎到的年代,前人推为战国中期,《黄帝书》不应更晚。至于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《黄帝书》与《老子》的共通之处也甚多,如《黄帝书·经法》篇云“王天下者有玄德”,什么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是“玄德”,文中未见解释。查《老子》五十一章:“生而不有,为而不恃,长而不宰,是谓玄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德。”帛书所讲“玄德”显然由此而来。此例甚多,那么为《黄帝书》所称引的《老子》必须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再早上一个时期,也就是不会晚于战国早期。</a:t>
            </a:r>
            <a:endParaRPr lang="zh-CN" altLang="en-US" dirty="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古书中有关老子和孔子关系的记述很多,但矛盾和可疑之点不少。近来有陈鼓应先生《老学先于孔学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专门讨论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论语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受</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的影响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用以证成“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成书早于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论语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论语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卫灵公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子曰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无为而治者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其舜也与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夫何为哉</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恭己正南面而已矣。’”“无为而治”是老子的学说</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细味孔子的话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是讲唯有舜称得起无为而治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很像是针对已有的学说而发。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论语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宪问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或曰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以德报怨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何如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子曰</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何以报德</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以直报怨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以德报德。’”朱熹指出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或人所称今见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书。”因此这一条是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论语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引用</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的铁证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而且是对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的批评。从这些情形来看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古书所记老子长于孔子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可以认为是确实可信的。</a:t>
            </a:r>
            <a:endParaRPr lang="zh-CN" altLang="en-US" sz="1500" dirty="0" smtClean="0"/>
          </a:p>
          <a:p>
            <a:pPr eaLnBrk="0" latinLnBrk="1" hangingPunct="0">
              <a:lnSpc>
                <a:spcPct val="150000"/>
              </a:lnSpc>
            </a:pP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摘编自李学勤</a:t>
            </a:r>
            <a:r>
              <a:rPr lang="en-US" altLang="zh-CN" sz="1500" kern="0" dirty="0" smtClean="0">
                <a:solidFill>
                  <a:srgbClr val="000000"/>
                </a:solidFill>
                <a:latin typeface="Times New Roman" panose="02020603050405020304" pitchFamily="65" charset="-122"/>
                <a:ea typeface="宋体" panose="02010600030101010101" pitchFamily="2" charset="-122"/>
              </a:rPr>
              <a:t>《&lt;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&gt;</a:t>
            </a:r>
            <a:r>
              <a:rPr lang="zh-CN" altLang="en-US" sz="1500" kern="0" dirty="0" smtClean="0">
                <a:solidFill>
                  <a:srgbClr val="000000"/>
                </a:solidFill>
                <a:latin typeface="Times New Roman" panose="02020603050405020304" pitchFamily="65" charset="-122"/>
                <a:ea typeface="宋体" panose="02010600030101010101" pitchFamily="2" charset="-122"/>
              </a:rPr>
              <a:t>的年代</a:t>
            </a:r>
            <a:r>
              <a:rPr lang="en-US" altLang="zh-CN"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下列关于作者写作本文的原因的表述,不符合原文意思的一项是(3分)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A.从司马迁《史记》开始,关于老子和《老子》一书的时代问题就有不同说法。清代汪中作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《老子考异》以后,学者们更加纷争不已。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B.钱穆说过:如果老子其人其书的时代不明,那么先秦诸子学术思想的联系和发展就无法弄清,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《老子》和道家的源流、派别也无从谈起。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C.以前用来印证《老子》的古书,大多本身就被人指为伪书。《韩非子》《吕氏春秋》等虽然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年代确凿无疑,但是成书太晚,也无济于事。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D.近年来战国秦汉简帛文献大量出土,给学术界提供了许多纸上材料以外的东西,这使得老子和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《老子》一书的时代问题有了解决的可能。</a:t>
            </a:r>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A.虽然从字体和避讳来看,马王堆汉墓《老子》帛书甲本和乙本的抄写年代可以大致确认,但是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这对于《老子》著作年代的推定没什么用处。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B.《黄帝书》和《老子》有许多相同相似的语句,但许多名词的解释只见于《老子》而不见于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《黄帝书》,所以《老子》成书应该早于《黄帝书》。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C.陈鼓应曾撰写《老学先于孔学》一文,指出《论语》中多有受到《老子》影响之处,其目的是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证明《老子》一书的产生比《论语》早。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D.《老子》有“以德报怨”之说,所以“子曰:‘何以报德?以直报怨,以德报德。’”一句应该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是《论语》引用《老子》的铁证,并且是对《老子》的批评。</a:t>
            </a:r>
            <a:endParaRPr lang="zh-CN"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A.对于古书真伪和年代问题,本文采用了两方面的证据来证明,即不但有古书上的材料,还加上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了考古发掘的地下材料,从而增强了论证的力量。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B.道家以“发明黄老道德意”为其指归,马王堆汉墓《老子》帛书乙本是“黄”“老”合抄之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本,这证明在西汉初年黄老学派已经形成。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C.申不害、慎到、韩非都学过黄老之术,他们著作的语句与《黄帝书》也多有相同相似,可见这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三人的引用阐发,与《黄帝书》后来享有崇高地位极有关系。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D.《论语》引用老子“无为而治”等意见,并加以阐发,这不但证明老子年长于孔子,大概也能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印证史书上孔子曾经问学于老子一事。</a:t>
            </a:r>
            <a:endParaRPr lang="zh-CN"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40000" y="1080000"/>
            <a:ext cx="8158472" cy="2971282"/>
            <a:chOff x="540000" y="1080000"/>
            <a:chExt cx="8158472" cy="2971282"/>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参看第一段第三句,原文“其源流派别终无可言”中的“其”并非指代《老子》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和道家的源流、派别,该项改变了原意。</a:t>
              </a:r>
              <a:endParaRPr lang="zh-CN" altLang="en-US" dirty="0"/>
            </a:p>
          </p:txBody>
        </p:sp>
        <p:sp>
          <p:nvSpPr>
            <p:cNvPr id="3" name="TextBox 2"/>
            <p:cNvSpPr txBox="1"/>
            <p:nvPr/>
          </p:nvSpPr>
          <p:spPr>
            <a:xfrm>
              <a:off x="571472" y="21343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D　“或曰</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”整个引文是《论语》引用《老子》的铁证,而“子曰:‘何以报德?以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直报怨,以德报德’”才是对《老子》的批评。</a:t>
              </a:r>
              <a:endParaRPr lang="zh-CN" altLang="en-US" dirty="0"/>
            </a:p>
          </p:txBody>
        </p:sp>
        <p:sp>
          <p:nvSpPr>
            <p:cNvPr id="4" name="矩形 3"/>
            <p:cNvSpPr/>
            <p:nvPr/>
          </p:nvSpPr>
          <p:spPr>
            <a:xfrm>
              <a:off x="571472" y="2920203"/>
              <a:ext cx="7858180"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　“可见这三人的引用阐发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与</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黄帝书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后来享有崇高地位极有关系”不正确</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从</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第四段可知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引用阐发的目的是论证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黄帝书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产生的时代</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进而推知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老子</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一书形成的时</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代。</a:t>
              </a:r>
              <a:endParaRPr lang="zh-CN" altLang="en-US" sz="1500" dirty="0"/>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428596" y="1253003"/>
            <a:ext cx="8127000" cy="366746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二、(2017课标全国Ⅲ,1—3)阅读下面的文字,回答问题。(9分)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“让居民望得见山、看得见水、记得住乡愁”,这是以人为核心的新型城镇化建设的要求,也戳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中了一些地方城镇化的软肋。一些乡村在变为城镇的过程中,虽然面貌焕然一新,但很多曾经让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人留恋的东西却荡然无存。人们或多或少有这样的担忧:快速的、大规模的城镇化会不会使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“乡愁”无处安放?要在城镇化进程中留住乡愁,不让“乡愁”变成“乡痛”,一个重要措施是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要留住、呵护并活化乡村记忆。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乡村记忆是乡愁的载体,主要包括两个方面:一方面是物质文化记忆,如日常生活用品、公共活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动场所、传统民居建筑等“记忆场所”;另一方面是非物质文化记忆,如村规民约、传统习俗、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传统技艺以及具有地方特色的生产生活模式等。乡村物质文化记忆与非物质文化记忆常常相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互融合渗透,构成一个有机整体。这些乡村记忆是人们认知家园空间、乡土历史与传统礼仪的</a:t>
            </a:r>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40000" y="1080000"/>
            <a:ext cx="8127000" cy="4117217"/>
            <a:chOff x="540000" y="1080000"/>
            <a:chExt cx="8127000" cy="4117217"/>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十一、(2013课标全国Ⅱ,1—3)阅读下面的文字,回答问题。(9分)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20世纪后期,陕西凤雏村出土了刻有“凤”字的甲骨四片,这些“凤”字的形体大致相同,均为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头上带有象征神权或王权的抽象化了的毛角的短尾鸟。东汉许慎《说文解字》云:“</a:t>
              </a:r>
              <a:r>
                <a:rPr lang="zh-CN" altLang="en-US" sz="1110" kern="0" spc="166" dirty="0" smtClean="0">
                  <a:solidFill>
                    <a:srgbClr val="000000"/>
                  </a:solidFill>
                  <a:latin typeface="Times New Roman" panose="02020603050405020304" pitchFamily="65" charset="-122"/>
                  <a:ea typeface="宋体" panose="02010600030101010101" pitchFamily="2" charset="-122"/>
                </a:rPr>
                <a:t> </a:t>
              </a:r>
              <a:r>
                <a:rPr lang="zh-CN" altLang="en-US" sz="1045" kern="0" spc="152"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,凤属,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神鸟也。</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江中有</a:t>
              </a:r>
              <a:r>
                <a:rPr lang="zh-CN" altLang="en-US" sz="1110" kern="0" spc="166" dirty="0" smtClean="0">
                  <a:solidFill>
                    <a:srgbClr val="000000"/>
                  </a:solidFill>
                  <a:latin typeface="Times New Roman" panose="02020603050405020304" pitchFamily="65" charset="-122"/>
                  <a:ea typeface="宋体" panose="02010600030101010101" pitchFamily="2" charset="-122"/>
                </a:rPr>
                <a:t> </a:t>
              </a:r>
              <a:r>
                <a:rPr lang="zh-CN" altLang="en-US" sz="1045" kern="0" spc="152"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,似凫而大,赤目。”据此,古代传说中鸣于岐山、兆示周王朝兴起的神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鸟凤凰,其原型应该是一种形象普通、类似水鸭的短尾水鸟。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那么,普通的短尾鸟“凤”为何在周代变为华冠长尾、祥瑞美丽的神鸟了呢?我们看到,在商代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早期和中期的青铜器纹饰中,只有鸟纹而没有凤纹,真正的凤形直到殷商晚期才出现,而且此时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是华冠短尾鸟和华丽而饰有眼翎的长尾鸟同时出现,可见“凤”是由鸟演变而来的。综观甲骨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文和商代青铜器,凤鸟的演变应该是鸟在先,凤在后,贯穿整个商代的不是凤而是鸟。“天命玄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鸟,降而生商”,在商人的历史中鸟始终扮演着图腾始祖的重要角色。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《左传》记载郯子说:“我高祖少皞挚之立也,凤鸟适至,故纪于鸟,为鸟师而鸟名。凤鸟氏历正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九扈为九农正。”凤鸟氏成为“历正”之官,是由于它知天时,九扈成为“九农正”,也</a:t>
              </a:r>
              <a:endParaRPr lang="zh-CN" altLang="en-US" dirty="0"/>
            </a:p>
          </p:txBody>
        </p:sp>
        <p:pic>
          <p:nvPicPr>
            <p:cNvPr id="3" name="图片 3" descr="textimage1.jpeg"/>
            <p:cNvPicPr>
              <a:picLocks noChangeAspect="1"/>
            </p:cNvPicPr>
            <p:nvPr/>
          </p:nvPicPr>
          <p:blipFill>
            <a:blip r:embed="rId1"/>
            <a:stretch>
              <a:fillRect/>
            </a:stretch>
          </p:blipFill>
          <p:spPr>
            <a:xfrm>
              <a:off x="7461810" y="2904183"/>
              <a:ext cx="161925" cy="171450"/>
            </a:xfrm>
            <a:prstGeom prst="rect">
              <a:avLst/>
            </a:prstGeom>
          </p:spPr>
        </p:pic>
        <p:pic>
          <p:nvPicPr>
            <p:cNvPr id="4" name="图片 4" descr="textimage2.jpeg"/>
            <p:cNvPicPr>
              <a:picLocks noChangeAspect="1"/>
            </p:cNvPicPr>
            <p:nvPr/>
          </p:nvPicPr>
          <p:blipFill>
            <a:blip r:embed="rId2"/>
            <a:stretch>
              <a:fillRect/>
            </a:stretch>
          </p:blipFill>
          <p:spPr>
            <a:xfrm>
              <a:off x="7623735" y="2908945"/>
              <a:ext cx="152399" cy="161924"/>
            </a:xfrm>
            <a:prstGeom prst="rect">
              <a:avLst/>
            </a:prstGeom>
          </p:spPr>
        </p:pic>
        <p:pic>
          <p:nvPicPr>
            <p:cNvPr id="5" name="图片 5" descr="textimage3.jpeg"/>
            <p:cNvPicPr>
              <a:picLocks noChangeAspect="1"/>
            </p:cNvPicPr>
            <p:nvPr/>
          </p:nvPicPr>
          <p:blipFill>
            <a:blip r:embed="rId1"/>
            <a:stretch>
              <a:fillRect/>
            </a:stretch>
          </p:blipFill>
          <p:spPr>
            <a:xfrm>
              <a:off x="2257200" y="3251439"/>
              <a:ext cx="161924" cy="171449"/>
            </a:xfrm>
            <a:prstGeom prst="rect">
              <a:avLst/>
            </a:prstGeom>
          </p:spPr>
        </p:pic>
        <p:pic>
          <p:nvPicPr>
            <p:cNvPr id="6" name="图片 6" descr="textimage4.jpeg"/>
            <p:cNvPicPr>
              <a:picLocks noChangeAspect="1"/>
            </p:cNvPicPr>
            <p:nvPr/>
          </p:nvPicPr>
          <p:blipFill>
            <a:blip r:embed="rId2"/>
            <a:stretch>
              <a:fillRect/>
            </a:stretch>
          </p:blipFill>
          <p:spPr>
            <a:xfrm>
              <a:off x="2419124" y="3256201"/>
              <a:ext cx="152400" cy="161925"/>
            </a:xfrm>
            <a:prstGeom prst="rect">
              <a:avLst/>
            </a:prstGeom>
          </p:spPr>
        </p:pic>
        <p:pic>
          <p:nvPicPr>
            <p:cNvPr id="7" name="图片 3" descr="textimage7.jpeg"/>
            <p:cNvPicPr>
              <a:picLocks noChangeAspect="1"/>
            </p:cNvPicPr>
            <p:nvPr/>
          </p:nvPicPr>
          <p:blipFill>
            <a:blip r:embed="rId1"/>
            <a:stretch>
              <a:fillRect/>
            </a:stretch>
          </p:blipFill>
          <p:spPr>
            <a:xfrm>
              <a:off x="2257411" y="2205823"/>
              <a:ext cx="161925" cy="171450"/>
            </a:xfrm>
            <a:prstGeom prst="rect">
              <a:avLst/>
            </a:prstGeom>
          </p:spPr>
        </p:pic>
        <p:pic>
          <p:nvPicPr>
            <p:cNvPr id="8" name="图片 4" descr="textimage8.jpeg"/>
            <p:cNvPicPr>
              <a:picLocks noChangeAspect="1"/>
            </p:cNvPicPr>
            <p:nvPr/>
          </p:nvPicPr>
          <p:blipFill>
            <a:blip r:embed="rId2"/>
            <a:stretch>
              <a:fillRect/>
            </a:stretch>
          </p:blipFill>
          <p:spPr>
            <a:xfrm>
              <a:off x="2419336" y="2210585"/>
              <a:ext cx="152400" cy="161925"/>
            </a:xfrm>
            <a:prstGeom prst="rect">
              <a:avLst/>
            </a:prstGeom>
          </p:spPr>
        </p:pic>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是由于它们带来了耕种、耘田和收获的信息。殷人先祖之所以“鸟师而鸟名”,应该是由于这</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些随着信风迁徙的鸟,给以少皞为首的商人的农业生产带来了四季节令的消息。</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对凤鸟的崇拜起于商代,其鼎盛却在周代。正是在周代,“凤”完成了其发展程序中最后也是最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重要的环节:变为神鸟凤凰。许多历史资料记载了周王室在克商前后对“天命”的重视。《尚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书》“周书”十二篇中大量出现的“命”字多指天命,“殷革夏命”也是常见的语句。武王在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甲子日牧野之战结束后,紧接着就“不革服”“格于庙”(来不及换衣服就到神庙参拜),这个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“庙”自然不可能是周庙,而是商人的神庙。这说明周王室急于把商人的正统接过来,成为中原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合法的统治者。周人之所以宣扬天命,归根结底在于强调“周改殷命”是出自天的意志和抉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择。那么有谁能给周人带来“上天之命”呢?根据当时的社会共识,最合适的就应该是“天的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使者”——凤鸟。《国语》云:“昔武王伐殷,岁在鹑火。”岁即岁星,鹑火即柳宿。古人把赤</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凤叫作鹑,看来周人选择克商的时间也是寓有深意的。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(摘编自何丹《试论中国凤文化的“历史素地”及其在文化类型学上的深层含义》)</a:t>
            </a:r>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下列关于凤的形象的表述,不正确的一项是(3分)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A.20世纪后期在陕西凤雏村出土的甲骨文中,凤都表现为短尾鸟的形象。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B.在东汉许慎的《说文解字》中,作为凤属的</a:t>
            </a:r>
            <a:r>
              <a:rPr lang="zh-CN" altLang="en-US" sz="1110" kern="0" spc="166" dirty="0" smtClean="0">
                <a:solidFill>
                  <a:srgbClr val="000000"/>
                </a:solidFill>
                <a:latin typeface="Times New Roman" panose="02020603050405020304" pitchFamily="65" charset="-122"/>
                <a:ea typeface="宋体" panose="02010600030101010101" pitchFamily="2" charset="-122"/>
              </a:rPr>
              <a:t> </a:t>
            </a:r>
            <a:r>
              <a:rPr lang="zh-CN" altLang="en-US" sz="1045" kern="0" spc="152"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是跟凫一般大的红眼睛水鸟。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C.综合甲骨文和上古文献记载看,凤的原型是一种类似水鸭的普通短尾水鸟。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D.在周代文化中,凤已经从短尾水鸟变成一种华冠长尾、祥瑞美丽的神鸟。</a:t>
            </a:r>
            <a:endParaRPr lang="zh-CN" altLang="en-US" dirty="0"/>
          </a:p>
        </p:txBody>
      </p:sp>
      <p:pic>
        <p:nvPicPr>
          <p:cNvPr id="3" name="图片 3" descr="textimage5.jpeg"/>
          <p:cNvPicPr>
            <a:picLocks noChangeAspect="1"/>
          </p:cNvPicPr>
          <p:nvPr/>
        </p:nvPicPr>
        <p:blipFill>
          <a:blip r:embed="rId1"/>
          <a:stretch>
            <a:fillRect/>
          </a:stretch>
        </p:blipFill>
        <p:spPr>
          <a:xfrm>
            <a:off x="4197062" y="1862415"/>
            <a:ext cx="161925" cy="171450"/>
          </a:xfrm>
          <a:prstGeom prst="rect">
            <a:avLst/>
          </a:prstGeom>
        </p:spPr>
      </p:pic>
      <p:pic>
        <p:nvPicPr>
          <p:cNvPr id="4" name="图片 4" descr="textimage6.jpeg"/>
          <p:cNvPicPr>
            <a:picLocks noChangeAspect="1"/>
          </p:cNvPicPr>
          <p:nvPr/>
        </p:nvPicPr>
        <p:blipFill>
          <a:blip r:embed="rId2"/>
          <a:stretch>
            <a:fillRect/>
          </a:stretch>
        </p:blipFill>
        <p:spPr>
          <a:xfrm>
            <a:off x="4358987" y="1867177"/>
            <a:ext cx="152400" cy="161925"/>
          </a:xfrm>
          <a:prstGeom prst="rect">
            <a:avLst/>
          </a:prstGeom>
        </p:spPr>
      </p:pic>
      <p:sp>
        <p:nvSpPr>
          <p:cNvPr id="5" name="TextBox 2"/>
          <p:cNvSpPr txBox="1"/>
          <p:nvPr/>
        </p:nvSpPr>
        <p:spPr>
          <a:xfrm>
            <a:off x="516966" y="2848765"/>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下列表述,不符合原文意思的一项是(3分)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A.在商代晚期的青铜器纹饰中,华丽而饰有眼翎的长尾鸟形状的凤纹还没有出现。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B.从青铜器纹饰和“天命玄鸟,降而生商”这句话看,鸟是殷商人传说中的图腾始祖。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C.凤鸟知天时,九扈带来耕种、耘田和收获的信息,所以殷人先祖“鸟师而鸟名”。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D.周人的凤崇拜是从商人那里沿袭而来的,而周人的崇凤热甚至超过了商人。</a:t>
            </a:r>
            <a:endParaRPr lang="zh-CN"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A.后代所见的“凤”并不是自然界的一种鸟。在中国文化史上,凤的形象最为重要的演变开始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于殷商晚期,最终完成于周代。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B.周文王、周武王都曾称臣于商纣王。为了表明自己是商朝先王的臣下,周武王在甲子日牧野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之战结束后,马上就参拜了商人的神庙。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C.《尚书》“周书”是记载周王朝史事之书,在“周书”十二篇中大量宣传天命、“殷革夏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命”,实际上就是在宣传“周改殷命”。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D.周人之所以把牧野之战克商的时间定在甲子日,即岁星在鹑火的时候,就是因为鹑是赤凤,而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赤凤将带来“上天之命”。</a:t>
            </a:r>
            <a:endParaRPr lang="zh-CN" alt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00034" y="1080000"/>
            <a:ext cx="8166966" cy="4204316"/>
            <a:chOff x="500034" y="1080000"/>
            <a:chExt cx="8166966" cy="4204316"/>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十一、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根据首段“江中有</a:t>
              </a:r>
              <a:r>
                <a:rPr lang="zh-CN" altLang="en-US" sz="1110" kern="0" spc="166" dirty="0" smtClean="0">
                  <a:solidFill>
                    <a:srgbClr val="000000"/>
                  </a:solidFill>
                  <a:latin typeface="Times New Roman" panose="02020603050405020304" pitchFamily="65" charset="-122"/>
                  <a:ea typeface="宋体" panose="02010600030101010101" pitchFamily="2" charset="-122"/>
                </a:rPr>
                <a:t> </a:t>
              </a:r>
              <a:r>
                <a:rPr lang="zh-CN" altLang="en-US" sz="1045" kern="0" spc="152"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,似凫而大,赤目”可知,“跟凫一般大”不正确。</a:t>
              </a:r>
              <a:endParaRPr lang="zh-CN" altLang="en-US" dirty="0"/>
            </a:p>
          </p:txBody>
        </p:sp>
        <p:sp>
          <p:nvSpPr>
            <p:cNvPr id="5" name="TextBox 2"/>
            <p:cNvSpPr txBox="1"/>
            <p:nvPr/>
          </p:nvSpPr>
          <p:spPr>
            <a:xfrm>
              <a:off x="500034" y="1780964"/>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思路分析</a:t>
              </a:r>
              <a:r>
                <a:rPr lang="zh-CN" altLang="en-US" sz="1500" kern="0" dirty="0" smtClean="0">
                  <a:solidFill>
                    <a:srgbClr val="000000"/>
                  </a:solidFill>
                  <a:latin typeface="Times New Roman" panose="02020603050405020304" pitchFamily="65" charset="-122"/>
                  <a:ea typeface="宋体" panose="02010600030101010101" pitchFamily="2" charset="-122"/>
                </a:rPr>
                <a:t>　概念理解题须先确定该概念的信息区间。一般来说,该概念出现在概括句中,概括句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包括全文的中心句,段落的首括句、尾括句等。多数情况下,该概念所在区间限于本段文字,但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也有例外。其次,要好好理解这一部分文字的内容要点。最后判断选项正误。</a:t>
              </a:r>
              <a:endParaRPr lang="zh-CN" altLang="en-US" dirty="0"/>
            </a:p>
          </p:txBody>
        </p:sp>
        <p:sp>
          <p:nvSpPr>
            <p:cNvPr id="6" name="TextBox 2"/>
            <p:cNvSpPr txBox="1"/>
            <p:nvPr/>
          </p:nvSpPr>
          <p:spPr>
            <a:xfrm>
              <a:off x="516966" y="2853496"/>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A　根据原文第二段“在商代早期和中期的青铜器纹饰中,只有鸟纹而没有凤纹,真正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的凤形直到殷商晚期才出现,而且此时是华冠短尾鸟和华丽而饰有眼翎的长尾鸟同时出现”,可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以推知该项不合文意。</a:t>
              </a:r>
              <a:endParaRPr lang="zh-CN" altLang="en-US" dirty="0"/>
            </a:p>
          </p:txBody>
        </p:sp>
        <p:sp>
          <p:nvSpPr>
            <p:cNvPr id="7" name="TextBox 2"/>
            <p:cNvSpPr txBox="1"/>
            <p:nvPr/>
          </p:nvSpPr>
          <p:spPr>
            <a:xfrm>
              <a:off x="500034" y="391367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本题考查正确理解和筛选文本内容信息。要确定筛选范围,即索检相关的信息区域,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按照考题要求从文中找出相对应的内容,然后再对相关信息进行检视。</a:t>
              </a:r>
              <a:endParaRPr lang="zh-CN" altLang="en-US" dirty="0"/>
            </a:p>
          </p:txBody>
        </p:sp>
        <p:sp>
          <p:nvSpPr>
            <p:cNvPr id="8" name="TextBox 2"/>
            <p:cNvSpPr txBox="1"/>
            <p:nvPr/>
          </p:nvSpPr>
          <p:spPr>
            <a:xfrm>
              <a:off x="500034" y="463471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  </a:t>
              </a:r>
              <a:r>
                <a:rPr lang="zh-CN" altLang="en-US" sz="1500" kern="0" dirty="0" smtClean="0">
                  <a:solidFill>
                    <a:srgbClr val="000000"/>
                  </a:solidFill>
                  <a:latin typeface="Times New Roman" panose="02020603050405020304" pitchFamily="65" charset="-122"/>
                  <a:ea typeface="宋体" panose="02010600030101010101" pitchFamily="2" charset="-122"/>
                </a:rPr>
                <a:t>  B　据原文最后一段“这说明周王室急于把商人的正统接过来,成为中原合法的统治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者”,可知“为了表明自己是商朝先王的臣下”不正确。</a:t>
              </a:r>
              <a:endParaRPr lang="zh-CN" altLang="en-US" dirty="0"/>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94565"/>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一、(2017天津,5—7)阅读下面的文字,回答问题。(9分)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人类社会存在于一定的时间和空间中。空间是固定、具体的,而时间则需要通过某种办法加以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测定和标识。人们测定和标识时间的参照最初是感知和观察到的物候和气候的变化。什么时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间月圆了、月缺了,什么时候气候转暖,种子发芽、庄稼生长了</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这些变化就被我们的先人用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来作为早期测定时间的依据。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时间是人类用以描述物质运动或事件发生过程的一个参数。人们为了更准确地衡量、计算、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记录时间,就要进一步选择具有普适性、恒久性和周期循环性的参照物。于是,太阳、月亮、谷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物的成熟期等,就成为了优选的参照系。人类很早就学会观察日月星辰,用以测量时间。大约在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纪元前五千年,人们利用指时杆观察日影。纪元前11世纪,已经有了关于日晷和漏壶的记载。详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细记录时间的钟表的发明,大约是13世纪下半叶的事情了。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协调和规范各民族或国家群体内部公共时间制度的,是各国的特定历法。世界现行历法最为普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遍的有:以地球围绕太阳旋转的周期作为参照物的太阳历或称阳历,我国当今使用的公历就是这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一历法,作为我们传统时间制度组成部分的二十四节气的制定,实质上也是以地球围绕太阳旋转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的周期作为参照物的;还有以月球围绕地球旋转周期为参照物的太阴历或称阴历;我国自夏代开</a:t>
            </a:r>
            <a:endParaRPr lang="zh-CN" altLang="en-US" dirty="0"/>
          </a:p>
        </p:txBody>
      </p:sp>
      <p:sp>
        <p:nvSpPr>
          <p:cNvPr id="3" name="TextBox 2"/>
          <p:cNvSpPr txBox="1"/>
          <p:nvPr/>
        </p:nvSpPr>
        <p:spPr>
          <a:xfrm>
            <a:off x="2285984" y="991377"/>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始使用、后经汉武帝太初元年修订的兼顾太阳历和太阴历确定的历法是阴阳合历,即所谓“夏</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历”“农历”,或俗称的“阴历”“旧历”。这样说来,我们的夏历是既参照了对月亮的观察,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又参照了对太阳的观察而制定的。</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我们的民间传统节日体系,例如春节、元宵节等都是依据过去千百年来通行的阴阳合历而确立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的。这种历法在我们的实践活动中依然占有重要地位。正像我们对光华照人的月亮以及太阳</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倍感亲切一样,对使用了几千年的阴阳合历我们同样有着深深的钟情和依恋。</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为了找到一个对农业生产极为重要、又准确标识寒暑往来规律的计时办法,人们将一年365天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平分为24等份,分别给予一个名称,如立春、雨水等,于是就形成了二十四节气的时间标识制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度。在某些历史时期,某些节气的名称与今或有不同,但在汉代刘安著《淮南子》中,就明确有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二十四节气名称的记载了。各个节气都有明显的“物候”作为标志,即二十四节气七十二物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候。我们的先人发明节气,把自然界的变化、动植物以及人体功能的状态和变化都反映出来了,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而且相当准确:雨水,草木萌动;立秋,凉风至等。这些都是从人们对自然界的细腻感觉出发而形</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成的,体现出对客观规律的准确认知,相当科学。</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以上在我们中国人生活中合并使用的阴历阳历时间制度,各有其科学依据、计算方法和历史发</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展进程。表面上看来似乎互不关联、彼此相悖,但在我们的生活中交错使用、互为补充,形成了</a:t>
            </a:r>
            <a:endParaRPr lang="zh-CN" alt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62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协调并用、多元而统一的时间计算体系。这个多元而统一的时间制度就是我们中国人生产生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活节律和节日体系的背景。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(刘魁立《中国人的时间制度》,有删改)</a:t>
            </a:r>
            <a:endParaRPr lang="zh-CN" altLang="en-US" dirty="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下列理解与原文</a:t>
            </a:r>
            <a:r>
              <a:rPr lang="zh-CN" altLang="en-US" sz="1500" u="sng" kern="0" dirty="0" smtClean="0">
                <a:solidFill>
                  <a:srgbClr val="000000"/>
                </a:solidFill>
                <a:latin typeface="Times New Roman" panose="02020603050405020304" pitchFamily="65" charset="-122"/>
                <a:ea typeface="宋体" panose="02010600030101010101" pitchFamily="2" charset="-122"/>
              </a:rPr>
              <a:t>不相符</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A.“阴历”也称“农历”“旧历”,即我国自夏代开始使用的“夏历”,是以月球围绕地球旋转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周期为参照物的太阴历。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B.从感知、观察物候和气候的变化,到选择具有普适性、恒久性和周期性的参照物,人们测定和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标识时间的方法不断改进。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C.端午、中秋等传统节日是以过去千百年以来通行的阴阳合历为依据而确立的,是我们民俗传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统的一部分。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D.二十四节气都有明显的物候标志,作为一种时间标识制度,它有利于人们的农业生产和日常生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a:t>
            </a:r>
            <a:endParaRPr lang="zh-CN" alt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下列对“时间制度”相关内容的理解,与原文观点</a:t>
            </a:r>
            <a:r>
              <a:rPr lang="zh-CN" altLang="en-US" sz="1500" u="sng" kern="0" dirty="0" smtClean="0">
                <a:solidFill>
                  <a:srgbClr val="000000"/>
                </a:solidFill>
                <a:latin typeface="Times New Roman" panose="02020603050405020304" pitchFamily="65" charset="-122"/>
                <a:ea typeface="宋体" panose="02010600030101010101" pitchFamily="2" charset="-122"/>
              </a:rPr>
              <a:t>不一致</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A.各民族或国家群体内部公共时间制度的形成经历了漫长的过程,公共时间制度的实施靠各国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特定的历法协调和规范。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B.历法是时间制度的重要内容,根据参照物的不同,世界上目前普遍分为太阳历或阳历、太阴历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或阴历、阴阳合历三种。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C.作为传统时间制度组成部分的二十四节气,在某些历史时期某些节气有不同的名称,这种情况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在《淮南子》中已有记载。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D.时间制度中阴历阳历各有科学依据、计算方法和历史发展进程,中国人合并使用,构成生产生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活节律和节日体系的背景。</a:t>
            </a: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下列理解和推断,与原文内容相符的一项是(3分)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A.为了更准确地衡量、计算、记录时间,人们制造出指时杆、日晷、漏壶等,作为描述物质运动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或事件发生过程的参数。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B.阴阳合历是我们确立传统节日体系的依据,这是因为我国的传统节日有的依据太阳历,有的依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据太阴历。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C.我国传统的二十四节气是古人根据太阳、月亮一年内的位置变化及其引起的地面气候的演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变次序而制定的。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D.我国阴历阳历合并使用的时间制度,符合月球围绕地球旋转、地球围绕太阳旋转的周期性变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化,能够反映寒暑往来的自然规律。</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主要载体。在城镇化过程中留住它们,才能留住乡愁。这实质上是对人的情感的尊重。至于哪</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些乡村记忆真正值得保留,这一方面可以借助一些科学的评价体系进行合理评估,另一方面可以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广泛听取民意,然后进行综合甄选。在新型城镇化建设过程中,需要做好这方面的前期规划。</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仅仅留住乡村记忆而不进行呵护,乡村记忆会逐渐失去原有魅力。呵护乡村记忆,使其永葆“温</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度”,就要对相关记忆场所做好日常维护工作,为传统技艺传承人延续传统技艺创造条件,保持</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乡村传统活动的原有品质。比如,对一些乡土景观、农业遗产、传统生产设施与生产方法等有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意识地进行整理维护。对于乡村中的集体记忆场所,如村落的祠堂、乡村的入口、议事亭、祭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祀场所等,不可因为城镇化就让其全部消亡,而应对这些承载着人的情感和记忆的场所定期维</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修。既要让当地居民生产生活更为方便,又要让游子在故乡找到依恋感与归属感。</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如果说留住和呵护乡村记忆是一种消极型的留住乡愁的话,那么,活化乡村记忆则是一种积极型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的留住乡愁。活化乡村记忆,就是在新型城镇化进程中深度挖掘乡村记忆与乡村传统产业,进行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精细化、产业化升级,将“文”“人”“居”与“产”融合在一起,让原来的乡村记忆在新型城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镇化进程中充满生机活力。这需要相应的公共设施与之配套,需要发展教育、医疗、商业、娱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乐休闲产业等,使乡村记忆在新的时空条件下产生新的凝聚力。</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(摘编自陆邵明《留住乡愁》)</a:t>
            </a:r>
            <a:endParaRPr lang="zh-CN" alt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2971282"/>
            <a:chOff x="428596" y="1080000"/>
            <a:chExt cx="8238404" cy="2971282"/>
          </a:xfrm>
        </p:grpSpPr>
        <p:sp>
          <p:nvSpPr>
            <p:cNvPr id="2" name="TextBox 2"/>
            <p:cNvSpPr txBox="1"/>
            <p:nvPr/>
          </p:nvSpPr>
          <p:spPr>
            <a:xfrm>
              <a:off x="540000" y="1080000"/>
              <a:ext cx="8127000" cy="996363"/>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一、</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“是以月球围绕地球旋转周期为参照物的太阴历”错,由原文第三段“兼顾太阳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历和太阴历确定的历法是阴阳合历”可知,概念理解错误。</a:t>
              </a:r>
              <a:endParaRPr lang="zh-CN" altLang="en-US" dirty="0"/>
            </a:p>
          </p:txBody>
        </p:sp>
        <p:sp>
          <p:nvSpPr>
            <p:cNvPr id="3" name="TextBox 2"/>
            <p:cNvSpPr txBox="1"/>
            <p:nvPr/>
          </p:nvSpPr>
          <p:spPr>
            <a:xfrm>
              <a:off x="516966" y="213438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由原文第五段“但在汉代刘安著《淮南子》中,就明确有二十四节气名称的记载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了”可知,《淮南子》记载的不是“在某些历史时期某些节气有不同的名称”。</a:t>
              </a:r>
              <a:endParaRPr lang="zh-CN" altLang="en-US" dirty="0"/>
            </a:p>
          </p:txBody>
        </p:sp>
        <p:sp>
          <p:nvSpPr>
            <p:cNvPr id="4" name="矩形 3"/>
            <p:cNvSpPr/>
            <p:nvPr/>
          </p:nvSpPr>
          <p:spPr>
            <a:xfrm>
              <a:off x="428596" y="2920203"/>
              <a:ext cx="7929618"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本题考查信息推断能力。</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由第二段可知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指时杆、日晷、漏壶等并非参数。</a:t>
              </a:r>
              <a:r>
                <a:rPr lang="en-US" altLang="zh-CN" sz="1500" kern="0" dirty="0" smtClean="0">
                  <a:solidFill>
                    <a:srgbClr val="000000"/>
                  </a:solidFill>
                  <a:latin typeface="Times New Roman" panose="02020603050405020304" pitchFamily="65" charset="-122"/>
                  <a:ea typeface="宋体" panose="02010600030101010101" pitchFamily="2" charset="-122"/>
                </a:rPr>
                <a:t>B.</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强加因果。</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由第三段“二十四节气的制定</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实质上也是以地球围绕太阳旋转的周期作为参照</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物的”可知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二十四节气并非古人根据“太阳、月亮一年内的位置变化”制定的。</a:t>
              </a:r>
              <a:endParaRPr lang="zh-CN" altLang="en-US" sz="1500" dirty="0"/>
            </a:p>
          </p:txBody>
        </p:sp>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二、(2017山东,6—8)阅读下面的文字,回答问题。(9分)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谈审美移情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所谓移情,通俗地说,就是指人面对天地万物时,把自己的情感移置到外在的天地万物身上去,似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乎觉得它们也有同样的情感。当自己心花怒放时,似乎天地万物都在欢笑;苦闷悲哀时,似乎春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花秋月也在悲愁。当然,天地万物不会欢笑,春花秋月也不会悲愁,是人把自己的悲欢移置到了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它们身上。描绘此种移情现象的第一人是庄子。《庄子·秋水》篇中,庄子看见鱼儿“出游从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容”,于是把自己在出游中体验到的快乐之情移置到鱼身上,觉得鱼在出游时也是快乐的。庄子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所述,是典型的审美移情现象。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然而,对移情现象作出真正的理论概括是晚近的事。最早把移情作为一种美学观念提出来的是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德国学者费舍尔父子。他们认为,我们对周围世界的审美观照,是情感的自发的外射作用。也就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是说,审美观照不是主体面对客体时的感受活动,而是外射活动,即把自己的感情投射到我们的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眼睛所感知到的人物和事物中去。在费舍尔父子那里,移情观念已大体上确定了,但通过形而上</a:t>
            </a:r>
            <a:endParaRPr lang="zh-CN"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的论证把移情说提高到科学形态的则是德国美学家立普斯。因为移情说的影响巨大,以至于有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人把立普斯誉为美学界的达尔文。</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审美移情作为一种审美体验,其本质是一种对象化的自我享受。这就是说,审美体验作为一种审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美享受,所欣赏并为之感到愉快的不是客观的对象,而是自我的情感。在审美享受的瞬间,是人</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把自我的情感移入到一个与自我不同的对象(自然、社会、艺术中的事物)中去,并且在对象中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玩味自我本身。</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审美移情的基本特征是主客消融、物我两忘、物我同一、物我互赠。移情和感受不同。在感</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受活动中,主体面对客体,主客体是分离的,界限是清楚的。但在移情活动中,主体移入客体,客体</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也似乎移入主体,主客体融合为一,已不存在界限。对主体而言,他完全地沉没到对象中去,在对</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象中流连忘返,进入忘我境界;对客体而言,它与生命颤动的主体融合为一,实现了无情事物的有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情化,无生命事物的生命化。也就是说,在移情之际,不但物我两忘、物我同一,而且物我互赠、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物我回还。清代大画家石涛在描述自己创作的心理状态时所说的“山川脱胎于予,予脱胎于山</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川”“山川与予神遇而迹化”,就是审美移情中的物我互赠、物我回还的情境。</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审美移情发生的原因是同情感与类似联想。谷鲁斯等人认为引起移情的原因是人的生理活动,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移情源自于人的“内模仿”。但立普斯的观点更可信。他认为,审美移情起源于人的类似联</a:t>
            </a:r>
            <a:endParaRPr lang="zh-CN" alt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想。人都有一种自然倾向或愿望,要把类似的东西放在同一个观点下去理解,所以总是按照切身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经验的类比,去看待身外发生的事件。这就是说,审美的人都具有同情心,以自己体验到的某类</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情感,去类比、理解周围看起来是同类的事物。这种同情,不但及于他人,也及于其他生物及无</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生物。</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审美移情的功能是人的情感的自由解放。尽管移情不一定伴随美感,但美感则必定伴随移情。</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因为审美移情能给人以充分的自由。人的不自由常常来自人自身。自身是有限的,它是自由的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牢笼。可是在审美移情的瞬间,自身的牢笼被打破了,“自我”可以与天地万物相往来,获得了</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自由伸张的机会。“自我”与天地万物的界限消失了,人的情感也就从有限扩大到了无限。</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(节选自童庆炳《中国古代心理诗学与美学》,有删改)</a:t>
            </a:r>
            <a:endParaRPr lang="zh-CN" alt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下列关于移情的表述,不正确的一项是(3分)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A.《庄子·秋水》中,庄子把自己出游中体验到的快乐之情移置到鱼身上,觉得鱼在出游时也是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快乐的。这实际上是庄子对自己感情的对象化享受。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B.最早把移情作为一种美学观念提出来的,是德国学者费舍尔父子。但是,立普斯对移情的阐释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才使得移情说具有了科学形态,他也因之深受赞誉。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C.在审美移情说看来,人的审美体验是主体在对客观对象的欣赏中,触生出千种情绪、万般感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受,从而体验到审美对象所具有的独特的审美价值。</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D.移情与感受不同。在感受活动中,主客二分,主体在客体面前保持自我,物我两立;而在移情时,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主体与客体的界限被打破,主体客体相融合。</a:t>
            </a:r>
            <a:endParaRPr lang="zh-CN"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下列理解和分析,不符合原文意思的一项是(3分)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A.虽然对移情现象作出理论概括的主要是西方的美学家,不过《庄子·秋水》中对“鱼之乐”的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记载表明我国的哲学家早已经描绘了这种现象。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B.关于审美移情的起因,曾经出现过不同的观点。谷鲁斯等人认为,引起移情的原因是人的生理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活动,移情源自于人的“内模仿”,这种观点不可信。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C.审美的人以自己体验到的某类情感,去类比、理解周围看起来是同类的事物,这与人要把类似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的东西放在同一个观点下去理解的自然倾向是一致的。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D.审美移情能让人的情感自由解放。美感必定伴随着移情,因为审美移情能帮人打破自身的有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限性,让自我的心灵丰富化,给人带来充分的自由。</a:t>
            </a:r>
            <a:endParaRPr lang="zh-CN" alt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A.李白的“相看两不厌,只有敬亭山”、李商隐的“春蚕到死丝方尽,蜡炬成灰泪始干”等诗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句,都体现了审美移情,是诗人把自己体验过的情感移置到景或物身上的结果。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B.郑板桥《竹石》诗:“咬定青山不放松,立根原在破岩中。千磨万击还坚劲,任尔东西南北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风。”从审美移情看,诗人审美欣赏的对象不是竹石,而是移入竹石形象中的自我情感。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C.北宋画家文与可画竹时,“其身与竹化,无穷出清新”。“身与竹化”所强调的是竹已化为画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家的精神,获得了人的生命存在。这是移情中出现的物我两忘、物我同一的境界。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D.在“我见青山多妩媚,料青山、见我应如是”中,南宋词人辛弃疾以移情的方式把自己的深情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移入青山,青山因此就妩媚起来。此时主体的情感是移置在青山中,只属于青山的。</a:t>
            </a:r>
            <a:endParaRPr lang="zh-CN" alt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4042852"/>
            <a:chOff x="428596" y="1080000"/>
            <a:chExt cx="8238404" cy="4042852"/>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本题考查理解文中重要概念的能力。“从而体验到审美对象所具有的独特的审美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价值”错误,原文为“所欣赏并为之感到愉快的不是客观的对象,而是自我的情感”“是人把自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我的情感移入到一个与自我不同的对象(自然、社会、艺术中的事物)中去,并且在对象中玩味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自我本身”,即人们体验到的是审美主体自己的情感。</a:t>
              </a:r>
              <a:endParaRPr lang="zh-CN" altLang="en-US" dirty="0"/>
            </a:p>
          </p:txBody>
        </p:sp>
        <p:sp>
          <p:nvSpPr>
            <p:cNvPr id="3" name="TextBox 2"/>
            <p:cNvSpPr txBox="1"/>
            <p:nvPr/>
          </p:nvSpPr>
          <p:spPr>
            <a:xfrm>
              <a:off x="500034" y="2848765"/>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本题考查理解文章内容的能力。“这种观点不可信”说法错误,属曲解文意。从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原文“谷鲁斯等人认为引起移情的原因是人的生理活动,移情源自于人的‘内模仿’。但立普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斯的观点更可信”可知,谷鲁斯等人的观点是可信的。</a:t>
              </a:r>
              <a:endParaRPr lang="zh-CN" altLang="en-US" dirty="0"/>
            </a:p>
          </p:txBody>
        </p:sp>
        <p:sp>
          <p:nvSpPr>
            <p:cNvPr id="4" name="矩形 3"/>
            <p:cNvSpPr/>
            <p:nvPr/>
          </p:nvSpPr>
          <p:spPr>
            <a:xfrm>
              <a:off x="428596" y="3991773"/>
              <a:ext cx="8072494" cy="1131079"/>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本题考查理解文章内容的能力。“此时主体的情感是移置在青山中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只属于青山</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的”错</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由原文“在移情之际</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不但物我两忘、物我同一</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而且物我互赠、物我回还”可知</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主客</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体融为一体</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既使无情的“青山”有情化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又使“我”在对象中玩味自我本身。</a:t>
              </a:r>
              <a:endParaRPr lang="zh-CN" altLang="en-US" sz="1500" dirty="0"/>
            </a:p>
          </p:txBody>
        </p:sp>
      </p:gr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72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三、(2017浙江,7—9)阅读下面的文字,回答问题。(10分)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社会传播过程要求至少有两个人。他们结成信息分享关系,共享一套信息符号。结成传播关系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的目的是寻求信息、劝说、传授、娱乐或其他。目的不同,参与者的角色也不同。比如,追求娱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乐的人愿意“悬置怀疑”;预料对方会劝说的人将加强防范。然而,无论扮演什么角色,参与者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总是要根据自己的认知需要,调动各种资源和传播技能,编制信息代码,将他编制的符号发送给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对方。我们将这样的传播行为称为A类传播行为。白纸黑字的符号可以长期保存,手势或面部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表情或讲出来的话则稍纵即逝。无论时间长短,在传播过程的某个时刻,这些符号都独立存在,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脱离了参与传播的双方。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接受讯息的参与者,将根据自己的认知需要,调动各种资源和传播技能,决定是否接受对方发出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的符号。如果接受,他就按照他自己的认知地图对这些符号进行加工。我们将这种行动称为B</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类传播行为。第二个参与者也可能要进行编码,这些编码多半是非正式的、无意的,可能是面部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表情,也可能是其他信号,表示有没有兴趣、是否相信、是否理解等的信号;第一个参与者对第</a:t>
            </a:r>
            <a:endParaRPr lang="zh-CN" alt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二个参与者的信号进行解码,将其当作反馈。如果情况需要,第二个参与者还可能进行正式的编</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码,发出这些符号,转而进行A类传播行为;反过来,第二个参与者的A类传播行为又可能引起第一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个参与者的B类传播行为,如此等等,循环往复。</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换言之,任何讯息都不能直接引起一望而知的外显行为。如上所述,讯息不像电流,电能沿电线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流动,抵达灯泡,灯泡随即发亮。诚然,有些反应嵌入本能,近乎自动;例如,一听见汽车喇叭声,一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听见“失火了”的呼喊,我们很快就做出反应。然而,即使这些快速反应也要经过一些中间步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骤。首先我们要听到那样的声音,然后我们要对它进行解释:“他是在对我鸣喇叭吗?”“哪里</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着火啦?”外在符号影响行为只有一个途径,那就是改变形势在他心中的印象。外来符号到达</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时,如果接受者决定利用其中的讯息,他首先要加工这一讯息,加工的根据是他储存的形象;一般</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地说,产生的结果可能有几种:证实既存的构想,稍许修正原有的界定,或澄清原来不清楚的地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方。就像改变信仰一样,彻底改变原有观念的情况是极为罕见的。然而,改变信仰的现象的确时</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有发生;同样,感觉突变的情况也时有发生。比如,听说自己的房子着火时,脑海里对情况的感觉</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就会突变,迅速的反应就是必然的结果了。</a:t>
            </a:r>
            <a:endParaRPr lang="zh-CN"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00034" y="1080000"/>
            <a:ext cx="8166966" cy="5217085"/>
            <a:chOff x="500034" y="1080000"/>
            <a:chExt cx="8166966" cy="5217085"/>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下列关于原文内容的理解和分析,正确的一项是(3分)(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A.新型的城镇化建设,如果在建设之余还能兼顾人文保护,就不会留下“乡痛”。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B.乡村记忆是居民情感所系和乡愁载体,在城镇化过程中,必须完好保存下来。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C.在城镇化过程中,定期维修乡村的集体记忆场所,是呵护乡村记忆的一种方式。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D.活化乡村记忆是指赋予乡村记忆新的文化内涵,使之成为相关产业的配套设施。</a:t>
              </a:r>
              <a:endParaRPr lang="zh-CN" altLang="en-US" dirty="0"/>
            </a:p>
          </p:txBody>
        </p:sp>
        <p:sp>
          <p:nvSpPr>
            <p:cNvPr id="3" name="TextBox 2"/>
            <p:cNvSpPr txBox="1"/>
            <p:nvPr/>
          </p:nvSpPr>
          <p:spPr>
            <a:xfrm>
              <a:off x="516966" y="2829469"/>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下列对原文论证的相关分析,不正确的一项是(3分)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A.围绕着乡村记忆的保护,文章逐层递进地论证了留住乡愁的必要性和可行性。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B.文章将乡村记忆分为物质文化和非物质文化两个方面,并论及了二者的有机联系。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C.文章提出以综合甄选的方式选择保留哪些乡村记忆,并举例说明了甄选的标准。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D.认为乡村与人的情感、记忆密切相关,这是文章论述城镇化与乡愁关系的前提。</a:t>
              </a:r>
              <a:endParaRPr lang="zh-CN" altLang="en-US" dirty="0"/>
            </a:p>
          </p:txBody>
        </p:sp>
        <p:sp>
          <p:nvSpPr>
            <p:cNvPr id="4" name="TextBox 2"/>
            <p:cNvSpPr txBox="1"/>
            <p:nvPr/>
          </p:nvSpPr>
          <p:spPr>
            <a:xfrm>
              <a:off x="500034" y="4563277"/>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根据原文内容,下列说法不正确的一项是(3分)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A.如果能留住乡愁,就有可能避免城乡变迁中物质空间变化与人的情感发生冲突。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B.如果游子在城镇化的故乡找到依恋感和归属感,就说明故乡已活化了乡村记忆。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C.为了保护乡村记忆,在新型城镇化过程中,还应该考虑到当地居民的文化需求。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D.能对乡村记忆进行精细化、产业化升级,说明乡村记忆的内涵并非一成不变的。</a:t>
              </a:r>
              <a:endParaRPr lang="zh-CN" altLang="en-US" dirty="0"/>
            </a:p>
          </p:txBody>
        </p:sp>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下列对文中A类传播行为和B类传播行为的解释最恰当的一项是(3分)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A.A类传播行为指参与者编制信息代码并发送符号,B类传播行为指参与者决定是否接受并加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工对方发出的符号。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B.A类传播行为指参与者调动各种资源和传播技能编制符号,B类传播行为指参与者根据自己的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认知、调动各种技能接受符号。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C.A类传播行为指参与者根据自己的认知需要和资源编制符号,B类传播行为指参与者决定是否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接受并加工对方发出的符号。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D.A类传播行为指参与者编制信息代码并发送符号,B类传播行为指参与者根据自己的认知、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调动各种资源接受符号。</a:t>
            </a:r>
            <a:endParaRPr lang="zh-CN" alt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53635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下列说法</a:t>
            </a:r>
            <a:r>
              <a:rPr lang="zh-CN" altLang="en-US" sz="1500" u="sng" kern="0" dirty="0" smtClean="0">
                <a:solidFill>
                  <a:srgbClr val="000000"/>
                </a:solidFill>
                <a:latin typeface="Times New Roman" panose="02020603050405020304" pitchFamily="65" charset="-122"/>
                <a:ea typeface="宋体" panose="02010600030101010101" pitchFamily="2" charset="-122"/>
              </a:rPr>
              <a:t>不符合</a:t>
            </a:r>
            <a:r>
              <a:rPr lang="zh-CN" altLang="en-US" sz="1500" kern="0" dirty="0" smtClean="0">
                <a:solidFill>
                  <a:srgbClr val="000000"/>
                </a:solidFill>
                <a:latin typeface="Times New Roman" panose="02020603050405020304" pitchFamily="65" charset="-122"/>
                <a:ea typeface="宋体" panose="02010600030101010101" pitchFamily="2" charset="-122"/>
              </a:rPr>
              <a:t>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A.传播过程中的双方结成信息分享关系,第一个参与者是讯息的传播者,第二个参与者是讯息的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接受者;两者角色可以转换。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B.劝说参与者和娱乐参与者,由于传播行为目的不同,扮演的角色也不同,接受劝说者会加强防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范,追求娱乐者会“悬置怀疑”。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C.如果需要,传播过程可以循环往复,B类传播行为者可以转为A类传播行为者,A类传播行为者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可以成为B类传播行为者。</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D.接受者接受一些讯息,如汽车喇叭声、“失火了”的呼喊声,感觉会发生突变,不需要加工讯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息,反应嵌入本能,近乎自动。</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用自己的语言简要概括选文的主要内容。(4分)</a:t>
            </a:r>
            <a:endParaRPr lang="zh-CN" altLang="en-US" sz="15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4876020"/>
            <a:chOff x="500034" y="1080000"/>
            <a:chExt cx="8166966" cy="487602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三、</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A　仔细阅读第一段,可发现A类传播行为的要素是“参与者”“编制信息代码”“发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送给对方”。这里,“根据自己的认知需要,调动各种资源和传播技能”是“编制信息代码”所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遵从的原则和使用的手段。这个主次要分清。根据第二段可知,B类传播行为的要素是“接受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讯息的参与者”“决定是否接受”“如果接受</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进行加工”,要注意“是否”二字,说明接受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者不是完全被动的,一是有决定“是否”接受的主动权,二是有“加工”权。据此分析各选项,A</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项关注了全部主要因素;B项忽略了“发送”的要素,且没有“是否”这一信息;C项漏掉了“发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送”这个重要信息;D项漏掉了“是否”这一重要信息。</a:t>
              </a:r>
              <a:endParaRPr lang="zh-CN" altLang="en-US" dirty="0"/>
            </a:p>
          </p:txBody>
        </p:sp>
        <p:sp>
          <p:nvSpPr>
            <p:cNvPr id="3" name="TextBox 2"/>
            <p:cNvSpPr txBox="1"/>
            <p:nvPr/>
          </p:nvSpPr>
          <p:spPr>
            <a:xfrm>
              <a:off x="500034" y="3920335"/>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D　A.根据第一段1、2句可知“传播过程中的双方结成信息分享关系”正确,从第一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段5、6句和第二段1句可知“第一个参与者是讯息的传播者,第二个参与者是讯息的接受者”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正确,从第二段4、5句可知“两者角色可以转换”正确。B项符合第一段3、4、5句的信息。C</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项符合第二段4、5句信息。D项对第三段的相关信息有误解。第三段明确说“接受者”“一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听见汽车喇叭声”等,“很快就做出反应”,但“即使这些快速反应也要经过一些中间步骤”,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并非“不需要加工讯息”。</a:t>
              </a:r>
              <a:endParaRPr lang="zh-CN" altLang="en-US" dirty="0"/>
            </a:p>
          </p:txBody>
        </p:sp>
      </p:gr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328126"/>
            <a:ext cx="8166966" cy="2592209"/>
            <a:chOff x="500034" y="1080000"/>
            <a:chExt cx="8166966" cy="2592209"/>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①社会传播行为类型(A类传播行为与B类传播行为)。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②社会传播过程特点(传播至少两人,角色可以转换,循环往复)。</a:t>
              </a:r>
              <a:endParaRPr lang="zh-CN" altLang="en-US" dirty="0"/>
            </a:p>
          </p:txBody>
        </p:sp>
        <p:sp>
          <p:nvSpPr>
            <p:cNvPr id="3" name="矩形 2"/>
            <p:cNvSpPr/>
            <p:nvPr/>
          </p:nvSpPr>
          <p:spPr>
            <a:xfrm>
              <a:off x="500034" y="1848633"/>
              <a:ext cx="8001056" cy="1823576"/>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对于社科类说明文</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概括文章的主要内容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需要明确其所说明的对象和所说明的原理。从</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选文的三段内容来看</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第一段先总写社会传播行为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分出双方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侧重解释</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类传播行为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第二段侧</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重解释</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类传播行为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说明两类传播行为可以转化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循环往复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第三段讲社会传播行为的过程特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点。对这些内容进行概括</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便可以得出结论</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本文主要解说了社会传播行为的类型和传播过程特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点。</a:t>
              </a:r>
              <a:endParaRPr lang="zh-CN" altLang="en-US" sz="1500" dirty="0"/>
            </a:p>
          </p:txBody>
        </p:sp>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23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四、(2016山东,6—8)阅读下面的文字,回答问题。(9分)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唐人古体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古体诗,亦名古诗、古风或往体诗,指的是产生于唐以前并和唐代新出现的近体诗(又名今体诗)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相对的一种诗体。它的特点是格律限制不太严格,篇幅可长可短,押韵比较自由灵活,不必拘守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对偶、声律,有四言、五言、七言、杂言等多种形式。不过唐人的古体以五言、七言为主,杂言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也多以七言为主体。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五七言古诗自汉魏以来已经有了悠久的传统,至唐代又发生新变。唐代社会生活领域的扩展和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人的思想感情的复杂化,要求诗歌作品在表现范围上有较大的开拓,加上篇幅短小、格律严整的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近体诗走向定型化,更促使这种少受时空限制的古诗朝着发挥自己特长的道路迈进。一般说来,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较之汉魏六朝诗歌大多局限于比较单纯的抒情写景,唐人的古诗则趋向笔力驰骋、气象峥嵘、</a:t>
            </a:r>
            <a:endParaRPr lang="zh-CN" alt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边幅开阔、语言明畅,不仅抒写波澜起伏的情感心理活动,还直接叙述事件,刻画人物,铺排场景,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生发议论,使诗歌表情达意的功能得到空前的发挥。唐代诗人中也有接近于汉魏古诗含蓄淳厚</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作风的,如王、孟、韦、柳,但较为少见,不构成唐人古诗的主流。另外,在音节上,唐代古诗受今</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体诗的影响,或则吸取声律的和谐与对仗的工整,或则有意走上反律化的途径,皆不同于晋、宋</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以前诗歌韵调的纯任自然。所以明代格调论者以唐人古诗为汉魏以来古诗的“变体”,并不算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错。只是他们从伸正黜变、荣古虐今的传统观念出发,贬抑唐人古诗的成就,甚至宣言“唐无五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言古诗”(李攀龙《唐诗选序》),那就太过分了。清王士禛《古诗选》在五言古诗部分选了一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百多位汉魏六朝作家的作品,于唐人只取陈子昂、张九龄、李白、韦应物、柳宗元五家,还说是</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“四唐古诗之变,可以略睹焉”(《古诗选·五言诗凡例》),显示出同一偏见。倒是明末许学夷在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《诗源辩体》中强调指出“唐人五古自有唐体”,它以敷陈充畅为特色,不能拿汉魏古诗委婉含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蓄的作风来硬加绳尺,可谓通达之见。</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至于同属唐人古体,五言和七言又有所差别,这个问题比较微妙,须细心体察。我们看五七言的</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区分,虽只在每句相差两个字上,但造成的节奏感和韵调感却很不一样。五言字少,念起来有一</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种安详舒缓的气度,近乎平时说话的语调;七言音促,上口时会给人以发扬蹈厉的感觉,类似于朗</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诵或歌唱表演的声腔。试读“杜陵有布衣,老大意转拙,许身一何愚,窃比稷与契”(杜甫《自京</a:t>
            </a:r>
            <a:endParaRPr lang="zh-CN" alt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赴奉先县咏怀五百字》),或者像“暮投石壕村,有吏夜捉人,老翁逾墙走,老妇出门看”(杜甫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《石壕吏》)这样的句子,无论叙事还是抒情,口气何等自然平实,不带任何拖腔。但如“少陵野</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老吞声哭,春日潜行曲江曲,江头宫殿锁千门,细柳新蒲为谁绿”(杜甫《哀江头》),以至于“中</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兴诸将收山东,捷书夜报清昼同,河广传闻一苇过,胡危命在破竹中”(杜甫《洗兵马》),则不管</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是悲慨还是喜颂,是仄脚还是平收,念起来都有一种异乎寻常说话的调门,抑扬抗坠,铿锵成韵。</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我国古代传统上有诵诗与歌诗的区分,西洋歌剧音乐亦有宣叙调与咏叹调的歧异,五言和七言在</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调式上的分别大抵类此。这就是为什么五七言古诗尽管都起源于民歌,而五言诗在东汉中叶以</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后即日渐脱离音乐,取得独立的发展,七言诗却长时期停留在乐府歌行体的范围内,直到唐代还</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常以七言短章合乐歌唱的缘故。</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(节选自陈伯海《唐诗学引论》,有删改)</a:t>
            </a:r>
            <a:endParaRPr lang="zh-CN" alt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关于古体诗,下列表述符合原文意思的一项是(3分)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A.古体诗产生于唐代以前,在唐出现篇幅短小、格律严整、生命力更强的近体诗后,逐渐走向衰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B.古体诗的格律限制并不严格,因而形成了篇幅可长可短,押韵自由灵活,不必拘守对偶与声律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C.古体诗在形式上有四言、五言、七言、杂言等多种;唐人古体以五言、七言为主,更似绝句律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D.五七言古体至唐而新变,是多种因素作用的结果;唐人古体虽名为“古体”,其实已与以往古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风不同。</a:t>
            </a:r>
            <a:endParaRPr lang="zh-CN" alt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080000"/>
            <a:ext cx="8166966" cy="5175371"/>
            <a:chOff x="500034" y="1080000"/>
            <a:chExt cx="8166966" cy="5175371"/>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下列关于“汉魏古诗”和“唐人古诗”的理解与分析,不正确的一项是(3分)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A.汉魏古诗大多局限于比较单纯的抒情写景,在作品表现范围上,不像唐人所作古诗那样开阔。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B.就含蓄淳厚的作风而言,汉魏古诗略胜一筹;就表情达意的功能而论,唐人古诗则更具优势。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C.唐人古诗有的在今体诗的影响下表现为声律和谐与对仗工整,有的继承汉魏古诗有意“反律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D.两者各具特色,由汉魏古诗到唐人古诗,是变化,是拓展;一味地贬抑唐人古诗,失之偏颇。</a:t>
              </a:r>
              <a:endParaRPr lang="zh-CN" altLang="en-US" dirty="0"/>
            </a:p>
          </p:txBody>
        </p:sp>
        <p:sp>
          <p:nvSpPr>
            <p:cNvPr id="3" name="TextBox 2"/>
            <p:cNvSpPr txBox="1"/>
            <p:nvPr/>
          </p:nvSpPr>
          <p:spPr>
            <a:xfrm>
              <a:off x="500034" y="3134517"/>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根据原文内容,下列理解和分析不正确的一项是(3分)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A.清王士禛对唐人五言古诗只认可五家,足见其偏见;明许学夷明察唐人五古特色,其观点可谓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通达。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B.本文第三段采用了对比论证的方法,明确了唐人古体中的五言和七言在节奏感和韵调感方面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C.本文引用的语句分诗论和诗句两类,其作用是帮助读者准确把握不同时代古体诗形式和内容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的异同。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D.白居易《琵琶行》中的“弦弦掩抑声声思,似诉平生不得志”,抒情悲慨,读来抑扬抗坠,铿锵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成韵。</a:t>
              </a:r>
              <a:endParaRPr lang="zh-CN" altLang="en-US" dirty="0"/>
            </a:p>
          </p:txBody>
        </p:sp>
      </p:gr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3350355"/>
            <a:chOff x="428596" y="1080000"/>
            <a:chExt cx="8238404" cy="3350355"/>
          </a:xfrm>
        </p:grpSpPr>
        <p:sp>
          <p:nvSpPr>
            <p:cNvPr id="2" name="TextBox 2"/>
            <p:cNvSpPr txBox="1"/>
            <p:nvPr/>
          </p:nvSpPr>
          <p:spPr>
            <a:xfrm>
              <a:off x="540000" y="1080000"/>
              <a:ext cx="8127000" cy="2080570"/>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四、</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D　A.无中生有。对应区域在第二段“加上篇幅短小、格律严整的近体诗”,文中并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没有说近体诗具有“生命力”,选项中“逐渐走向衰微”更是无从谈起。B.强加因果。“古体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诗的格律限制并不严格”与“篇幅可长可短,押韵自由灵活”之间不是因果关系,而是并列关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系。C.说法绝对。“唐人古体以五言、七言为主,更似绝句律诗”错,因为后文有“唐代诗人中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也有接近于汉魏古诗含蓄淳厚作风的”。</a:t>
              </a:r>
              <a:endParaRPr lang="zh-CN" altLang="en-US" dirty="0"/>
            </a:p>
          </p:txBody>
        </p:sp>
        <p:sp>
          <p:nvSpPr>
            <p:cNvPr id="3" name="TextBox 2"/>
            <p:cNvSpPr txBox="1"/>
            <p:nvPr/>
          </p:nvSpPr>
          <p:spPr>
            <a:xfrm>
              <a:off x="516966" y="3205955"/>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无中生有。第二段中只是说“或则有意走上反律化的途径”,并没有说“继承汉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魏古诗有意‘反律化’”。</a:t>
              </a:r>
              <a:endParaRPr lang="zh-CN" altLang="en-US" dirty="0"/>
            </a:p>
          </p:txBody>
        </p:sp>
        <p:sp>
          <p:nvSpPr>
            <p:cNvPr id="4" name="矩形 3"/>
            <p:cNvSpPr/>
            <p:nvPr/>
          </p:nvSpPr>
          <p:spPr>
            <a:xfrm>
              <a:off x="428596" y="3991773"/>
              <a:ext cx="7715304" cy="438582"/>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C    以偏概全。不仅帮助读者把握古体诗,也帮助读者把握近体诗。</a:t>
              </a:r>
              <a:endParaRPr lang="zh-CN" altLang="en-US" sz="1500" dirty="0"/>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5182629"/>
            <a:chOff x="428596" y="1080000"/>
            <a:chExt cx="8238404" cy="5182629"/>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二、</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本题考查筛选并整合文中信息的能力。A.“就不会留下‘乡痛’”,说法过于绝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对,原文中不存在这种必然关系。B.“必须完好保存下来”曲解文意,原文第二段中说“至于哪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些乡村记忆真正值得保留,这一方面可以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,另一方面可以</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,然后进行综合甄选”,并不全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是“完好保存”。D.文末说,为使乡村记忆充满活力,“这需要相应的公共设施与之配套”“使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乡村记忆在新的时空条件下产生新的凝聚力”,而不是使乡村记忆“成为相关产业的配套设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施”。</a:t>
              </a:r>
              <a:endParaRPr lang="zh-CN" altLang="en-US" dirty="0"/>
            </a:p>
          </p:txBody>
        </p:sp>
        <p:sp>
          <p:nvSpPr>
            <p:cNvPr id="3" name="TextBox 2"/>
            <p:cNvSpPr txBox="1"/>
            <p:nvPr/>
          </p:nvSpPr>
          <p:spPr>
            <a:xfrm>
              <a:off x="500034" y="349170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 </a:t>
              </a:r>
              <a:r>
                <a:rPr lang="zh-CN" altLang="en-US" sz="1500" kern="0" dirty="0" smtClean="0">
                  <a:solidFill>
                    <a:srgbClr val="000000"/>
                  </a:solidFill>
                  <a:latin typeface="Times New Roman" panose="02020603050405020304" pitchFamily="65" charset="-122"/>
                  <a:ea typeface="宋体" panose="02010600030101010101" pitchFamily="2" charset="-122"/>
                </a:rPr>
                <a:t>   C　本题考查分析文章论点、论据和论证方法的能力。“并举例说明了甄选的标准”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错误。对于“保留哪些乡村记忆”,文中并没有举例说明“甄选的标准”,只是在第三段阐释了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“呵护乡村记忆”的原则:“既要让当地居民生产生活更为方便,又要让游子在故乡找到依恋感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与归属感。”</a:t>
              </a:r>
              <a:endParaRPr lang="zh-CN" altLang="en-US" dirty="0"/>
            </a:p>
          </p:txBody>
        </p:sp>
        <p:sp>
          <p:nvSpPr>
            <p:cNvPr id="4" name="TextBox 2"/>
            <p:cNvSpPr txBox="1"/>
            <p:nvPr/>
          </p:nvSpPr>
          <p:spPr>
            <a:xfrm>
              <a:off x="428596" y="492046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B　本题考查分析理解作品内容的能力。原文末段说“如果说留住和呵护乡村记忆是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一种消极型的留住乡愁的话,那么,活化乡村记忆则是一种积极型的留住乡愁”,而游子在故乡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“找到依恋感与归属感”是留住和呵护乡村记忆的结果,故不能说明“故乡已活化了乡村记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忆”。</a:t>
              </a:r>
              <a:endParaRPr lang="zh-CN" altLang="en-US" dirty="0"/>
            </a:p>
          </p:txBody>
        </p: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1074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五、(2016天津,5—7)阅读下面的文字,回答问题。(9分)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文化消费就是消费者对有形和无形的文化产品的消耗,消费过程实质上就是对文化的消化、继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承、积蓄、再造和创新过程。对消费者而言,文化消费的效用是获得精神享受。文化消费基本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上可分为两类:一是消费者要实现文化消费,必须支付货币,这是主要的文化消费;另一类是由政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府提供的公益性的文化消费。而文化活动是泛指与文化有关的一切人类活动,文化消费属于其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中。文化活动之所以会发生,是出于社会、政治、经济、家庭等的需要。文化活动不仅会产生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经济福利,也会产生政治福利、社会福利等,给每个社会成员带来福祉。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文化活动和文化消费自然引出了消费者的文化和消费者的文化资本两个概念。消费者作为某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个特定群体的成员,会继承和拥有这个群体的文化,即该群体一系列的态度、习俗、信念、价值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观、规范以及技能等。至于每个消费者对所属群体的文化拥有状况如何,因人而异,受很多因素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影响。至此,可以把消费者的文化资本定义为消费者拥有的文化存量,这种文化存量会使消费者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产生文化消费意愿和消费能力。其中消费能力指的是解释、理解和欣赏文化产品的能力。显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然,消费者的文化和消费者的文化资本分别与文化活动和文化消费相对应。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消费者的文化资本或者文化存量,体现为两部分:与文化产品有关的文化和文化消费品位。消费</a:t>
            </a:r>
            <a:endParaRPr lang="zh-CN" alt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者具备相应的文化,对相应的文化产品自然产生消费意愿和消费能力,消费者经过多次对文化产</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品的消费而形成的消费意愿和消费能力,则是文化消费品位。这种消费品位使消费者能够识别</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欣赏文化产品中的文化价值,从而形成对该文化产品的消费偏好。</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就消费者而言,由于文化消费品位是在消费过程中形成,那么文化消费品位与文化是一脉相承</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的,消费者的文化是文化消费品位形成的基础。但是消费者有了某种文化并不一定会形成相应</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的文化消费品位。因为尽管文化是形成文化消费品位的基础,但文化消费品位的形成还要受到</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诸如文化产品特性、价格,以及消费者收入、性别、年龄、种族、个人特质等因素的影响。正</a:t>
            </a:r>
            <a:br>
              <a:rPr lang="zh-CN" altLang="en-US" sz="1500" kern="0" dirty="0" smtClean="0">
                <a:solidFill>
                  <a:srgbClr val="000000"/>
                </a:solidFill>
                <a:latin typeface="Times New Roman" panose="02020603050405020304" pitchFamily="65" charset="-122"/>
                <a:ea typeface="宋体" panose="02010600030101010101" pitchFamily="2" charset="-122"/>
              </a:rPr>
            </a:br>
            <a:r>
              <a:rPr lang="zh-CN" altLang="en-US" sz="1500" kern="0" dirty="0" smtClean="0">
                <a:solidFill>
                  <a:srgbClr val="000000"/>
                </a:solidFill>
                <a:latin typeface="Times New Roman" panose="02020603050405020304" pitchFamily="65" charset="-122"/>
                <a:ea typeface="宋体" panose="02010600030101010101" pitchFamily="2" charset="-122"/>
              </a:rPr>
              <a:t>因为如此,文化消费品位具有广阔的成长空间。</a:t>
            </a:r>
            <a:endParaRPr lang="zh-CN" altLang="en-US"/>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(选自资树荣《消费者的文化资本研究》,有删改)</a:t>
            </a:r>
            <a:endParaRPr lang="zh-CN" altLang="en-US"/>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下面对文章内容的理解,与原文</a:t>
            </a:r>
            <a:r>
              <a:rPr lang="zh-CN" altLang="en-US" sz="1500" u="sng" kern="0" dirty="0" smtClean="0">
                <a:solidFill>
                  <a:srgbClr val="000000"/>
                </a:solidFill>
                <a:latin typeface="Times New Roman" panose="02020603050405020304" pitchFamily="65" charset="-122"/>
                <a:ea typeface="宋体" panose="02010600030101010101" pitchFamily="2" charset="-122"/>
              </a:rPr>
              <a:t>不相符</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A.文化消费是对文化的消化、继承、积蓄、再造和创新的过程,是消费者获得精神享受的过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B.消费者支付货币消耗文化产品和免费观赏政府提供的公益性展演,都属于文化消费。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C.文化活动出于社会、政治、经济、家庭等多方面的需求,给个人、社会带来各种福利,是文化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消费的体现。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D.消费者的文化资本与文化消费相对应,是消费者拥有的文化存量,会使消费者产生消费意愿和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消费能力。</a:t>
            </a:r>
            <a:endParaRPr lang="zh-CN" alt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58472" cy="4910476"/>
            <a:chOff x="540000" y="1080000"/>
            <a:chExt cx="8158472" cy="4910476"/>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下面对“文化消费品位”的理解,与作者观点</a:t>
              </a:r>
              <a:r>
                <a:rPr lang="zh-CN" altLang="en-US" sz="1500" u="sng" kern="0" dirty="0" smtClean="0">
                  <a:solidFill>
                    <a:srgbClr val="000000"/>
                  </a:solidFill>
                  <a:latin typeface="Times New Roman" panose="02020603050405020304" pitchFamily="65" charset="-122"/>
                  <a:ea typeface="宋体" panose="02010600030101010101" pitchFamily="2" charset="-122"/>
                </a:rPr>
                <a:t>不一致</a:t>
              </a:r>
              <a:r>
                <a:rPr lang="zh-CN" altLang="en-US" sz="1500" kern="0" dirty="0" smtClean="0">
                  <a:solidFill>
                    <a:srgbClr val="000000"/>
                  </a:solidFill>
                  <a:latin typeface="Times New Roman" panose="02020603050405020304" pitchFamily="65" charset="-122"/>
                  <a:ea typeface="宋体" panose="02010600030101010101" pitchFamily="2" charset="-122"/>
                </a:rPr>
                <a:t>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A.消费者乐于为文化产品消费,经过多次消费形成的消费意愿和消费能力,就是该消费者的文化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消费品位。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B.消费者文化消费品位的形成,建立在其具备一定文化水平这一客观基础之上;消费者具备一定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文化水平,就会形成相应的文化消费品位。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C.消费者能够欣赏鉴别文化产品中的文化价值,其文化消费品位起了很大作用。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D.文化消费品位不是静止不变的,它会随消费者文化底蕴、消费能力等因素的变化而变化。</a:t>
              </a:r>
              <a:endParaRPr lang="zh-CN" altLang="en-US" dirty="0"/>
            </a:p>
          </p:txBody>
        </p:sp>
        <p:sp>
          <p:nvSpPr>
            <p:cNvPr id="3" name="TextBox 2"/>
            <p:cNvSpPr txBox="1"/>
            <p:nvPr/>
          </p:nvSpPr>
          <p:spPr>
            <a:xfrm>
              <a:off x="571472" y="3563145"/>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下列推断与原文观点相符的一项是(3分)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A.到书店购买图书阅读属于文化消费,而到图书馆借阅则不属于文化消费。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B.商人收藏画作与画家收藏画作的不同,在于商人不懂绘画,没有文化消费品位。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C.作为一个特殊的文化消费群体,中学生因年龄、生活环境和文化水平比较接近,所以有一致的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文化消费品位和消费偏好。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D.文化消费有利于文化的传承与创新,因此提高消费者的文化消费品位,有助于推动一个群体、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一个国家的文化发展。</a:t>
              </a:r>
              <a:endParaRPr lang="zh-CN" altLang="en-US" dirty="0"/>
            </a:p>
          </p:txBody>
        </p:sp>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28596" y="1080000"/>
            <a:ext cx="8238404" cy="3983343"/>
            <a:chOff x="428596" y="1080000"/>
            <a:chExt cx="8238404" cy="3983343"/>
          </a:xfrm>
        </p:grpSpPr>
        <p:sp>
          <p:nvSpPr>
            <p:cNvPr id="2" name="TextBox 2"/>
            <p:cNvSpPr txBox="1"/>
            <p:nvPr/>
          </p:nvSpPr>
          <p:spPr>
            <a:xfrm>
              <a:off x="540000" y="1080000"/>
              <a:ext cx="8127000" cy="649601"/>
            </a:xfrm>
            <a:prstGeom prst="rect">
              <a:avLst/>
            </a:prstGeom>
            <a:noFill/>
          </p:spPr>
          <p:txBody>
            <a:bodyPr wrap="square" lIns="0" tIns="0" rIns="0" bIns="0" rtlCol="0">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五、</a:t>
              </a:r>
              <a:endParaRPr lang="zh-CN" altLang="en-US" sz="1600" dirty="0" smtClean="0"/>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C　“是文化消费的体现”错误,原文是“文化消费属于其中”(第1自然段)。</a:t>
              </a:r>
              <a:endParaRPr lang="zh-CN" altLang="en-US" dirty="0"/>
            </a:p>
          </p:txBody>
        </p:sp>
        <p:sp>
          <p:nvSpPr>
            <p:cNvPr id="3" name="TextBox 2"/>
            <p:cNvSpPr txBox="1"/>
            <p:nvPr/>
          </p:nvSpPr>
          <p:spPr>
            <a:xfrm>
              <a:off x="500034" y="1848633"/>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B　“消费者具备一定文化水平,就会形成相应的文化消费品位”表述过于绝对,原文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是“消费者有了某种文化并不一定会形成相应的文化消费品位”。</a:t>
              </a:r>
              <a:endParaRPr lang="zh-CN" altLang="en-US" dirty="0"/>
            </a:p>
          </p:txBody>
        </p:sp>
        <p:sp>
          <p:nvSpPr>
            <p:cNvPr id="4" name="矩形 3"/>
            <p:cNvSpPr/>
            <p:nvPr/>
          </p:nvSpPr>
          <p:spPr>
            <a:xfrm>
              <a:off x="428596" y="2547270"/>
              <a:ext cx="8001056" cy="2516073"/>
            </a:xfrm>
            <a:prstGeom prst="rect">
              <a:avLst/>
            </a:prstGeom>
          </p:spPr>
          <p:txBody>
            <a:bodyPr wrap="square">
              <a:spAutoFit/>
            </a:bodyPr>
            <a:lstStyle/>
            <a:p>
              <a:pPr eaLnBrk="0" latinLnBrk="1" hangingPunct="0">
                <a:lnSpc>
                  <a:spcPct val="150000"/>
                </a:lnSpc>
              </a:pPr>
              <a:r>
                <a:rPr lang="en-US" altLang="zh-CN" sz="1500" b="1" kern="0" dirty="0" smtClean="0">
                  <a:solidFill>
                    <a:srgbClr val="000000"/>
                  </a:solidFill>
                  <a:latin typeface="Times New Roman" panose="02020603050405020304" pitchFamily="65" charset="-122"/>
                  <a:ea typeface="宋体" panose="02010600030101010101" pitchFamily="2" charset="-122"/>
                </a:rPr>
                <a:t>3.</a:t>
              </a: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D</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en-US" altLang="zh-CN" sz="1500" kern="0" dirty="0" smtClean="0">
                  <a:solidFill>
                    <a:srgbClr val="000000"/>
                  </a:solidFill>
                  <a:latin typeface="Times New Roman" panose="02020603050405020304" pitchFamily="65" charset="-122"/>
                  <a:ea typeface="宋体" panose="02010600030101010101" pitchFamily="2" charset="-122"/>
                </a:rPr>
                <a:t>A.“</a:t>
              </a:r>
              <a:r>
                <a:rPr lang="zh-CN" altLang="en-US" sz="1500" kern="0" dirty="0" smtClean="0">
                  <a:solidFill>
                    <a:srgbClr val="000000"/>
                  </a:solidFill>
                  <a:latin typeface="Times New Roman" panose="02020603050405020304" pitchFamily="65" charset="-122"/>
                  <a:ea typeface="宋体" panose="02010600030101010101" pitchFamily="2" charset="-122"/>
                </a:rPr>
                <a:t>到图书馆借阅则不属于文化消费”错误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到图书馆借阅”属于“由政府提</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供的公益性的文化消费”</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a:t>
              </a:r>
              <a:r>
                <a:rPr lang="en-US" altLang="zh-CN" sz="1500"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自然段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en-US" altLang="zh-CN" sz="1500" kern="0" dirty="0" smtClean="0">
                  <a:solidFill>
                    <a:srgbClr val="000000"/>
                  </a:solidFill>
                  <a:latin typeface="Times New Roman" panose="02020603050405020304" pitchFamily="65" charset="-122"/>
                  <a:ea typeface="宋体" panose="02010600030101010101" pitchFamily="2" charset="-122"/>
                </a:rPr>
                <a:t>B.“</a:t>
              </a:r>
              <a:r>
                <a:rPr lang="zh-CN" altLang="en-US" sz="1500" kern="0" dirty="0" smtClean="0">
                  <a:solidFill>
                    <a:srgbClr val="000000"/>
                  </a:solidFill>
                  <a:latin typeface="Times New Roman" panose="02020603050405020304" pitchFamily="65" charset="-122"/>
                  <a:ea typeface="宋体" panose="02010600030101010101" pitchFamily="2" charset="-122"/>
                </a:rPr>
                <a:t>商人不懂绘画</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没有文化消费品位”错误</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文中第</a:t>
              </a:r>
              <a:r>
                <a:rPr lang="en-US" altLang="zh-CN" sz="1500" kern="0" dirty="0" smtClean="0">
                  <a:solidFill>
                    <a:srgbClr val="000000"/>
                  </a:solidFill>
                  <a:latin typeface="Times New Roman" panose="02020603050405020304" pitchFamily="65" charset="-122"/>
                  <a:ea typeface="宋体" panose="02010600030101010101" pitchFamily="2" charset="-122"/>
                </a:rPr>
                <a:t>3</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自然段说到“消费者经过多次对文化产品的消费而形成的消费意愿和消费能力</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则是文化消费</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品位”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据此定义可以推断商人是否有文化品位与懂不懂绘画无直接关系。</a:t>
              </a:r>
              <a:r>
                <a:rPr lang="en-US" altLang="zh-CN" sz="1500" kern="0" dirty="0" smtClean="0">
                  <a:solidFill>
                    <a:srgbClr val="000000"/>
                  </a:solidFill>
                  <a:latin typeface="Times New Roman" panose="02020603050405020304" pitchFamily="65" charset="-122"/>
                  <a:ea typeface="宋体" panose="02010600030101010101" pitchFamily="2" charset="-122"/>
                </a:rPr>
                <a:t>C.“</a:t>
              </a:r>
              <a:r>
                <a:rPr lang="zh-CN" altLang="en-US" sz="1500" kern="0" dirty="0" smtClean="0">
                  <a:solidFill>
                    <a:srgbClr val="000000"/>
                  </a:solidFill>
                  <a:latin typeface="Times New Roman" panose="02020603050405020304" pitchFamily="65" charset="-122"/>
                  <a:ea typeface="宋体" panose="02010600030101010101" pitchFamily="2" charset="-122"/>
                </a:rPr>
                <a:t>中学生因年</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龄、生活环境和文化水平比较接近</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所以有一致的文化消费品位和消费偏好”的推断与原文观</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点不完全相符</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因为“每个消费者对所属群体的文化拥有状况如何</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因人而异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受很多因素影</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第</a:t>
              </a:r>
              <a:r>
                <a:rPr lang="en-US" altLang="zh-CN" sz="1500"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自然段</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sz="1500" dirty="0"/>
            </a:p>
          </p:txBody>
        </p:sp>
      </p:gr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9745" y="1151890"/>
            <a:ext cx="8321040" cy="4245445"/>
            <a:chOff x="500034" y="1080000"/>
            <a:chExt cx="8166966" cy="4245180"/>
          </a:xfrm>
        </p:grpSpPr>
        <p:sp>
          <p:nvSpPr>
            <p:cNvPr id="2" name="TextBox 2"/>
            <p:cNvSpPr txBox="1"/>
            <p:nvPr/>
          </p:nvSpPr>
          <p:spPr>
            <a:xfrm>
              <a:off x="540000" y="1080000"/>
              <a:ext cx="8127000" cy="276969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六、(2016浙江,8—10)阅读下面的文字,回答问题。(9分)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同诗歌、散文、戏剧一样,对于中国现代小说形式发展的评价,离不开五四初期的语言变革对于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中国现代小说由传统向现代转换的决定性意义这个“基点”。每次语言变迁都带来中国现代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小说形式的发展和变化。初期现代小说对各种语言资源的综合,直接推动了中国现代小说写实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性、抒情性、象征性等原则的确立,孕育了中国现代小说的诗化、散文化等美学风格,也使得现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代小说的复调叙述成为可能;政治文化语境下语言方式的变动,推动了小说形式的进一步发展,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“小说语言的政治化”带来的“标语口号”“概述”“讽刺”“直语”等特点,也在一定程度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上给小说文体带来“审美危机”,而作为对政治语言的反拨,又使小说发展了限制性语态、隐喻</a:t>
              </a:r>
              <a:endParaRPr lang="zh-CN" altLang="en-US" dirty="0"/>
            </a:p>
          </p:txBody>
        </p:sp>
        <p:sp>
          <p:nvSpPr>
            <p:cNvPr id="3" name="矩形 2"/>
            <p:cNvSpPr/>
            <p:nvPr/>
          </p:nvSpPr>
          <p:spPr>
            <a:xfrm>
              <a:off x="500034" y="3848897"/>
              <a:ext cx="7858180" cy="1476283"/>
            </a:xfrm>
            <a:prstGeom prst="rect">
              <a:avLst/>
            </a:prstGeom>
          </p:spPr>
          <p:txBody>
            <a:bodyPr wrap="square">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和幽默修辞风格等文体表现形式</a:t>
              </a:r>
              <a:r>
                <a:rPr lang="en-US" altLang="zh-CN" sz="1500" kern="0" dirty="0" smtClean="0">
                  <a:solidFill>
                    <a:srgbClr val="000000"/>
                  </a:solidFill>
                  <a:latin typeface="Times New Roman" panose="02020603050405020304" pitchFamily="65" charset="-122"/>
                  <a:ea typeface="宋体" panose="02010600030101010101" pitchFamily="2" charset="-122"/>
                </a:rPr>
                <a:t>;30</a:t>
              </a:r>
              <a:r>
                <a:rPr lang="zh-CN" altLang="en-US" sz="1500" kern="0" dirty="0" smtClean="0">
                  <a:solidFill>
                    <a:srgbClr val="000000"/>
                  </a:solidFill>
                  <a:latin typeface="Times New Roman" panose="02020603050405020304" pitchFamily="65" charset="-122"/>
                  <a:ea typeface="宋体" panose="02010600030101010101" pitchFamily="2" charset="-122"/>
                </a:rPr>
                <a:t>年代新媒体影响下的语言变迁</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催生了新的小说语言方式</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带来了现代都市新小说的形式</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如跳跃的小说节奏、画报体小说、电影化小说等形式的发展</a:t>
              </a:r>
              <a:r>
                <a:rPr lang="en-US" altLang="zh-CN" sz="1500" kern="0" dirty="0" smtClean="0">
                  <a:solidFill>
                    <a:srgbClr val="000000"/>
                  </a:solidFill>
                  <a:latin typeface="Times New Roman" panose="02020603050405020304" pitchFamily="65" charset="-122"/>
                  <a:ea typeface="宋体" panose="02010600030101010101" pitchFamily="2" charset="-122"/>
                </a:rPr>
                <a:t>;40</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年代小说语言的“口语化”</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带来了小说形式的戏剧化追求</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推动了章回体等传统小说形式的再</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利用和再发展。</a:t>
              </a:r>
              <a:endParaRPr lang="zh-CN" altLang="en-US" sz="1500" dirty="0"/>
            </a:p>
          </p:txBody>
        </p:sp>
      </p:gr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80000"/>
            <a:ext cx="8127000" cy="4510066"/>
            <a:chOff x="540000" y="1080000"/>
            <a:chExt cx="8127000" cy="4510066"/>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从语言变迁与中国现代文学形式演进的角度,不仅可以准确评价中国现代文学形式发展中的得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与失,也能更加客观准确地评价同样作为语言艺术的中国古典文学,重新来看待和审视文言之于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文学形式的意义。新文化运动提倡者从当时的文化发展大目标出发,反对文言文,提倡白话文,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完成了白话语言方式的确立,这种历史功绩自然不能抹杀。但当年有许多学者对五四语言革命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中彻底丢弃文言文的观念和实践持保留态度,他们的言论、思考和忧虑中的合理成分,随着时间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的推移也在被人们重新认识。时过境迁,尤其是在冷静面对白话语言给文学带来的一些困境时,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在追寻白话语言的“艺术化”加工过程中,当年新文化运动提倡者事后的反思性意见,与五四白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话文运动中以“学衡”为代表的反对派意见,在语言与文学关系问题的许多认识上有着惊人的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一致。而且很多现代文学史上的代表性作家在创作实践中,在各类文学文本的写作中,也吸收了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大量文言的因素和成分,甚至创作了大量的文言诗词,其造诣也是很高的。这不仅证明了文言作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为文学语言的生命力,并未因白话文的兴起而消失,而且也表明:事实上,文言也参与了语言变迁</a:t>
              </a:r>
              <a:endParaRPr lang="zh-CN" altLang="en-US" dirty="0"/>
            </a:p>
          </p:txBody>
        </p:sp>
        <p:sp>
          <p:nvSpPr>
            <p:cNvPr id="3" name="矩形 2"/>
            <p:cNvSpPr/>
            <p:nvPr/>
          </p:nvSpPr>
          <p:spPr>
            <a:xfrm>
              <a:off x="571472" y="4849029"/>
              <a:ext cx="4572000" cy="741037"/>
            </a:xfrm>
            <a:prstGeom prst="rect">
              <a:avLst/>
            </a:prstGeom>
          </p:spPr>
          <p:txBody>
            <a:bodyPr>
              <a:spAutoFit/>
            </a:bodyPr>
            <a:lstStyle/>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与中国现代文学形式演进的过程。</a:t>
              </a:r>
              <a:endParaRPr lang="zh-CN" altLang="en-US" sz="1500" dirty="0" smtClean="0"/>
            </a:p>
            <a:p>
              <a:pPr eaLnBrk="0" latinLnBrk="1" hangingPunct="0">
                <a:lnSpc>
                  <a:spcPct val="150000"/>
                </a:lnSpc>
              </a:pPr>
              <a:r>
                <a:rPr lang="zh-CN" altLang="en-US" sz="1500" kern="0" dirty="0" smtClean="0">
                  <a:solidFill>
                    <a:srgbClr val="000000"/>
                  </a:solidFill>
                  <a:latin typeface="Times New Roman" panose="02020603050405020304" pitchFamily="65" charset="-122"/>
                  <a:ea typeface="宋体" panose="02010600030101010101" pitchFamily="2" charset="-122"/>
                </a:rPr>
                <a:t>(所选文段有删改)</a:t>
              </a:r>
              <a:endParaRPr lang="zh-CN" altLang="en-US" sz="1500" dirty="0"/>
            </a:p>
          </p:txBody>
        </p:sp>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080000"/>
            <a:ext cx="8166966" cy="5214877"/>
            <a:chOff x="500034" y="1080000"/>
            <a:chExt cx="8166966" cy="5214877"/>
          </a:xfrm>
        </p:grpSpPr>
        <p:grpSp>
          <p:nvGrpSpPr>
            <p:cNvPr id="4" name="组合 3"/>
            <p:cNvGrpSpPr/>
            <p:nvPr/>
          </p:nvGrpSpPr>
          <p:grpSpPr>
            <a:xfrm>
              <a:off x="500034" y="1080000"/>
              <a:ext cx="8166966" cy="4840599"/>
              <a:chOff x="500034" y="1080000"/>
              <a:chExt cx="8166966" cy="4840599"/>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下列说法符合原文意思的一项是(3分)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A.对各种语言资源的综合运用孕育了中国现代小说诗化、散文化等美学风格,进而推动了写实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性、抒情性、象征性等原则的确立。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B.“小说语言的政治化”虽然在一定程度上给中国现代小说文体带来“审美危机”,但客观上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仍然起到了推动小说形式发展的作用。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C.在五四白话文运动中,“学衡”一派对中国古典文学的语言艺术持否定态度,但并不是所有学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者都支持彻底抛弃文言文的极端做法。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D.从语言变革的角度研究中国现代文学形式的发展,其最重要的意义在于重新看待和审视文言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对文学形式的重大价值。</a:t>
                </a:r>
                <a:endParaRPr lang="zh-CN" altLang="en-US" dirty="0"/>
              </a:p>
            </p:txBody>
          </p:sp>
          <p:sp>
            <p:nvSpPr>
              <p:cNvPr id="3" name="TextBox 2"/>
              <p:cNvSpPr txBox="1"/>
              <p:nvPr/>
            </p:nvSpPr>
            <p:spPr>
              <a:xfrm>
                <a:off x="500034" y="423071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从内容出发,最适合做选文标题的一项是(3分)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A.中国现代小说形式的发展过程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B.中国现代文学形式发展的得与失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C.语言变革影响中国现代文学形式的发展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D.中国现代小说形式的发展深受语言变迁的影响</a:t>
                </a:r>
                <a:endParaRPr lang="zh-CN" altLang="en-US" dirty="0"/>
              </a:p>
            </p:txBody>
          </p:sp>
        </p:grpSp>
        <p:sp>
          <p:nvSpPr>
            <p:cNvPr id="5" name="TextBox 2"/>
            <p:cNvSpPr txBox="1"/>
            <p:nvPr/>
          </p:nvSpPr>
          <p:spPr>
            <a:xfrm>
              <a:off x="500034" y="5992037"/>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根据相关内容,用自己的语言指出文言在中国现代文学形式发展中的两点作用。(3分)</a:t>
              </a:r>
              <a:endParaRPr lang="zh-CN" altLang="en-US" dirty="0"/>
            </a:p>
          </p:txBody>
        </p:sp>
      </p:gr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0034" y="1080000"/>
            <a:ext cx="8198438" cy="5412103"/>
            <a:chOff x="500034" y="1080000"/>
            <a:chExt cx="8198438" cy="5412103"/>
          </a:xfrm>
        </p:grpSpPr>
        <p:sp>
          <p:nvSpPr>
            <p:cNvPr id="2" name="TextBox 2"/>
            <p:cNvSpPr txBox="1"/>
            <p:nvPr/>
          </p:nvSpPr>
          <p:spPr>
            <a:xfrm>
              <a:off x="540000" y="1080000"/>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六、</a:t>
              </a:r>
              <a:endParaRPr lang="en-US" altLang="zh-CN" sz="150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1.答案</a:t>
              </a:r>
              <a:r>
                <a:rPr lang="zh-CN" altLang="en-US" sz="1500" kern="0" dirty="0" smtClean="0">
                  <a:solidFill>
                    <a:srgbClr val="000000"/>
                  </a:solidFill>
                  <a:latin typeface="Times New Roman" panose="02020603050405020304" pitchFamily="65" charset="-122"/>
                  <a:ea typeface="宋体" panose="02010600030101010101" pitchFamily="2" charset="-122"/>
                </a:rPr>
                <a:t>    B　A.递进关系不当,由原文可知,应该是先“直接推动了中国现代小说写实性、抒情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性、象征性等原则的确立”,进而“孕育了中国现代小说的诗化、散文化等美学风格”。C.张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冠李戴,原文为“新文化运动提倡者”“反对文言文,提倡白话文”,并没有说“‘学衡’一派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对中国古典文学的语言艺术持否定态度”。D.“最重要的意义”于文无据。</a:t>
              </a:r>
              <a:endParaRPr lang="zh-CN" altLang="en-US" dirty="0"/>
            </a:p>
          </p:txBody>
        </p:sp>
        <p:sp>
          <p:nvSpPr>
            <p:cNvPr id="3" name="TextBox 2"/>
            <p:cNvSpPr txBox="1"/>
            <p:nvPr/>
          </p:nvSpPr>
          <p:spPr>
            <a:xfrm>
              <a:off x="500034" y="284876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2.答案</a:t>
              </a:r>
              <a:r>
                <a:rPr lang="zh-CN" altLang="en-US" sz="1500" kern="0" dirty="0" smtClean="0">
                  <a:solidFill>
                    <a:srgbClr val="000000"/>
                  </a:solidFill>
                  <a:latin typeface="Times New Roman" panose="02020603050405020304" pitchFamily="65" charset="-122"/>
                  <a:ea typeface="宋体" panose="02010600030101010101" pitchFamily="2" charset="-122"/>
                </a:rPr>
                <a:t>    C　本文主要论述的是语言变迁对中国现代文学形式的发展的影响,A、D两项只说了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“中国现代小说形式的发展”,缩小了范围。B项没有涉及“语言变迁”,概括不全面。</a:t>
              </a:r>
              <a:endParaRPr lang="zh-CN" altLang="en-US" dirty="0"/>
            </a:p>
          </p:txBody>
        </p:sp>
        <p:sp>
          <p:nvSpPr>
            <p:cNvPr id="4" name="TextBox 2"/>
            <p:cNvSpPr txBox="1"/>
            <p:nvPr/>
          </p:nvSpPr>
          <p:spPr>
            <a:xfrm>
              <a:off x="571472" y="3634583"/>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3.答案</a:t>
              </a:r>
              <a:r>
                <a:rPr lang="zh-CN" altLang="en-US" sz="1500" kern="0" dirty="0" smtClean="0">
                  <a:solidFill>
                    <a:srgbClr val="000000"/>
                  </a:solidFill>
                  <a:latin typeface="Times New Roman" panose="02020603050405020304" pitchFamily="65" charset="-122"/>
                  <a:ea typeface="宋体" panose="02010600030101010101" pitchFamily="2" charset="-122"/>
                </a:rPr>
                <a:t>　①有益于白话语言的“艺术化”。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②丰富了现代文学创作的表现形式。</a:t>
              </a:r>
              <a:endParaRPr lang="zh-CN" altLang="en-US" dirty="0"/>
            </a:p>
          </p:txBody>
        </p:sp>
        <p:sp>
          <p:nvSpPr>
            <p:cNvPr id="5" name="矩形 4"/>
            <p:cNvSpPr/>
            <p:nvPr/>
          </p:nvSpPr>
          <p:spPr>
            <a:xfrm>
              <a:off x="500034" y="4322278"/>
              <a:ext cx="7715304" cy="2169825"/>
            </a:xfrm>
            <a:prstGeom prst="rect">
              <a:avLst/>
            </a:prstGeom>
          </p:spPr>
          <p:txBody>
            <a:bodyPr wrap="square">
              <a:spAutoFit/>
            </a:bodyPr>
            <a:lstStyle/>
            <a:p>
              <a:pPr eaLnBrk="0" latinLnBrk="1" hangingPunct="0">
                <a:lnSpc>
                  <a:spcPct val="150000"/>
                </a:lnSpc>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相关信息集中在文章第二段的结尾。由“在追寻白话语言的‘艺术化’加工过程中”</a:t>
              </a:r>
              <a:r>
                <a:rPr lang="en-US" altLang="zh-CN" sz="1500" kern="0" dirty="0" smtClean="0">
                  <a:solidFill>
                    <a:srgbClr val="000000"/>
                  </a:solidFill>
                  <a:latin typeface="Times New Roman" panose="02020603050405020304" pitchFamily="65" charset="-122"/>
                  <a:ea typeface="宋体" panose="02010600030101010101" pitchFamily="2" charset="-122"/>
                </a:rPr>
                <a:t>,</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以及“当年新文化运动提倡者事后”有“反思”</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可概括出“有益于白话语言的‘艺术</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化’”。由很多现代作家在创作实践中</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也吸收了大量文言的因素和成分</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甚至创作了大量的</a:t>
              </a:r>
              <a:br>
                <a:rPr lang="zh-CN" altLang="en-US" sz="1500" dirty="0" smtClean="0"/>
              </a:br>
              <a:r>
                <a:rPr lang="zh-CN" altLang="en-US" sz="1500" kern="0" dirty="0" smtClean="0">
                  <a:solidFill>
                    <a:srgbClr val="000000"/>
                  </a:solidFill>
                  <a:latin typeface="Times New Roman" panose="02020603050405020304" pitchFamily="65" charset="-122"/>
                  <a:ea typeface="宋体" panose="02010600030101010101" pitchFamily="2" charset="-122"/>
                </a:rPr>
                <a:t>文言诗词”</a:t>
              </a:r>
              <a:r>
                <a:rPr lang="en-US" altLang="zh-CN" sz="1500" kern="0" dirty="0" smtClean="0">
                  <a:solidFill>
                    <a:srgbClr val="000000"/>
                  </a:solidFill>
                  <a:latin typeface="Times New Roman" panose="02020603050405020304" pitchFamily="65"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可概括出“丰富了现代文学创作的表现形式”。</a:t>
              </a:r>
              <a:endParaRPr lang="zh-CN" altLang="en-US" sz="1500" dirty="0"/>
            </a:p>
          </p:txBody>
        </p:sp>
      </p:gr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694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七、(2015天津,6—8)阅读下面的文字,回答问题。(9分)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“自然世界”是由纯粹的自然事实和事件所构成,在人的因素介入之前由“盲目的”自然力量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所支配;在人的因素介入之后,自然世界事实上成了“人化的自然”,在自然界中可以随处发现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人类价值实践的痕迹。但是,人类主体性实践在这里所能达到的程度和范围同样受着自然规律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的制约。“社会世界”是在“自然世界”基础上建构的整体,包括了各种各样的社会躯体、语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言、规范、组织、机构、活动,等等。在这些要素中,是社会价值规范而不是其他那些社会事实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或事件构成了社会世界的核心,社会价值规范在“社会世界”的形成中发挥了自然规律在“自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然世界”的形成中所发挥的同样的作用。如果说“社会世界”是按照人的意志来运行的话,那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么这个意志的实质不是一些人所说的“求真意志”“求权意志”“求爱意志”,而是“求价意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志”,即追求“价值”的意志。其他的意志都是这种意志的具体表现形式。因此可以说,“价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值”要素是“自然世界”和“社会世界”的分水岭。“人文世界”是在“社会世界”基础上</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132883</Words>
  <Application>WPS 演示</Application>
  <PresentationFormat>自定义</PresentationFormat>
  <Paragraphs>2244</Paragraphs>
  <Slides>354</Slides>
  <Notes>354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354</vt:i4>
      </vt:variant>
    </vt:vector>
  </HeadingPairs>
  <TitlesOfParts>
    <vt:vector size="363" baseType="lpstr">
      <vt:lpstr>Arial</vt:lpstr>
      <vt:lpstr>宋体</vt:lpstr>
      <vt:lpstr>Wingdings</vt:lpstr>
      <vt:lpstr>黑体</vt:lpstr>
      <vt:lpstr>Times New Roman</vt:lpstr>
      <vt:lpstr>微软雅黑</vt:lpstr>
      <vt:lpstr>Arial Unicode MS</vt:lpstr>
      <vt:lpstr>Calibri</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527</cp:revision>
  <dcterms:created xsi:type="dcterms:W3CDTF">2017-07-28T08:08:00Z</dcterms:created>
  <dcterms:modified xsi:type="dcterms:W3CDTF">2017-07-29T01:46:50Z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