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8" r:id="rId3"/>
    <p:sldId id="394" r:id="rId4"/>
    <p:sldId id="373" r:id="rId5"/>
    <p:sldId id="325" r:id="rId6"/>
    <p:sldId id="375" r:id="rId7"/>
    <p:sldId id="376" r:id="rId8"/>
    <p:sldId id="395" r:id="rId9"/>
    <p:sldId id="400" r:id="rId10"/>
    <p:sldId id="396" r:id="rId11"/>
    <p:sldId id="397" r:id="rId12"/>
    <p:sldId id="399" r:id="rId13"/>
    <p:sldId id="398" r:id="rId14"/>
    <p:sldId id="402" r:id="rId15"/>
    <p:sldId id="377" r:id="rId16"/>
    <p:sldId id="348" r:id="rId17"/>
    <p:sldId id="350" r:id="rId18"/>
    <p:sldId id="349" r:id="rId19"/>
    <p:sldId id="351" r:id="rId20"/>
    <p:sldId id="352" r:id="rId21"/>
    <p:sldId id="341" r:id="rId22"/>
    <p:sldId id="354" r:id="rId23"/>
    <p:sldId id="342" r:id="rId24"/>
    <p:sldId id="358" r:id="rId25"/>
    <p:sldId id="359" r:id="rId26"/>
    <p:sldId id="320" r:id="rId27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3399"/>
    <a:srgbClr val="CCCCFF"/>
    <a:srgbClr val="009900"/>
    <a:srgbClr val="FF33CC"/>
    <a:srgbClr val="CC00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69"/>
    <p:restoredTop sz="90929"/>
  </p:normalViewPr>
  <p:slideViewPr>
    <p:cSldViewPr showGuides="1">
      <p:cViewPr>
        <p:scale>
          <a:sx n="75" d="100"/>
          <a:sy n="75" d="100"/>
        </p:scale>
        <p:origin x="-528" y="-264"/>
      </p:cViewPr>
      <p:guideLst>
        <p:guide orient="horz" pos="1582"/>
        <p:guide pos="2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98"/>
            <a:ext cx="7772400" cy="110271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160"/>
            <a:ext cx="6400800" cy="131468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8035" indent="0" algn="ctr">
              <a:buNone/>
              <a:defRPr/>
            </a:lvl7pPr>
            <a:lvl8pPr marL="2400935" indent="0" algn="ctr">
              <a:buNone/>
              <a:defRPr/>
            </a:lvl8pPr>
            <a:lvl9pPr marL="2743835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z="105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  <p:sndAc>
      <p:stSnd loop="1">
        <p:snd r:embed="rId2" name="sound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z="105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  <p:sndAc>
      <p:stSnd loop="1">
        <p:snd r:embed="rId2" name="sound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457280"/>
            <a:ext cx="1943100" cy="411552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457280"/>
            <a:ext cx="5676900" cy="411552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z="105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  <p:sndAc>
      <p:stSnd loop="1">
        <p:snd r:embed="rId2" name="sound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z="105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  <p:sndAc>
      <p:stSnd loop="1">
        <p:snd r:embed="rId2" name="sound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753"/>
            <a:ext cx="7772400" cy="102173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416"/>
            <a:ext cx="7772400" cy="112533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z="105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  <p:sndAc>
      <p:stSnd loop="1">
        <p:snd r:embed="rId2" name="sound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486160"/>
            <a:ext cx="3810000" cy="308664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6160"/>
            <a:ext cx="3810000" cy="308664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z="105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  <p:sndAc>
      <p:stSnd loop="1">
        <p:snd r:embed="rId2" name="sound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36"/>
            <a:ext cx="4040188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442"/>
            <a:ext cx="4040188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536"/>
            <a:ext cx="4041775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442"/>
            <a:ext cx="4041775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z="105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  <p:sndAc>
      <p:stSnd loop="1">
        <p:snd r:embed="rId2" name="sound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z="105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  <p:sndAc>
      <p:stSnd loop="1">
        <p:snd r:embed="rId2" name="sound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z="105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  <p:sndAc>
      <p:stSnd loop="1">
        <p:snd r:embed="rId2" name="sound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823"/>
            <a:ext cx="3008313" cy="871690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23"/>
            <a:ext cx="5111750" cy="439060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513"/>
            <a:ext cx="3008313" cy="351891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 fontAlgn="base"/>
            <a:r>
              <a:rPr lang="zh-CN" altLang="en-US" sz="10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z="105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  <p:sndAc>
      <p:stSnd loop="1">
        <p:snd r:embed="rId2" name="sound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080"/>
            <a:ext cx="5486400" cy="425128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662"/>
            <a:ext cx="5486400" cy="308664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08"/>
            <a:ext cx="5486400" cy="60375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 fontAlgn="base"/>
            <a:r>
              <a:rPr lang="zh-CN" altLang="en-US" sz="10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z="105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  <p:sndAc>
      <p:stSnd loop="1">
        <p:snd r:embed="rId2" name="sound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85800" y="1485900"/>
            <a:ext cx="7772400" cy="30876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57175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1463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7888"/>
            <a:ext cx="19050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5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7888"/>
            <a:ext cx="2895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5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7888"/>
            <a:ext cx="19050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50"/>
            </a:lvl1pPr>
          </a:lstStyle>
          <a:p>
            <a:pPr lvl="0" eaLnBrk="1" fontAlgn="base" hangingPunct="1"/>
            <a:fld id="{9A0DB2DC-4C9A-4742-B13C-FB6460FD3503}" type="slidenum">
              <a:rPr lang="en-US" altLang="zh-CN" sz="105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57175" indent="-257175" algn="l" rtl="0" fontAlgn="base">
        <a:spcBef>
          <a:spcPct val="15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fontAlgn="base">
        <a:spcBef>
          <a:spcPct val="15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fontAlgn="base">
        <a:spcBef>
          <a:spcPct val="15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3pPr>
      <a:lvl4pPr marL="1200150" indent="-171450" algn="l" rtl="0" fontAlgn="base">
        <a:spcBef>
          <a:spcPct val="15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3050" indent="-171450" algn="l" rtl="0" fontAlgn="base">
        <a:spcBef>
          <a:spcPct val="15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6585" indent="-171450" algn="l" rtl="0" fontAlgn="base">
        <a:spcBef>
          <a:spcPct val="15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29485" indent="-171450" algn="l" rtl="0" fontAlgn="base">
        <a:spcBef>
          <a:spcPct val="15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2385" indent="-171450" algn="l" rtl="0" fontAlgn="base">
        <a:spcBef>
          <a:spcPct val="15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5285" indent="-171450" algn="l" rtl="0" fontAlgn="base">
        <a:spcBef>
          <a:spcPct val="15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../Local%20Settings/Temp/Rar$DI00.390/&#24858;&#35835;.mp3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wm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45057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0"/>
            <a:ext cx="6858000" cy="5145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文本框 45058">
            <a:hlinkClick r:id="rId2" action="ppaction://hlinkfile"/>
          </p:cNvPr>
          <p:cNvSpPr txBox="1"/>
          <p:nvPr/>
        </p:nvSpPr>
        <p:spPr>
          <a:xfrm>
            <a:off x="3714750" y="171450"/>
            <a:ext cx="3230563" cy="1546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 noProof="1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隶书" pitchFamily="49" charset="-122"/>
                <a:cs typeface="+mn-cs"/>
              </a:rPr>
              <a:t>愚公移山</a:t>
            </a:r>
            <a:br>
              <a:rPr lang="zh-CN" altLang="en-US" baseline="70000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</a:rPr>
            </a:br>
            <a:r>
              <a:rPr lang="en-US" altLang="zh-CN" sz="2100" noProof="1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方正楷体简体" pitchFamily="2" charset="-122"/>
                <a:cs typeface="+mn-cs"/>
              </a:rPr>
              <a:t>《</a:t>
            </a:r>
            <a:r>
              <a:rPr lang="zh-CN" altLang="en-US" sz="2100" noProof="1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方正楷体简体" pitchFamily="2" charset="-122"/>
                <a:cs typeface="+mn-cs"/>
              </a:rPr>
              <a:t>列子</a:t>
            </a:r>
            <a:r>
              <a:rPr lang="en-US" altLang="zh-CN" sz="2100" noProof="1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方正楷体简体" pitchFamily="2" charset="-122"/>
                <a:cs typeface="+mn-cs"/>
              </a:rPr>
              <a:t>》</a:t>
            </a:r>
            <a:endParaRPr lang="en-US" altLang="zh-CN" sz="2100" noProof="1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Arial" panose="020B0604020202020204" pitchFamily="34" charset="0"/>
              <a:ea typeface="方正楷体简体" pitchFamily="2" charset="-122"/>
            </a:endParaRPr>
          </a:p>
          <a:p>
            <a:endParaRPr lang="zh-CN" altLang="en-US" sz="1350" noProof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5060" name="文本框 45059"/>
          <p:cNvSpPr txBox="1"/>
          <p:nvPr/>
        </p:nvSpPr>
        <p:spPr>
          <a:xfrm>
            <a:off x="1284288" y="3567113"/>
            <a:ext cx="390525" cy="217488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endParaRPr lang="zh-CN" altLang="en-US" sz="1350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5361"/>
          <p:cNvSpPr txBox="1"/>
          <p:nvPr/>
        </p:nvSpPr>
        <p:spPr>
          <a:xfrm>
            <a:off x="1428750" y="400050"/>
            <a:ext cx="6057900" cy="2076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</a:rPr>
              <a:t>                               </a:t>
            </a:r>
            <a:r>
              <a:rPr lang="en-US" altLang="zh-CN" sz="2100" b="1" u="sng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“</a:t>
            </a:r>
            <a:r>
              <a:rPr lang="zh-CN" altLang="en-US" sz="2100" b="1" u="sng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而”</a:t>
            </a:r>
            <a:r>
              <a:rPr lang="zh-CN" altLang="en-US" sz="2100" b="1" u="sng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的用法</a:t>
            </a:r>
            <a:endParaRPr lang="zh-CN" altLang="en-US" sz="21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连词，表修饰：面山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居  笑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止之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表顺承：聚室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谋    </a:t>
            </a:r>
            <a:endParaRPr lang="en-US" altLang="zh-CN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表转折：子子孙孙无穷匮也，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山不加增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3" name="文本框 15362"/>
          <p:cNvSpPr txBox="1"/>
          <p:nvPr/>
        </p:nvSpPr>
        <p:spPr>
          <a:xfrm>
            <a:off x="1428750" y="2514600"/>
            <a:ext cx="58293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18" charset="0"/>
              </a:rPr>
              <a:t>                                      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364" name="图片 15363"/>
          <p:cNvPicPr/>
          <p:nvPr/>
        </p:nvPicPr>
        <p:blipFill>
          <a:blip r:embed="rId1"/>
          <a:stretch>
            <a:fillRect/>
          </a:stretch>
        </p:blipFill>
        <p:spPr>
          <a:xfrm>
            <a:off x="6972300" y="228600"/>
            <a:ext cx="840581" cy="4171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8433"/>
          <p:cNvSpPr txBox="1"/>
          <p:nvPr/>
        </p:nvSpPr>
        <p:spPr>
          <a:xfrm>
            <a:off x="1543288" y="336391"/>
            <a:ext cx="2765822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3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通假字</a:t>
            </a:r>
            <a:endParaRPr lang="zh-CN" altLang="en-US" sz="33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1543288" y="1337310"/>
            <a:ext cx="6343650" cy="246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河曲智叟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亡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以应</a:t>
            </a:r>
            <a:r>
              <a:rPr lang="zh-CN" altLang="en-US" sz="2700" b="1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700" b="1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3300" b="1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33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zh-CN" altLang="en-US" sz="33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无 </a:t>
            </a:r>
            <a:r>
              <a:rPr lang="zh-CN" altLang="en-US" sz="33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  ）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寒暑易节，始一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反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焉（ 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返 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 ）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甚矣，汝之不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惠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（     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慧  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）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一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厝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朔东                 （   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措 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）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18437" name="对象 18436"/>
          <p:cNvGraphicFramePr/>
          <p:nvPr/>
        </p:nvGraphicFramePr>
        <p:xfrm>
          <a:off x="1543050" y="3257550"/>
          <a:ext cx="1771650" cy="1510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1" imgW="956310" imgH="815975" progId="MS_ClipArt_Gallery.2">
                  <p:embed/>
                </p:oleObj>
              </mc:Choice>
              <mc:Fallback>
                <p:oleObj name="" r:id="rId1" imgW="956310" imgH="815975" progId="MS_ClipArt_Gallery.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43050" y="3257550"/>
                        <a:ext cx="1771650" cy="151090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9" name="矩形 18438"/>
          <p:cNvSpPr/>
          <p:nvPr/>
        </p:nvSpPr>
        <p:spPr>
          <a:xfrm>
            <a:off x="1277541" y="141685"/>
            <a:ext cx="2753915" cy="6334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sz="30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内容占位符 64513"/>
          <p:cNvSpPr>
            <a:spLocks noGrp="1"/>
          </p:cNvSpPr>
          <p:nvPr>
            <p:ph idx="1"/>
          </p:nvPr>
        </p:nvSpPr>
        <p:spPr>
          <a:xfrm>
            <a:off x="1143000" y="514350"/>
            <a:ext cx="2400300" cy="1257300"/>
          </a:xfrm>
        </p:spPr>
        <p:txBody>
          <a:bodyPr anchor="t"/>
          <a:lstStyle/>
          <a:p>
            <a:pPr>
              <a:buNone/>
            </a:pPr>
            <a:r>
              <a:rPr lang="zh-CN" altLang="en-US" sz="2100" b="1" dirty="0">
                <a:solidFill>
                  <a:srgbClr val="0033CC"/>
                </a:solidFill>
              </a:rPr>
              <a:t>方</a:t>
            </a:r>
            <a:r>
              <a:rPr lang="zh-CN" altLang="en-US" sz="2100" b="1" dirty="0"/>
              <a:t>七百里              </a:t>
            </a:r>
            <a:br>
              <a:rPr lang="zh-CN" altLang="en-US" sz="2100" b="1" dirty="0"/>
            </a:br>
            <a:r>
              <a:rPr lang="zh-CN" altLang="en-US" sz="2100" b="1" dirty="0"/>
              <a:t>     </a:t>
            </a:r>
            <a:endParaRPr lang="zh-CN" altLang="en-US" sz="2100" b="1" dirty="0"/>
          </a:p>
          <a:p>
            <a:pPr>
              <a:buNone/>
            </a:pPr>
            <a:r>
              <a:rPr lang="zh-CN" altLang="en-US" sz="2100" b="1" dirty="0">
                <a:solidFill>
                  <a:srgbClr val="0033CC"/>
                </a:solidFill>
              </a:rPr>
              <a:t>方</a:t>
            </a:r>
            <a:r>
              <a:rPr lang="zh-CN" altLang="en-US" sz="2100" b="1" dirty="0"/>
              <a:t>其远出海门     </a:t>
            </a:r>
            <a:r>
              <a:rPr lang="zh-CN" altLang="en-US" sz="2100" b="1" dirty="0">
                <a:solidFill>
                  <a:srgbClr val="0033CC"/>
                </a:solidFill>
              </a:rPr>
              <a:t> </a:t>
            </a:r>
            <a:endParaRPr lang="zh-CN" altLang="en-US" sz="2100" b="1" dirty="0"/>
          </a:p>
        </p:txBody>
      </p:sp>
      <p:sp>
        <p:nvSpPr>
          <p:cNvPr id="64515" name="文本框 64514"/>
          <p:cNvSpPr txBox="1"/>
          <p:nvPr/>
        </p:nvSpPr>
        <p:spPr>
          <a:xfrm>
            <a:off x="6167515" y="206375"/>
            <a:ext cx="29387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sz="5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当堂训练</a:t>
            </a:r>
            <a:endParaRPr lang="zh-CN" sz="5400" b="1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r>
              <a:rPr lang="en-US" altLang="zh-CN" sz="18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endParaRPr lang="en-US" altLang="zh-CN" sz="18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64516" name="文本框 64515"/>
          <p:cNvSpPr txBox="1"/>
          <p:nvPr/>
        </p:nvSpPr>
        <p:spPr>
          <a:xfrm>
            <a:off x="2400300" y="571500"/>
            <a:ext cx="7953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0033CC"/>
                </a:solidFill>
                <a:latin typeface="Arial" panose="020B0604020202020204" pitchFamily="34" charset="0"/>
                <a:ea typeface="迷你简行楷" pitchFamily="65" charset="-122"/>
              </a:rPr>
              <a:t>方圆</a:t>
            </a:r>
            <a:endParaRPr lang="zh-CN" altLang="en-US" b="1" dirty="0">
              <a:solidFill>
                <a:srgbClr val="0033CC"/>
              </a:solidFill>
              <a:latin typeface="Arial" panose="020B0604020202020204" pitchFamily="34" charset="0"/>
              <a:ea typeface="迷你简行楷" pitchFamily="65" charset="-122"/>
            </a:endParaRPr>
          </a:p>
        </p:txBody>
      </p:sp>
      <p:sp>
        <p:nvSpPr>
          <p:cNvPr id="64517" name="文本框 64516"/>
          <p:cNvSpPr txBox="1"/>
          <p:nvPr/>
        </p:nvSpPr>
        <p:spPr>
          <a:xfrm>
            <a:off x="4800600" y="571500"/>
            <a:ext cx="7953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0033CC"/>
                </a:solidFill>
                <a:latin typeface="Arial" panose="020B0604020202020204" pitchFamily="34" charset="0"/>
                <a:ea typeface="迷你简行楷" pitchFamily="65" charset="-122"/>
              </a:rPr>
              <a:t>将近</a:t>
            </a:r>
            <a:endParaRPr lang="zh-CN" altLang="en-US" b="1" dirty="0">
              <a:solidFill>
                <a:srgbClr val="0033CC"/>
              </a:solidFill>
              <a:latin typeface="Arial" panose="020B0604020202020204" pitchFamily="34" charset="0"/>
              <a:ea typeface="迷你简行楷" pitchFamily="65" charset="-122"/>
            </a:endParaRPr>
          </a:p>
        </p:txBody>
      </p:sp>
      <p:sp>
        <p:nvSpPr>
          <p:cNvPr id="64518" name="文本框 64517"/>
          <p:cNvSpPr txBox="1"/>
          <p:nvPr/>
        </p:nvSpPr>
        <p:spPr>
          <a:xfrm>
            <a:off x="2914650" y="120015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0033CC"/>
                </a:solidFill>
                <a:latin typeface="Arial" panose="020B0604020202020204" pitchFamily="34" charset="0"/>
                <a:ea typeface="迷你简行楷" pitchFamily="65" charset="-122"/>
              </a:rPr>
              <a:t>刚</a:t>
            </a:r>
            <a:endParaRPr lang="zh-CN" altLang="en-US" b="1" dirty="0">
              <a:solidFill>
                <a:srgbClr val="0033CC"/>
              </a:solidFill>
              <a:latin typeface="Arial" panose="020B0604020202020204" pitchFamily="34" charset="0"/>
              <a:ea typeface="迷你简行楷" pitchFamily="65" charset="-122"/>
            </a:endParaRPr>
          </a:p>
        </p:txBody>
      </p:sp>
      <p:sp>
        <p:nvSpPr>
          <p:cNvPr id="64519" name="文本框 64518"/>
          <p:cNvSpPr txBox="1"/>
          <p:nvPr/>
        </p:nvSpPr>
        <p:spPr>
          <a:xfrm>
            <a:off x="4800600" y="1257300"/>
            <a:ext cx="7953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0033CC"/>
                </a:solidFill>
                <a:latin typeface="Arial" panose="020B0604020202020204" pitchFamily="34" charset="0"/>
                <a:ea typeface="迷你简行楷" pitchFamily="65" charset="-122"/>
              </a:rPr>
              <a:t>况且</a:t>
            </a:r>
            <a:endParaRPr lang="zh-CN" altLang="en-US" b="1" dirty="0">
              <a:solidFill>
                <a:srgbClr val="0033CC"/>
              </a:solidFill>
              <a:latin typeface="Arial" panose="020B0604020202020204" pitchFamily="34" charset="0"/>
              <a:ea typeface="迷你简行楷" pitchFamily="65" charset="-122"/>
            </a:endParaRPr>
          </a:p>
        </p:txBody>
      </p:sp>
      <p:sp>
        <p:nvSpPr>
          <p:cNvPr id="64520" name="文本框 64519"/>
          <p:cNvSpPr txBox="1"/>
          <p:nvPr/>
        </p:nvSpPr>
        <p:spPr>
          <a:xfrm>
            <a:off x="3543300" y="4114800"/>
            <a:ext cx="41608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0033CC"/>
                </a:solidFill>
                <a:latin typeface="Arial" panose="020B0604020202020204" pitchFamily="34" charset="0"/>
                <a:ea typeface="迷你简行楷" pitchFamily="65" charset="-122"/>
              </a:rPr>
              <a:t>副词，加强语气，竟然、简直</a:t>
            </a:r>
            <a:endParaRPr lang="zh-CN" altLang="en-US" b="1" dirty="0">
              <a:solidFill>
                <a:srgbClr val="0033CC"/>
              </a:solidFill>
              <a:latin typeface="Arial" panose="020B0604020202020204" pitchFamily="34" charset="0"/>
              <a:ea typeface="迷你简行楷" pitchFamily="65" charset="-122"/>
            </a:endParaRPr>
          </a:p>
        </p:txBody>
      </p:sp>
      <p:sp>
        <p:nvSpPr>
          <p:cNvPr id="64521" name="文本框 64520"/>
          <p:cNvSpPr txBox="1"/>
          <p:nvPr/>
        </p:nvSpPr>
        <p:spPr>
          <a:xfrm>
            <a:off x="3653155" y="4574858"/>
            <a:ext cx="19431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solidFill>
                  <a:srgbClr val="0033CC"/>
                </a:solidFill>
                <a:latin typeface="Arial" panose="020B0604020202020204" pitchFamily="34" charset="0"/>
                <a:ea typeface="迷你简行楷" pitchFamily="65" charset="-122"/>
              </a:rPr>
              <a:t>增长、增加</a:t>
            </a:r>
            <a:endParaRPr lang="zh-CN" altLang="en-US" b="1" dirty="0">
              <a:solidFill>
                <a:srgbClr val="0033CC"/>
              </a:solidFill>
              <a:latin typeface="Arial" panose="020B0604020202020204" pitchFamily="34" charset="0"/>
              <a:ea typeface="迷你简行楷" pitchFamily="65" charset="-122"/>
            </a:endParaRPr>
          </a:p>
        </p:txBody>
      </p:sp>
      <p:sp>
        <p:nvSpPr>
          <p:cNvPr id="64522" name="文本框 64521"/>
          <p:cNvSpPr txBox="1"/>
          <p:nvPr/>
        </p:nvSpPr>
        <p:spPr>
          <a:xfrm>
            <a:off x="3425825" y="1743075"/>
            <a:ext cx="232568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0033CC"/>
                </a:solidFill>
                <a:latin typeface="Arial" panose="020B0604020202020204" pitchFamily="34" charset="0"/>
                <a:ea typeface="迷你简行楷" pitchFamily="65" charset="-122"/>
              </a:rPr>
              <a:t>通“无”，没有</a:t>
            </a:r>
            <a:endParaRPr lang="zh-CN" altLang="en-US" b="1">
              <a:solidFill>
                <a:srgbClr val="0033CC"/>
              </a:solidFill>
              <a:latin typeface="Arial" panose="020B0604020202020204" pitchFamily="34" charset="0"/>
              <a:ea typeface="迷你简行楷" pitchFamily="65" charset="-122"/>
            </a:endParaRPr>
          </a:p>
        </p:txBody>
      </p:sp>
      <p:sp>
        <p:nvSpPr>
          <p:cNvPr id="64523" name="文本框 64522"/>
          <p:cNvSpPr txBox="1"/>
          <p:nvPr/>
        </p:nvSpPr>
        <p:spPr>
          <a:xfrm>
            <a:off x="4114800" y="2400300"/>
            <a:ext cx="7953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0033CC"/>
                </a:solidFill>
                <a:latin typeface="Arial" panose="020B0604020202020204" pitchFamily="34" charset="0"/>
                <a:ea typeface="迷你简行楷" pitchFamily="65" charset="-122"/>
              </a:rPr>
              <a:t>逃跑</a:t>
            </a:r>
            <a:endParaRPr lang="zh-CN" altLang="en-US" b="1" dirty="0">
              <a:solidFill>
                <a:srgbClr val="0033CC"/>
              </a:solidFill>
              <a:latin typeface="Arial" panose="020B0604020202020204" pitchFamily="34" charset="0"/>
              <a:ea typeface="迷你简行楷" pitchFamily="65" charset="-122"/>
            </a:endParaRPr>
          </a:p>
        </p:txBody>
      </p:sp>
      <p:sp>
        <p:nvSpPr>
          <p:cNvPr id="64524" name="文本框 64523"/>
          <p:cNvSpPr txBox="1"/>
          <p:nvPr/>
        </p:nvSpPr>
        <p:spPr>
          <a:xfrm>
            <a:off x="1828800" y="3429000"/>
            <a:ext cx="23241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0033CC"/>
                </a:solidFill>
                <a:latin typeface="Arial" panose="020B0604020202020204" pitchFamily="34" charset="0"/>
                <a:ea typeface="迷你简行楷" pitchFamily="65" charset="-122"/>
              </a:rPr>
              <a:t>代词：他、他的</a:t>
            </a:r>
            <a:endParaRPr lang="zh-CN" altLang="en-US" b="1" dirty="0">
              <a:solidFill>
                <a:srgbClr val="0033CC"/>
              </a:solidFill>
              <a:latin typeface="Arial" panose="020B0604020202020204" pitchFamily="34" charset="0"/>
              <a:ea typeface="迷你简行楷" pitchFamily="65" charset="-122"/>
            </a:endParaRPr>
          </a:p>
        </p:txBody>
      </p:sp>
      <p:sp>
        <p:nvSpPr>
          <p:cNvPr id="64525" name="文本框 64524"/>
          <p:cNvSpPr txBox="1"/>
          <p:nvPr/>
        </p:nvSpPr>
        <p:spPr>
          <a:xfrm>
            <a:off x="2743200" y="3771900"/>
            <a:ext cx="232568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0033CC"/>
                </a:solidFill>
                <a:latin typeface="Arial" panose="020B0604020202020204" pitchFamily="34" charset="0"/>
                <a:ea typeface="迷你简行楷" pitchFamily="65" charset="-122"/>
              </a:rPr>
              <a:t>加强反问的语气</a:t>
            </a:r>
            <a:endParaRPr lang="zh-CN" altLang="en-US" b="1" dirty="0">
              <a:solidFill>
                <a:srgbClr val="0033CC"/>
              </a:solidFill>
              <a:latin typeface="Arial" panose="020B0604020202020204" pitchFamily="34" charset="0"/>
              <a:ea typeface="迷你简行楷" pitchFamily="65" charset="-122"/>
            </a:endParaRPr>
          </a:p>
        </p:txBody>
      </p:sp>
      <p:sp>
        <p:nvSpPr>
          <p:cNvPr id="64526" name="文本框 64525"/>
          <p:cNvSpPr txBox="1"/>
          <p:nvPr/>
        </p:nvSpPr>
        <p:spPr>
          <a:xfrm>
            <a:off x="1143000" y="1885950"/>
            <a:ext cx="3605213" cy="9953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1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河曲智叟</a:t>
            </a:r>
            <a:r>
              <a:rPr lang="zh-CN" altLang="en-US" sz="2100" b="1" noProof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亡</a:t>
            </a:r>
            <a:r>
              <a:rPr lang="zh-CN" altLang="en-US" sz="21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以应       </a:t>
            </a:r>
            <a:endParaRPr lang="zh-CN" altLang="en-US" sz="2100" b="1" noProof="1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zh-CN" altLang="en-US" sz="2100" b="1" noProof="1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1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今</a:t>
            </a:r>
            <a:r>
              <a:rPr lang="zh-CN" altLang="en-US" sz="2100" b="1" noProof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亡</a:t>
            </a:r>
            <a:r>
              <a:rPr lang="zh-CN" altLang="en-US" sz="21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亦死，举大计亦死          </a:t>
            </a:r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64527" name="文本框 64526"/>
          <p:cNvSpPr txBox="1"/>
          <p:nvPr/>
        </p:nvSpPr>
        <p:spPr>
          <a:xfrm>
            <a:off x="1143000" y="3086100"/>
            <a:ext cx="4699000" cy="9953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100" b="1" dirty="0">
                <a:latin typeface="Arial" panose="020B0604020202020204" pitchFamily="34" charset="0"/>
                <a:ea typeface="宋体" panose="02010600030101010101" pitchFamily="2" charset="-122"/>
              </a:rPr>
              <a:t>帝感</a:t>
            </a:r>
            <a:r>
              <a:rPr lang="zh-CN" altLang="en-US" sz="21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</a:t>
            </a:r>
            <a:r>
              <a:rPr lang="zh-CN" altLang="en-US" sz="2100" b="1" dirty="0">
                <a:latin typeface="Arial" panose="020B0604020202020204" pitchFamily="34" charset="0"/>
                <a:ea typeface="宋体" panose="02010600030101010101" pitchFamily="2" charset="-122"/>
              </a:rPr>
              <a:t>诚   惧</a:t>
            </a:r>
            <a:r>
              <a:rPr lang="zh-CN" altLang="en-US" sz="21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</a:t>
            </a:r>
            <a:r>
              <a:rPr lang="zh-CN" altLang="en-US" sz="2100" b="1" dirty="0">
                <a:latin typeface="Arial" panose="020B0604020202020204" pitchFamily="34" charset="0"/>
                <a:ea typeface="宋体" panose="02010600030101010101" pitchFamily="2" charset="-122"/>
              </a:rPr>
              <a:t>不已也  </a:t>
            </a:r>
            <a:r>
              <a:rPr lang="zh-CN" altLang="en-US" sz="21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</a:t>
            </a:r>
            <a:r>
              <a:rPr lang="zh-CN" altLang="en-US" sz="2100" b="1" dirty="0">
                <a:latin typeface="Arial" panose="020B0604020202020204" pitchFamily="34" charset="0"/>
                <a:ea typeface="宋体" panose="02010600030101010101" pitchFamily="2" charset="-122"/>
              </a:rPr>
              <a:t>妻献疑                     </a:t>
            </a:r>
            <a:endParaRPr lang="zh-CN" altLang="en-US" sz="21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zh-CN" altLang="en-US" sz="21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</a:t>
            </a:r>
            <a:r>
              <a:rPr lang="zh-CN" altLang="en-US" sz="2100" b="1" dirty="0">
                <a:latin typeface="Arial" panose="020B0604020202020204" pitchFamily="34" charset="0"/>
                <a:ea typeface="宋体" panose="02010600030101010101" pitchFamily="2" charset="-122"/>
              </a:rPr>
              <a:t>如土石何</a:t>
            </a:r>
            <a:endParaRPr lang="zh-CN" altLang="en-US" sz="21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8" name="文本框 64527"/>
          <p:cNvSpPr txBox="1"/>
          <p:nvPr/>
        </p:nvSpPr>
        <p:spPr>
          <a:xfrm>
            <a:off x="3268663" y="514350"/>
            <a:ext cx="3403600" cy="1181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1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100" b="1" dirty="0"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zh-CN" altLang="en-US" sz="21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且</a:t>
            </a:r>
            <a:r>
              <a:rPr lang="zh-CN" altLang="en-US" sz="2100" b="1" dirty="0">
                <a:latin typeface="Arial" panose="020B0604020202020204" pitchFamily="34" charset="0"/>
                <a:ea typeface="宋体" panose="02010600030101010101" pitchFamily="2" charset="-122"/>
              </a:rPr>
              <a:t>九十            </a:t>
            </a:r>
            <a:endParaRPr lang="zh-CN" altLang="en-US" sz="21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1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且</a:t>
            </a:r>
            <a:r>
              <a:rPr lang="zh-CN" altLang="en-US" sz="2100" b="1" dirty="0">
                <a:latin typeface="Arial" panose="020B0604020202020204" pitchFamily="34" charset="0"/>
                <a:ea typeface="宋体" panose="02010600030101010101" pitchFamily="2" charset="-122"/>
              </a:rPr>
              <a:t>焉置土石       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         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9" name="文本框 64528"/>
          <p:cNvSpPr txBox="1"/>
          <p:nvPr/>
        </p:nvSpPr>
        <p:spPr>
          <a:xfrm>
            <a:off x="1143000" y="4114800"/>
            <a:ext cx="2400300" cy="900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曾</a:t>
            </a:r>
            <a:r>
              <a:rPr lang="zh-CN" altLang="en-US" sz="2100" b="1" dirty="0">
                <a:latin typeface="Arial" panose="020B0604020202020204" pitchFamily="34" charset="0"/>
                <a:ea typeface="宋体" panose="02010600030101010101" pitchFamily="2" charset="-122"/>
              </a:rPr>
              <a:t>不若孀妻弱子</a:t>
            </a:r>
            <a:endParaRPr lang="zh-CN" altLang="en-US" sz="21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曾</a:t>
            </a:r>
            <a:r>
              <a:rPr lang="zh-CN" altLang="en-US" sz="2100" b="1" dirty="0">
                <a:latin typeface="Arial" panose="020B0604020202020204" pitchFamily="34" charset="0"/>
                <a:ea typeface="宋体" panose="02010600030101010101" pitchFamily="2" charset="-122"/>
              </a:rPr>
              <a:t>益其所不能</a:t>
            </a:r>
            <a:endParaRPr lang="zh-CN" altLang="en-US" sz="21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9" name="文本框 1"/>
          <p:cNvSpPr txBox="1"/>
          <p:nvPr/>
        </p:nvSpPr>
        <p:spPr>
          <a:xfrm>
            <a:off x="1142683" y="53975"/>
            <a:ext cx="12534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多义词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4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4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4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4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4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4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4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4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build="p"/>
      <p:bldP spid="64526" grpId="0"/>
      <p:bldP spid="64527" grpId="0"/>
      <p:bldP spid="64528" grpId="0"/>
      <p:bldP spid="645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1385888" y="0"/>
            <a:ext cx="3301604" cy="857250"/>
          </a:xfrm>
        </p:spPr>
        <p:txBody>
          <a:bodyPr anchor="ctr"/>
          <a:lstStyle/>
          <a:p>
            <a:r>
              <a:rPr lang="en-US" altLang="zh-CN" sz="2700" b="1" dirty="0">
                <a:solidFill>
                  <a:srgbClr val="006600"/>
                </a:solidFill>
                <a:ea typeface="黑体" panose="02010609060101010101" pitchFamily="2" charset="-122"/>
              </a:rPr>
              <a:t>2.</a:t>
            </a:r>
            <a:r>
              <a:rPr lang="zh-CN" altLang="en-US" sz="2700" b="1" dirty="0">
                <a:solidFill>
                  <a:srgbClr val="006600"/>
                </a:solidFill>
                <a:ea typeface="黑体" panose="02010609060101010101" pitchFamily="2" charset="-122"/>
              </a:rPr>
              <a:t>翻译句子：</a:t>
            </a:r>
            <a:endParaRPr lang="zh-CN" altLang="en-US" sz="2700" b="1" dirty="0">
              <a:solidFill>
                <a:srgbClr val="006600"/>
              </a:solidFill>
              <a:ea typeface="黑体" panose="02010609060101010101" pitchFamily="2" charset="-122"/>
            </a:endParaRPr>
          </a:p>
        </p:txBody>
      </p:sp>
      <p:sp>
        <p:nvSpPr>
          <p:cNvPr id="24579" name="文本占位符 24578"/>
          <p:cNvSpPr>
            <a:spLocks noGrp="1"/>
          </p:cNvSpPr>
          <p:nvPr>
            <p:ph type="body" sz="half" idx="1"/>
          </p:nvPr>
        </p:nvSpPr>
        <p:spPr>
          <a:xfrm>
            <a:off x="1494235" y="789385"/>
            <a:ext cx="3028950" cy="4212431"/>
          </a:xfrm>
        </p:spPr>
        <p:txBody>
          <a:bodyPr/>
          <a:lstStyle/>
          <a:p>
            <a:endParaRPr lang="en-US" altLang="zh-CN" dirty="0"/>
          </a:p>
          <a:p>
            <a:r>
              <a:rPr lang="zh-CN" altLang="en-US" b="1" dirty="0"/>
              <a:t>甚矣，汝之不惠。</a:t>
            </a:r>
            <a:endParaRPr lang="zh-CN" altLang="en-US" b="1" dirty="0"/>
          </a:p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遂率子孙荷担者三夫，叩石垦壤，箕畚运于渤海之尾。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b="1" dirty="0"/>
              <a:t>何苦而不平？</a:t>
            </a:r>
            <a:endParaRPr lang="zh-CN" altLang="en-US" b="1" dirty="0"/>
          </a:p>
          <a:p>
            <a:pPr>
              <a:buNone/>
            </a:pPr>
            <a:endParaRPr lang="zh-CN" altLang="en-US" dirty="0">
              <a:solidFill>
                <a:srgbClr val="0000FF"/>
              </a:solidFill>
            </a:endParaRPr>
          </a:p>
          <a:p>
            <a:r>
              <a:rPr lang="zh-CN" altLang="en-US" b="1" dirty="0"/>
              <a:t>帝感其诚。</a:t>
            </a:r>
            <a:endParaRPr lang="zh-CN" altLang="en-US" b="1" dirty="0"/>
          </a:p>
          <a:p>
            <a:endParaRPr lang="zh-CN" altLang="en-US" b="1" dirty="0"/>
          </a:p>
          <a:p>
            <a:r>
              <a:rPr lang="zh-CN" altLang="en-US" b="1" dirty="0"/>
              <a:t>本在冀州之南，河阳之北。</a:t>
            </a:r>
            <a:endParaRPr lang="zh-CN" altLang="en-US" b="1" dirty="0"/>
          </a:p>
          <a:p>
            <a:r>
              <a:rPr lang="zh-CN" altLang="en-US" b="1" dirty="0"/>
              <a:t>一厝朔东，一厝雍南。</a:t>
            </a:r>
            <a:endParaRPr lang="zh-CN" altLang="en-US" b="1" dirty="0"/>
          </a:p>
        </p:txBody>
      </p:sp>
      <p:sp>
        <p:nvSpPr>
          <p:cNvPr id="24580" name="文本占位符 24579"/>
          <p:cNvSpPr>
            <a:spLocks noGrp="1"/>
          </p:cNvSpPr>
          <p:nvPr>
            <p:ph type="body" sz="half" idx="2"/>
          </p:nvPr>
        </p:nvSpPr>
        <p:spPr>
          <a:xfrm>
            <a:off x="4248150" y="1200150"/>
            <a:ext cx="3509963" cy="3943350"/>
          </a:xfrm>
        </p:spPr>
        <p:txBody>
          <a:bodyPr/>
          <a:lstStyle/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  <a:ea typeface="幼圆" pitchFamily="49" charset="-122"/>
              </a:rPr>
              <a:t>你太不聪明了！</a:t>
            </a:r>
            <a:endParaRPr lang="zh-CN" altLang="en-US" b="1" dirty="0">
              <a:solidFill>
                <a:srgbClr val="FF0000"/>
              </a:solidFill>
              <a:ea typeface="幼圆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（愚公）于是率领儿孙中能挑担子的三个人，凿石头，挖土，用箕畚运渤海边上。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  <a:ea typeface="幼圆" pitchFamily="49" charset="-122"/>
              </a:rPr>
              <a:t>愁什么挖不平呢？</a:t>
            </a:r>
            <a:endParaRPr lang="zh-CN" altLang="en-US" b="1" dirty="0">
              <a:solidFill>
                <a:srgbClr val="FF0000"/>
              </a:solidFill>
              <a:ea typeface="幼圆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  <a:ea typeface="幼圆" pitchFamily="49" charset="-122"/>
              </a:rPr>
              <a:t>天帝被愚公的诚心所感动。</a:t>
            </a:r>
            <a:endParaRPr lang="zh-CN" altLang="en-US" b="1" dirty="0">
              <a:solidFill>
                <a:srgbClr val="FF0000"/>
              </a:solidFill>
              <a:ea typeface="幼圆" pitchFamily="49" charset="-122"/>
            </a:endParaRPr>
          </a:p>
          <a:p>
            <a:pPr>
              <a:buNone/>
            </a:pPr>
            <a:endParaRPr lang="zh-CN" altLang="en-US" b="1" dirty="0">
              <a:solidFill>
                <a:srgbClr val="FF0000"/>
              </a:solidFill>
              <a:ea typeface="幼圆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  <a:ea typeface="幼圆" pitchFamily="49" charset="-122"/>
              </a:rPr>
              <a:t>（这两座山）本来在冀州的南边，黄河的北边。</a:t>
            </a:r>
            <a:endParaRPr lang="zh-CN" altLang="en-US" b="1" dirty="0">
              <a:solidFill>
                <a:srgbClr val="FF0000"/>
              </a:solidFill>
              <a:ea typeface="幼圆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  <a:ea typeface="幼圆" pitchFamily="49" charset="-122"/>
              </a:rPr>
              <a:t>一座放（在）朔方的东部，一座放（在）雍州的南边。</a:t>
            </a:r>
            <a:endParaRPr lang="zh-CN" altLang="en-US" b="1" dirty="0">
              <a:solidFill>
                <a:srgbClr val="FF0000"/>
              </a:solidFill>
              <a:ea typeface="幼圆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02602" y="1658593"/>
            <a:ext cx="2240280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5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第二课时</a:t>
            </a:r>
            <a:endParaRPr lang="zh-CN" altLang="en-US" sz="405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矩形 92163"/>
          <p:cNvSpPr/>
          <p:nvPr/>
        </p:nvSpPr>
        <p:spPr>
          <a:xfrm>
            <a:off x="1438275" y="2057400"/>
            <a:ext cx="5351463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、愚公为什么要移山，移山的</a:t>
            </a:r>
            <a:endParaRPr lang="zh-CN" altLang="en-US" sz="3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目标如何？</a:t>
            </a:r>
            <a:endParaRPr lang="zh-CN" altLang="en-US" sz="3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65" name="矩形 92164"/>
          <p:cNvSpPr/>
          <p:nvPr/>
        </p:nvSpPr>
        <p:spPr>
          <a:xfrm>
            <a:off x="1439863" y="3090863"/>
            <a:ext cx="4641850" cy="5524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、移山这事做起来难吗？</a:t>
            </a: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1064" y="473475"/>
            <a:ext cx="5726003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6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自学三</a:t>
            </a:r>
            <a:endParaRPr lang="zh-CN" altLang="en-US" sz="36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endParaRPr lang="zh-CN" altLang="en-US" sz="3000" b="1" noProof="1">
              <a:latin typeface="Arial" panose="020B0604020202020204" pitchFamily="34" charset="0"/>
              <a:sym typeface="+mn-ea"/>
            </a:endParaRPr>
          </a:p>
          <a:p>
            <a:r>
              <a:rPr lang="zh-CN" altLang="en-US" sz="30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阅读课文，思考：</a:t>
            </a:r>
            <a:endParaRPr lang="zh-CN" altLang="en-US" sz="3000" b="1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000" b="1" noProof="1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/>
      <p:bldP spid="921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矩形 94211"/>
          <p:cNvSpPr/>
          <p:nvPr/>
        </p:nvSpPr>
        <p:spPr>
          <a:xfrm>
            <a:off x="1493838" y="14288"/>
            <a:ext cx="6689725" cy="10144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愚公妻和智叟对愚公“平险”的态度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有何不同？</a:t>
            </a:r>
            <a:r>
              <a:rPr lang="en-US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30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4213" name="矩形 94212"/>
          <p:cNvSpPr/>
          <p:nvPr/>
        </p:nvSpPr>
        <p:spPr>
          <a:xfrm>
            <a:off x="1438275" y="1331913"/>
            <a:ext cx="6618288" cy="9207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其妻献疑曰：“以君之力，曾不能损魁父</a:t>
            </a:r>
            <a:endParaRPr lang="zh-CN" altLang="en-US" sz="27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之丘，如太行、王屋何？且焉置土石？” </a:t>
            </a:r>
            <a:endParaRPr lang="zh-CN" altLang="en-US" sz="27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4214" name="矩形 94213"/>
          <p:cNvSpPr/>
          <p:nvPr/>
        </p:nvSpPr>
        <p:spPr>
          <a:xfrm>
            <a:off x="1330325" y="2419350"/>
            <a:ext cx="6319838" cy="13382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河曲智叟笑而止之曰：“甚矣，汝之不惠。以残年余力，曾不能毁山之一毛，其如土石何？” </a:t>
            </a:r>
            <a:endParaRPr lang="zh-CN" altLang="en-US" sz="27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4215" name="矩形 94214"/>
          <p:cNvSpPr/>
          <p:nvPr/>
        </p:nvSpPr>
        <p:spPr>
          <a:xfrm>
            <a:off x="2249488" y="4233863"/>
            <a:ext cx="4062412" cy="5064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“近似之迹，不可不察”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7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  <p:bldP spid="94213" grpId="0"/>
      <p:bldP spid="94214" grpId="0"/>
      <p:bldP spid="942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矩形 93187"/>
          <p:cNvSpPr/>
          <p:nvPr/>
        </p:nvSpPr>
        <p:spPr>
          <a:xfrm>
            <a:off x="1438275" y="396875"/>
            <a:ext cx="5924550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面对智叟的反对和嘲笑，愚公如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何针锋相对地驳斥？ 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89" name="矩形 93188"/>
          <p:cNvSpPr/>
          <p:nvPr/>
        </p:nvSpPr>
        <p:spPr>
          <a:xfrm>
            <a:off x="1323975" y="1798638"/>
            <a:ext cx="6991350" cy="1752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“汝心之固，固不可彻，曾不若孀妻弱子。</a:t>
            </a:r>
            <a:endParaRPr lang="zh-CN" altLang="en-US" sz="27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虽我之死，有子存焉；子又生孙，孙又生子</a:t>
            </a:r>
            <a:endParaRPr lang="zh-CN" altLang="en-US" sz="27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子又有子，子又有孙；子子孙孙无穷匮也，</a:t>
            </a:r>
            <a:endParaRPr lang="zh-CN" altLang="en-US" sz="27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而山不加增，何苦而不平？” </a:t>
            </a:r>
            <a:endParaRPr lang="zh-CN" altLang="en-US" sz="27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  <p:bldP spid="931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95235"/>
          <p:cNvSpPr/>
          <p:nvPr/>
        </p:nvSpPr>
        <p:spPr>
          <a:xfrm>
            <a:off x="1493838" y="492125"/>
            <a:ext cx="6156325" cy="31384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3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愚公“年且九十”，只剩“残年余力”，却要带领老老小小五个人，移走两座“高万仞” 的大山，这到底是“愚”还是“不愚”？请结合课文说一说你的看法。</a:t>
            </a:r>
            <a:endParaRPr lang="zh-CN" altLang="en-US" sz="33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矩形 96259"/>
          <p:cNvSpPr/>
          <p:nvPr/>
        </p:nvSpPr>
        <p:spPr>
          <a:xfrm>
            <a:off x="1143000" y="285750"/>
            <a:ext cx="7072313" cy="1476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既然还有其他的方法解决“出入之迂”</a:t>
            </a:r>
            <a:endParaRPr lang="zh-CN" altLang="en-US" sz="3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的问题，文章为什么还要安排愚公去</a:t>
            </a:r>
            <a:endParaRPr lang="zh-CN" altLang="en-US" sz="3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移山？</a:t>
            </a:r>
            <a:endParaRPr lang="zh-CN" altLang="en-US" sz="3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1" name="矩形 96260"/>
          <p:cNvSpPr/>
          <p:nvPr/>
        </p:nvSpPr>
        <p:spPr>
          <a:xfrm>
            <a:off x="1323975" y="1955800"/>
            <a:ext cx="6819900" cy="25844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寓（寄托）言</a:t>
            </a:r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是一种文学体裁，用假托</a:t>
            </a:r>
            <a:endParaRPr lang="zh-CN" altLang="en-US" sz="27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的故事或自然物的拟人手法来说明某个道</a:t>
            </a:r>
            <a:endParaRPr lang="zh-CN" altLang="en-US" sz="27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理或教训的文学作品。它的特点是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寓一定</a:t>
            </a:r>
            <a:endParaRPr lang="zh-CN" altLang="en-US" sz="27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的道理于简短的故事之中</a:t>
            </a:r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。常常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带有讽刺</a:t>
            </a:r>
            <a:endParaRPr lang="zh-CN" altLang="en-US" sz="27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或劝戒</a:t>
            </a:r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的性质。因此，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我们不需要以今天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的眼光看待愚公的“愚”和智叟的“智”。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7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  <p:bldP spid="962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6840" y="2179701"/>
            <a:ext cx="5830320" cy="857400"/>
          </a:xfrm>
        </p:spPr>
        <p:txBody>
          <a:bodyPr/>
          <a:lstStyle/>
          <a:p>
            <a:pPr fontAlgn="base"/>
            <a:r>
              <a:rPr lang="zh-CN" altLang="en-US" sz="45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第一课时</a:t>
            </a:r>
            <a:endParaRPr lang="zh-CN" altLang="en-US" sz="45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2"/>
          <p:cNvSpPr txBox="1"/>
          <p:nvPr/>
        </p:nvSpPr>
        <p:spPr>
          <a:xfrm>
            <a:off x="1276350" y="412750"/>
            <a:ext cx="6724650" cy="147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我们从愚公的身上能学到哪些积极的品质？</a:t>
            </a:r>
            <a:br>
              <a:rPr lang="zh-CN" altLang="en-US" sz="3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995" name="Text Box 3"/>
          <p:cNvSpPr txBox="1"/>
          <p:nvPr/>
        </p:nvSpPr>
        <p:spPr>
          <a:xfrm>
            <a:off x="1924050" y="1546225"/>
            <a:ext cx="5165725" cy="34613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1、做事不畏艰险。</a:t>
            </a:r>
            <a:endParaRPr lang="zh-CN" altLang="en-US" sz="27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2、有坚忍不拔的毅力</a:t>
            </a:r>
            <a:endParaRPr lang="zh-CN" altLang="en-US" sz="27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3、脚踏实地的实干精神</a:t>
            </a:r>
            <a:endParaRPr lang="zh-CN" altLang="en-US" sz="27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Clr>
                <a:schemeClr val="bg1"/>
              </a:buClr>
            </a:pP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、以积极乐观的心态面对困难</a:t>
            </a:r>
            <a:endParaRPr lang="zh-CN" altLang="en-US" sz="27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7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8499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98307"/>
          <p:cNvSpPr/>
          <p:nvPr/>
        </p:nvSpPr>
        <p:spPr>
          <a:xfrm>
            <a:off x="1493838" y="600075"/>
            <a:ext cx="6475412" cy="8302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文章为什么用神话结尾，这是不是影响了愚公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坚持不懈的形象？ 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58" name="矩形 98308"/>
          <p:cNvSpPr/>
          <p:nvPr/>
        </p:nvSpPr>
        <p:spPr>
          <a:xfrm>
            <a:off x="1547813" y="1687513"/>
            <a:ext cx="6234112" cy="21685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、愚公的决心和行动感动了天帝，天帝</a:t>
            </a:r>
            <a:endParaRPr lang="zh-CN" altLang="en-US" sz="27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才派山神的儿子背走大山，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衬托愚公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精神。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>
                <a:schemeClr val="bg1"/>
              </a:buClr>
            </a:pP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、作者借助神的力量实现愚公的宏伟抱</a:t>
            </a:r>
            <a:endParaRPr lang="zh-CN" altLang="en-US" sz="27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负，反映了古代劳动人民的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美好愿望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7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文本框 86019"/>
          <p:cNvSpPr txBox="1"/>
          <p:nvPr/>
        </p:nvSpPr>
        <p:spPr>
          <a:xfrm>
            <a:off x="3259138" y="3117850"/>
            <a:ext cx="3249613" cy="71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sz="1350" noProof="1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350" noProof="1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86021" name="文本框 86020"/>
          <p:cNvSpPr txBox="1"/>
          <p:nvPr/>
        </p:nvSpPr>
        <p:spPr>
          <a:xfrm>
            <a:off x="3067050" y="1309688"/>
            <a:ext cx="4208463" cy="30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86022" name="文本框 86021"/>
          <p:cNvSpPr txBox="1"/>
          <p:nvPr/>
        </p:nvSpPr>
        <p:spPr>
          <a:xfrm>
            <a:off x="1385888" y="1384300"/>
            <a:ext cx="6048375" cy="3136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21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精卫填海</a:t>
            </a:r>
            <a:r>
              <a:rPr lang="zh-CN" altLang="en-US" sz="1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135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</a:t>
            </a:r>
            <a:r>
              <a:rPr lang="zh-CN" altLang="en-US" sz="15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讲的是上古炎帝的女儿在东海淹死，变为精卫鸟，每天衔西山的木石来填东海，想把东海填平。旧时用以比喻有深仇大恨，积极设法报复。后也比喻不畏艰难，不达目的，誓不罢休。</a:t>
            </a:r>
            <a:endParaRPr lang="zh-CN" altLang="en-US" sz="1500" b="1" noProof="1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“滴水穿石”</a:t>
            </a:r>
            <a:r>
              <a:rPr lang="zh-CN" altLang="en-US" sz="135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</a:t>
            </a:r>
            <a:r>
              <a:rPr lang="zh-CN" altLang="en-US" sz="15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也作“水滴石穿”。滴水日久可以把石头穿透。比喻坚持不懈地努力，克服困难，终会成功。</a:t>
            </a:r>
            <a:endParaRPr lang="zh-CN" altLang="en-US" sz="1500" b="1" noProof="1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“绳锯木断”</a:t>
            </a:r>
            <a:r>
              <a:rPr lang="zh-CN" altLang="en-US" sz="135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</a:t>
            </a:r>
            <a:r>
              <a:rPr lang="zh-CN" altLang="en-US" sz="15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这个成语的意思与“滴水穿石”相似。</a:t>
            </a:r>
            <a:endParaRPr lang="zh-CN" altLang="en-US" sz="1500" b="1" noProof="1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500" b="1" noProof="1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铁杵磨针”</a:t>
            </a:r>
            <a:r>
              <a:rPr lang="zh-CN" altLang="en-US" sz="135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</a:t>
            </a:r>
            <a:r>
              <a:rPr lang="zh-CN" altLang="en-US" sz="15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讲的是李白小时侯的故事</a:t>
            </a:r>
            <a:r>
              <a:rPr lang="zh-CN" altLang="en-US" sz="135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1350" noProof="1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350" noProof="1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350" noProof="1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350" noProof="1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86023" name="文本框 86022"/>
          <p:cNvSpPr txBox="1"/>
          <p:nvPr/>
        </p:nvSpPr>
        <p:spPr>
          <a:xfrm>
            <a:off x="4772025" y="638175"/>
            <a:ext cx="2260600" cy="29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86024" name="文本框 86023"/>
          <p:cNvSpPr txBox="1"/>
          <p:nvPr/>
        </p:nvSpPr>
        <p:spPr>
          <a:xfrm>
            <a:off x="2141538" y="303213"/>
            <a:ext cx="4806950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你能想到哪些和愚公精神内涵相同的成语或典故？</a:t>
            </a:r>
            <a:endParaRPr lang="zh-CN" altLang="en-US" sz="27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60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60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60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4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08545"/>
          <p:cNvSpPr txBox="1"/>
          <p:nvPr/>
        </p:nvSpPr>
        <p:spPr>
          <a:xfrm>
            <a:off x="2667000" y="1570038"/>
            <a:ext cx="3627438" cy="7826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5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写作手法分析</a:t>
            </a:r>
            <a:endParaRPr lang="zh-CN" altLang="en-US" sz="45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/>
          <p:nvPr/>
        </p:nvSpPr>
        <p:spPr>
          <a:xfrm>
            <a:off x="3429000" y="228600"/>
            <a:ext cx="2628900" cy="506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对比和衬托手法</a:t>
            </a:r>
            <a:endParaRPr lang="zh-CN" altLang="en-US" sz="27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87" name="Text Box 3"/>
          <p:cNvSpPr txBox="1"/>
          <p:nvPr/>
        </p:nvSpPr>
        <p:spPr>
          <a:xfrm>
            <a:off x="1543050" y="857250"/>
            <a:ext cx="1600200" cy="414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二山高峻</a:t>
            </a:r>
            <a:endParaRPr lang="zh-CN" altLang="en-US" sz="21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88" name="Text Box 4"/>
          <p:cNvSpPr txBox="1"/>
          <p:nvPr/>
        </p:nvSpPr>
        <p:spPr>
          <a:xfrm>
            <a:off x="5029200" y="914400"/>
            <a:ext cx="2400300" cy="414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人少力微 工具简陋</a:t>
            </a:r>
            <a:endParaRPr lang="zh-CN" altLang="en-US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89" name="Line 5"/>
          <p:cNvSpPr/>
          <p:nvPr/>
        </p:nvSpPr>
        <p:spPr>
          <a:xfrm>
            <a:off x="3657600" y="1085850"/>
            <a:ext cx="1257300" cy="0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1990" name="Text Box 6"/>
          <p:cNvSpPr txBox="1"/>
          <p:nvPr/>
        </p:nvSpPr>
        <p:spPr>
          <a:xfrm>
            <a:off x="3829050" y="628650"/>
            <a:ext cx="971550" cy="414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对比</a:t>
            </a:r>
            <a:endParaRPr lang="zh-CN" altLang="en-US" sz="21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1" name="Text Box 7"/>
          <p:cNvSpPr txBox="1"/>
          <p:nvPr/>
        </p:nvSpPr>
        <p:spPr>
          <a:xfrm>
            <a:off x="1428750" y="1485900"/>
            <a:ext cx="2457450" cy="738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智叟目光短浅</a:t>
            </a:r>
            <a:r>
              <a:rPr lang="zh-CN" altLang="en-US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安于现状 自作聪明</a:t>
            </a:r>
            <a:endParaRPr lang="zh-CN" altLang="en-US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2" name="Text Box 8"/>
          <p:cNvSpPr txBox="1"/>
          <p:nvPr/>
        </p:nvSpPr>
        <p:spPr>
          <a:xfrm>
            <a:off x="5029200" y="1428750"/>
            <a:ext cx="2514600" cy="738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愚公胸怀大志 远见卓识 敢于斗争</a:t>
            </a:r>
            <a:endParaRPr lang="zh-CN" altLang="en-US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3" name="Line 9"/>
          <p:cNvSpPr/>
          <p:nvPr/>
        </p:nvSpPr>
        <p:spPr>
          <a:xfrm>
            <a:off x="3657600" y="1714500"/>
            <a:ext cx="1257300" cy="0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1994" name="Text Box 10"/>
          <p:cNvSpPr txBox="1"/>
          <p:nvPr/>
        </p:nvSpPr>
        <p:spPr>
          <a:xfrm>
            <a:off x="3886200" y="1257300"/>
            <a:ext cx="857250" cy="414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对比</a:t>
            </a:r>
            <a:endParaRPr lang="zh-CN" altLang="en-US" sz="21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5" name="Text Box 11"/>
          <p:cNvSpPr txBox="1"/>
          <p:nvPr/>
        </p:nvSpPr>
        <p:spPr>
          <a:xfrm>
            <a:off x="1485900" y="2514600"/>
            <a:ext cx="1771650" cy="738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遗男热情帮助</a:t>
            </a:r>
            <a:endParaRPr lang="zh-CN" altLang="en-US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6" name="Text Box 12"/>
          <p:cNvSpPr txBox="1"/>
          <p:nvPr/>
        </p:nvSpPr>
        <p:spPr>
          <a:xfrm>
            <a:off x="5086350" y="2400300"/>
            <a:ext cx="1885950" cy="414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智叟顽固不化</a:t>
            </a:r>
            <a:endParaRPr lang="zh-CN" altLang="en-US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7" name="Line 13"/>
          <p:cNvSpPr/>
          <p:nvPr/>
        </p:nvSpPr>
        <p:spPr>
          <a:xfrm>
            <a:off x="3657600" y="2628900"/>
            <a:ext cx="1257300" cy="0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1998" name="Text Box 14"/>
          <p:cNvSpPr txBox="1"/>
          <p:nvPr/>
        </p:nvSpPr>
        <p:spPr>
          <a:xfrm>
            <a:off x="3829050" y="2114550"/>
            <a:ext cx="685800" cy="738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对比</a:t>
            </a:r>
            <a:endParaRPr lang="zh-CN" altLang="en-US" sz="21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9" name="Text Box 15"/>
          <p:cNvSpPr txBox="1"/>
          <p:nvPr/>
        </p:nvSpPr>
        <p:spPr>
          <a:xfrm>
            <a:off x="3028950" y="3257550"/>
            <a:ext cx="2571750" cy="414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山神惊惧</a:t>
            </a:r>
            <a:r>
              <a:rPr lang="zh-CN" altLang="en-US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天帝感动</a:t>
            </a:r>
            <a:endParaRPr lang="zh-CN" altLang="en-US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2000" name="Line 16"/>
          <p:cNvSpPr/>
          <p:nvPr/>
        </p:nvSpPr>
        <p:spPr>
          <a:xfrm>
            <a:off x="4114800" y="3600450"/>
            <a:ext cx="0" cy="685800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2001" name="Text Box 17"/>
          <p:cNvSpPr txBox="1"/>
          <p:nvPr/>
        </p:nvSpPr>
        <p:spPr>
          <a:xfrm>
            <a:off x="3486150" y="3771900"/>
            <a:ext cx="457200" cy="414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衬</a:t>
            </a:r>
            <a:endParaRPr lang="zh-CN" altLang="en-US" sz="21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2002" name="Text Box 18"/>
          <p:cNvSpPr txBox="1"/>
          <p:nvPr/>
        </p:nvSpPr>
        <p:spPr>
          <a:xfrm>
            <a:off x="4400550" y="3771900"/>
            <a:ext cx="514350" cy="414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托</a:t>
            </a:r>
            <a:endParaRPr lang="zh-CN" altLang="en-US" sz="21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2003" name="Text Box 19"/>
          <p:cNvSpPr txBox="1"/>
          <p:nvPr/>
        </p:nvSpPr>
        <p:spPr>
          <a:xfrm>
            <a:off x="2743200" y="4400550"/>
            <a:ext cx="3371850" cy="738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愚公的坚强意志和必胜信念</a:t>
            </a:r>
            <a:endParaRPr lang="zh-CN" altLang="en-US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9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9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  <p:bldP spid="41988" grpId="0"/>
      <p:bldP spid="41990" grpId="0"/>
      <p:bldP spid="41991" grpId="0"/>
      <p:bldP spid="41992" grpId="0"/>
      <p:bldP spid="41994" grpId="0"/>
      <p:bldP spid="41995" grpId="0"/>
      <p:bldP spid="41996" grpId="0"/>
      <p:bldP spid="41998" grpId="0"/>
      <p:bldP spid="41999" grpId="0"/>
      <p:bldP spid="42001" grpId="0"/>
      <p:bldP spid="42002" grpId="0"/>
      <p:bldP spid="4200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57345"/>
          <p:cNvSpPr/>
          <p:nvPr/>
        </p:nvSpPr>
        <p:spPr>
          <a:xfrm>
            <a:off x="1655763" y="655638"/>
            <a:ext cx="5942012" cy="309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与愚公移山相比，我们学习上的那点困难充其量只是绊脚石。如果不想做一个望山兴叹的懦夫，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那就让我们踏着困难这个垫脚石勇敢向前争取最大的成功。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矩形 142339"/>
          <p:cNvSpPr/>
          <p:nvPr/>
        </p:nvSpPr>
        <p:spPr>
          <a:xfrm>
            <a:off x="1600200" y="1306513"/>
            <a:ext cx="5889625" cy="2860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 algn="ctr">
              <a:lnSpc>
                <a:spcPct val="200000"/>
              </a:lnSpc>
            </a:pPr>
            <a:r>
              <a:rPr lang="en-US" altLang="zh-CN" sz="3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3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、熟读课文，感知故事内容。</a:t>
            </a:r>
            <a:endParaRPr lang="zh-CN" altLang="en-US" sz="3000" b="1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pPr indent="304800" algn="ctr">
              <a:lnSpc>
                <a:spcPct val="200000"/>
              </a:lnSpc>
            </a:pPr>
            <a:r>
              <a:rPr lang="en-US" altLang="zh-CN" sz="3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3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、通译全文，积累文言知识。</a:t>
            </a:r>
            <a:endParaRPr lang="zh-CN" altLang="en-US" sz="3000" b="1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pPr indent="304800" algn="ctr">
              <a:lnSpc>
                <a:spcPct val="200000"/>
              </a:lnSpc>
            </a:pPr>
            <a:r>
              <a:rPr lang="en-US" altLang="zh-CN" sz="3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3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、分析形象，学习愚公精神。</a:t>
            </a:r>
            <a:endParaRPr lang="zh-CN" altLang="en-US" sz="3000" b="1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2342" name="文本框 142341"/>
          <p:cNvSpPr txBox="1"/>
          <p:nvPr/>
        </p:nvSpPr>
        <p:spPr>
          <a:xfrm>
            <a:off x="2465388" y="736600"/>
            <a:ext cx="3835400" cy="71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50" noProof="1">
                <a:solidFill>
                  <a:srgbClr val="0000FF"/>
                </a:solidFill>
                <a:latin typeface="Arial" panose="020B0604020202020204" pitchFamily="34" charset="0"/>
                <a:ea typeface="隶书" pitchFamily="49" charset="-122"/>
                <a:cs typeface="+mn-cs"/>
              </a:rPr>
              <a:t>学习目标</a:t>
            </a:r>
            <a:endParaRPr lang="zh-CN" altLang="en-US" sz="4050" noProof="1"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62466"/>
          <p:cNvSpPr txBox="1"/>
          <p:nvPr/>
        </p:nvSpPr>
        <p:spPr>
          <a:xfrm>
            <a:off x="1371600" y="228600"/>
            <a:ext cx="6343650" cy="5030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u="sng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作家作品</a:t>
            </a:r>
            <a:r>
              <a:rPr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的介绍</a:t>
            </a:r>
            <a:endParaRPr lang="zh-CN" altLang="en-US" sz="3600" b="1" dirty="0">
              <a:solidFill>
                <a:srgbClr val="0033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0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愚公移山</a:t>
            </a:r>
            <a:r>
              <a:rPr lang="en-US" altLang="zh-CN" sz="30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选自</a:t>
            </a:r>
            <a:r>
              <a:rPr lang="en-US" altLang="zh-CN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列子</a:t>
            </a:r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汤问</a:t>
            </a:r>
            <a:r>
              <a:rPr lang="en-US" altLang="zh-CN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30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列子</a:t>
            </a:r>
            <a:r>
              <a:rPr lang="en-US" altLang="zh-CN" sz="30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相传是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战国</a:t>
            </a:r>
            <a:r>
              <a:rPr lang="zh-CN" altLang="en-US" sz="3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时期郑国人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列御寇</a:t>
            </a:r>
            <a:r>
              <a:rPr lang="zh-CN" altLang="en-US" sz="3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（列子，名寇，又名御寇）著，战国前期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道家</a:t>
            </a:r>
            <a:r>
              <a:rPr lang="zh-CN" altLang="en-US" sz="3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代表人物之一。</a:t>
            </a:r>
            <a:br>
              <a:rPr lang="zh-CN" altLang="en-US" sz="30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列子</a:t>
            </a:r>
            <a:r>
              <a:rPr lang="en-US" altLang="zh-CN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这部书中保存不少古代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寓言故事和神话传说</a:t>
            </a:r>
            <a:r>
              <a:rPr lang="zh-CN" altLang="en-US" sz="3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本文是古代寓言中的名篇</a:t>
            </a:r>
            <a:r>
              <a:rPr lang="zh-CN" altLang="en-US" sz="3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，有比较完整的故事情节，又带有神话色彩，历来脍炙人口。</a:t>
            </a:r>
            <a:br>
              <a:rPr lang="zh-CN" altLang="en-US" sz="30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06949" y="803098"/>
            <a:ext cx="1930102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 b="1" noProof="1">
                <a:ln w="12700">
                  <a:solidFill>
                    <a:sysClr val="windowText" lastClr="000000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自学一</a:t>
            </a:r>
            <a:endParaRPr lang="zh-CN" altLang="en-US" sz="3600" b="1" noProof="1">
              <a:ln w="12700">
                <a:solidFill>
                  <a:sysClr val="windowText" lastClr="000000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46" name="文本框 2"/>
          <p:cNvSpPr txBox="1"/>
          <p:nvPr/>
        </p:nvSpPr>
        <p:spPr>
          <a:xfrm>
            <a:off x="1800225" y="1827213"/>
            <a:ext cx="5829300" cy="2138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朗读课文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、自由朗读课文，边读边揣摩语气。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、再读课文，读准节奏、语调。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r"/>
            <a:r>
              <a:rPr lang="zh-CN" altLang="en-US" sz="21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时间：</a:t>
            </a:r>
            <a:r>
              <a:rPr lang="en-US" altLang="zh-CN" sz="21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1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分钟</a:t>
            </a:r>
            <a:endParaRPr lang="zh-CN" altLang="en-US" sz="21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1"/>
          <p:cNvSpPr txBox="1"/>
          <p:nvPr/>
        </p:nvSpPr>
        <p:spPr>
          <a:xfrm>
            <a:off x="1141413" y="1809750"/>
            <a:ext cx="6808787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根据课后注释和所学知识，翻译课文：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要求</a:t>
            </a:r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en-US" altLang="zh-CN" sz="28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、句句落实，有疑难的地方做好标记，组内解决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、不得使用参考资料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分钟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后看谁翻译得好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06949" y="803098"/>
            <a:ext cx="1930102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 b="1" noProof="1">
                <a:ln w="12700">
                  <a:solidFill>
                    <a:sysClr val="windowText" lastClr="000000"/>
                  </a:solidFill>
                  <a:prstDash val="solid"/>
                </a:ln>
                <a:pattFill prst="pct50">
                  <a:fgClr>
                    <a:srgbClr val="BBE0E3"/>
                  </a:fgClr>
                  <a:bgClr>
                    <a:srgbClr val="BBE0E3">
                      <a:lumMod val="20000"/>
                      <a:lumOff val="80000"/>
                    </a:srgbClr>
                  </a:bgClr>
                </a:patt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自学二</a:t>
            </a:r>
            <a:endParaRPr lang="zh-CN" altLang="en-US" sz="3600" b="1" noProof="1">
              <a:ln w="12700">
                <a:solidFill>
                  <a:sysClr val="windowText" lastClr="000000"/>
                </a:solidFill>
                <a:prstDash val="solid"/>
              </a:ln>
              <a:pattFill prst="pct50">
                <a:fgClr>
                  <a:srgbClr val="BBE0E3"/>
                </a:fgClr>
                <a:bgClr>
                  <a:srgbClr val="BBE0E3">
                    <a:lumMod val="20000"/>
                    <a:lumOff val="80000"/>
                  </a:srgbClr>
                </a:bgClr>
              </a:patt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文本框 26626"/>
          <p:cNvSpPr txBox="1"/>
          <p:nvPr/>
        </p:nvSpPr>
        <p:spPr>
          <a:xfrm>
            <a:off x="1314450" y="130969"/>
            <a:ext cx="6686550" cy="46615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FF33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700" b="1" dirty="0">
                <a:solidFill>
                  <a:srgbClr val="FF3300"/>
                </a:solidFill>
                <a:latin typeface="宋体" panose="02010600030101010101" pitchFamily="2" charset="-122"/>
              </a:rPr>
              <a:t>古今异义</a:t>
            </a:r>
            <a:br>
              <a:rPr lang="zh-CN" altLang="en-US" sz="2700" b="1" dirty="0">
                <a:solidFill>
                  <a:srgbClr val="FF3300"/>
                </a:solidFill>
                <a:latin typeface="宋体" panose="02010600030101010101" pitchFamily="2" charset="-122"/>
              </a:rPr>
            </a:b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阳   古义：</a:t>
            </a:r>
            <a:r>
              <a:rPr lang="zh-CN" altLang="en-US" sz="2700" b="1" dirty="0">
                <a:solidFill>
                  <a:schemeClr val="tx2"/>
                </a:solidFill>
                <a:latin typeface="宋体" panose="02010600030101010101" pitchFamily="2" charset="-122"/>
              </a:rPr>
              <a:t>山之南，水之北</a:t>
            </a: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  今义</a:t>
            </a:r>
            <a:r>
              <a:rPr lang="en-US" altLang="zh-CN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</a:rPr>
              <a:t>太阳</a:t>
            </a:r>
            <a:b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</a:b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阴   古义：</a:t>
            </a:r>
            <a:r>
              <a:rPr lang="zh-CN" altLang="en-US" sz="2700" b="1" dirty="0">
                <a:solidFill>
                  <a:schemeClr val="tx2"/>
                </a:solidFill>
                <a:latin typeface="宋体" panose="02010600030101010101" pitchFamily="2" charset="-122"/>
              </a:rPr>
              <a:t>山之北，水之南</a:t>
            </a: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  今义：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</a:rPr>
              <a:t>阴天</a:t>
            </a:r>
            <a:b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</a:b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曾   古义：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</a:rPr>
              <a:t>竟、却。连</a:t>
            </a:r>
            <a:r>
              <a:rPr lang="en-US" altLang="zh-CN" sz="2700" b="1" dirty="0">
                <a:solidFill>
                  <a:schemeClr val="tx1"/>
                </a:solidFill>
                <a:latin typeface="宋体" panose="02010600030101010101" pitchFamily="2" charset="-122"/>
              </a:rPr>
              <a:t>..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</a:rPr>
              <a:t>都</a:t>
            </a:r>
            <a:r>
              <a:rPr lang="en-US" altLang="zh-CN" sz="2700" b="1" dirty="0">
                <a:solidFill>
                  <a:schemeClr val="tx1"/>
                </a:solidFill>
                <a:latin typeface="宋体" panose="02010600030101010101" pitchFamily="2" charset="-122"/>
              </a:rPr>
              <a:t>..</a:t>
            </a: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今义：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</a:rPr>
              <a:t>曾经</a:t>
            </a:r>
            <a:b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</a:b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诸   古义：</a:t>
            </a:r>
            <a:r>
              <a:rPr lang="zh-CN" altLang="en-US" sz="2700" b="1" dirty="0">
                <a:solidFill>
                  <a:schemeClr val="tx2"/>
                </a:solidFill>
                <a:latin typeface="宋体" panose="02010600030101010101" pitchFamily="2" charset="-122"/>
              </a:rPr>
              <a:t>之于</a:t>
            </a: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    今义；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</a:rPr>
              <a:t>各个、许多</a:t>
            </a:r>
            <a:b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</a:b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荷   古义：</a:t>
            </a:r>
            <a:r>
              <a:rPr lang="zh-CN" altLang="en-US" sz="2700" b="1" dirty="0">
                <a:solidFill>
                  <a:schemeClr val="tx2"/>
                </a:solidFill>
                <a:latin typeface="宋体" panose="02010600030101010101" pitchFamily="2" charset="-122"/>
              </a:rPr>
              <a:t>扛</a:t>
            </a: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      今义：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</a:rPr>
              <a:t>荷花</a:t>
            </a:r>
            <a:b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</a:rPr>
            </a:br>
            <a:r>
              <a:rPr lang="zh-CN" altLang="en-US" sz="2700" b="1" dirty="0">
                <a:solidFill>
                  <a:schemeClr val="accent2"/>
                </a:solidFill>
                <a:latin typeface="宋体" panose="02010600030101010101" pitchFamily="2" charset="-122"/>
              </a:rPr>
              <a:t>毛</a:t>
            </a:r>
            <a:r>
              <a:rPr lang="zh-CN" altLang="en-US" sz="2700" b="1" dirty="0">
                <a:solidFill>
                  <a:srgbClr val="0033CC"/>
                </a:solidFill>
                <a:latin typeface="Verdana" panose="020B0604030504040204" pitchFamily="34" charset="0"/>
              </a:rPr>
              <a:t>    </a:t>
            </a: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古义：</a:t>
            </a:r>
            <a:r>
              <a:rPr lang="zh-CN" altLang="en-US" sz="2700" b="1" dirty="0">
                <a:solidFill>
                  <a:schemeClr val="tx2"/>
                </a:solidFill>
                <a:latin typeface="宋体" panose="02010600030101010101" pitchFamily="2" charset="-122"/>
              </a:rPr>
              <a:t>草木</a:t>
            </a:r>
            <a:r>
              <a:rPr lang="zh-CN" altLang="en-US" sz="2700" b="1" dirty="0">
                <a:solidFill>
                  <a:srgbClr val="0033CC"/>
                </a:solidFill>
                <a:latin typeface="Verdana" panose="020B0604030504040204" pitchFamily="34" charset="0"/>
              </a:rPr>
              <a:t>       </a:t>
            </a: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今义：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</a:rPr>
              <a:t>毛发</a:t>
            </a:r>
            <a:br>
              <a:rPr lang="zh-CN" altLang="en-US" sz="2700" b="1" dirty="0">
                <a:solidFill>
                  <a:srgbClr val="0033CC"/>
                </a:solidFill>
                <a:latin typeface="Verdana" panose="020B0604030504040204" pitchFamily="34" charset="0"/>
              </a:rPr>
            </a:b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息</a:t>
            </a:r>
            <a:r>
              <a:rPr lang="zh-CN" altLang="en-US" sz="2700" b="1" dirty="0">
                <a:solidFill>
                  <a:srgbClr val="0033CC"/>
                </a:solidFill>
                <a:latin typeface="Verdana" panose="020B0604030504040204" pitchFamily="34" charset="0"/>
              </a:rPr>
              <a:t>    </a:t>
            </a: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古义：</a:t>
            </a:r>
            <a:r>
              <a:rPr lang="zh-CN" altLang="en-US" sz="2700" b="1" dirty="0">
                <a:solidFill>
                  <a:schemeClr val="tx2"/>
                </a:solidFill>
                <a:latin typeface="宋体" panose="02010600030101010101" pitchFamily="2" charset="-122"/>
              </a:rPr>
              <a:t>叹气</a:t>
            </a:r>
            <a:r>
              <a:rPr lang="zh-CN" altLang="en-US" sz="2700" b="1" dirty="0">
                <a:solidFill>
                  <a:srgbClr val="0033CC"/>
                </a:solidFill>
                <a:latin typeface="Verdana" panose="020B0604030504040204" pitchFamily="34" charset="0"/>
              </a:rPr>
              <a:t>       </a:t>
            </a: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今义：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</a:rPr>
              <a:t>休息</a:t>
            </a:r>
            <a:br>
              <a:rPr lang="zh-CN" altLang="en-US" sz="2700" b="1" dirty="0">
                <a:solidFill>
                  <a:srgbClr val="0033CC"/>
                </a:solidFill>
                <a:latin typeface="Verdana" panose="020B0604030504040204" pitchFamily="34" charset="0"/>
              </a:rPr>
            </a:b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虽</a:t>
            </a:r>
            <a:r>
              <a:rPr lang="zh-CN" altLang="en-US" sz="2700" b="1" dirty="0">
                <a:solidFill>
                  <a:srgbClr val="0033CC"/>
                </a:solidFill>
                <a:latin typeface="Verdana" panose="020B0604030504040204" pitchFamily="34" charset="0"/>
              </a:rPr>
              <a:t>    </a:t>
            </a: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古义：</a:t>
            </a:r>
            <a:r>
              <a:rPr lang="zh-CN" altLang="en-US" sz="2700" b="1" dirty="0">
                <a:solidFill>
                  <a:schemeClr val="tx2"/>
                </a:solidFill>
                <a:latin typeface="宋体" panose="02010600030101010101" pitchFamily="2" charset="-122"/>
              </a:rPr>
              <a:t>即使</a:t>
            </a:r>
            <a:r>
              <a:rPr lang="zh-CN" altLang="en-US" sz="2700" b="1" dirty="0">
                <a:solidFill>
                  <a:srgbClr val="0033CC"/>
                </a:solidFill>
                <a:latin typeface="Verdana" panose="020B0604030504040204" pitchFamily="34" charset="0"/>
              </a:rPr>
              <a:t>       </a:t>
            </a: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今义：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</a:rPr>
              <a:t>虽然</a:t>
            </a:r>
            <a:br>
              <a:rPr lang="zh-CN" altLang="en-US" sz="2700" b="1" dirty="0">
                <a:solidFill>
                  <a:schemeClr val="tx1"/>
                </a:solidFill>
                <a:latin typeface="Verdana" panose="020B0604030504040204" pitchFamily="34" charset="0"/>
              </a:rPr>
            </a:br>
            <a:r>
              <a:rPr lang="zh-CN" altLang="en-US" sz="2700" b="1" dirty="0">
                <a:solidFill>
                  <a:schemeClr val="accent2"/>
                </a:solidFill>
                <a:latin typeface="宋体" panose="02010600030101010101" pitchFamily="2" charset="-122"/>
              </a:rPr>
              <a:t>已</a:t>
            </a:r>
            <a:r>
              <a:rPr lang="zh-CN" altLang="en-US" sz="2700" b="1" dirty="0">
                <a:solidFill>
                  <a:srgbClr val="0033CC"/>
                </a:solidFill>
                <a:latin typeface="Verdana" panose="020B0604030504040204" pitchFamily="34" charset="0"/>
              </a:rPr>
              <a:t>    </a:t>
            </a: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古义：</a:t>
            </a:r>
            <a:r>
              <a:rPr lang="zh-CN" altLang="en-US" sz="2700" b="1" dirty="0">
                <a:solidFill>
                  <a:schemeClr val="tx2"/>
                </a:solidFill>
                <a:latin typeface="宋体" panose="02010600030101010101" pitchFamily="2" charset="-122"/>
              </a:rPr>
              <a:t>止</a:t>
            </a:r>
            <a:r>
              <a:rPr lang="zh-CN" altLang="en-US" sz="2700" b="1" dirty="0">
                <a:solidFill>
                  <a:schemeClr val="tx2"/>
                </a:solidFill>
                <a:latin typeface="Verdana" panose="020B0604030504040204" pitchFamily="34" charset="0"/>
              </a:rPr>
              <a:t> </a:t>
            </a:r>
            <a:r>
              <a:rPr lang="zh-CN" altLang="en-US" sz="2700" b="1" dirty="0">
                <a:solidFill>
                  <a:srgbClr val="0033CC"/>
                </a:solidFill>
                <a:latin typeface="Verdana" panose="020B0604030504040204" pitchFamily="34" charset="0"/>
              </a:rPr>
              <a:t>         </a:t>
            </a: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</a:rPr>
              <a:t>今义：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</a:rPr>
              <a:t>已经</a:t>
            </a:r>
            <a:br>
              <a:rPr lang="zh-CN" altLang="en-US" sz="2700" b="1" dirty="0">
                <a:solidFill>
                  <a:schemeClr val="tx1"/>
                </a:solidFill>
                <a:latin typeface="Verdana" panose="020B0604030504040204" pitchFamily="34" charset="0"/>
              </a:rPr>
            </a:br>
            <a:r>
              <a:rPr lang="zh-CN" altLang="en-US" sz="2700" b="1" dirty="0">
                <a:solidFill>
                  <a:srgbClr val="0033CC"/>
                </a:solidFill>
                <a:latin typeface="Verdana" panose="020B0604030504040204" pitchFamily="34" charset="0"/>
              </a:rPr>
              <a:t>惩    古义：</a:t>
            </a:r>
            <a:r>
              <a:rPr lang="zh-CN" altLang="en-US" sz="2700" b="1" dirty="0">
                <a:solidFill>
                  <a:schemeClr val="tx1"/>
                </a:solidFill>
                <a:latin typeface="Verdana" panose="020B0604030504040204" pitchFamily="34" charset="0"/>
              </a:rPr>
              <a:t>苦于 </a:t>
            </a:r>
            <a:r>
              <a:rPr lang="zh-CN" altLang="en-US" sz="2700" b="1" dirty="0">
                <a:solidFill>
                  <a:srgbClr val="0033CC"/>
                </a:solidFill>
                <a:latin typeface="Verdana" panose="020B0604030504040204" pitchFamily="34" charset="0"/>
              </a:rPr>
              <a:t>      </a:t>
            </a:r>
            <a:r>
              <a:rPr lang="zh-CN" altLang="en-US" sz="2700" b="1" dirty="0">
                <a:solidFill>
                  <a:srgbClr val="0033CC"/>
                </a:solidFill>
                <a:latin typeface="宋体" panose="02010600030101010101" pitchFamily="2" charset="-122"/>
                <a:sym typeface="+mn-ea"/>
              </a:rPr>
              <a:t>今义：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惩罚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zoom/>
      </p:transition>
    </mc:Choice>
    <mc:Fallback>
      <p:transition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67585"/>
          <p:cNvSpPr txBox="1"/>
          <p:nvPr/>
        </p:nvSpPr>
        <p:spPr>
          <a:xfrm>
            <a:off x="1143000" y="303213"/>
            <a:ext cx="56007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</a:t>
            </a:r>
            <a:endParaRPr lang="zh-CN" altLang="en-US" b="1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87" name="文本框 67586"/>
          <p:cNvSpPr txBox="1"/>
          <p:nvPr/>
        </p:nvSpPr>
        <p:spPr>
          <a:xfrm>
            <a:off x="1143000" y="30480"/>
            <a:ext cx="6343650" cy="3230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词类活用</a:t>
            </a:r>
            <a:endParaRPr lang="zh-CN" altLang="en-US" b="1" noProof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b="1" noProof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b="1" noProof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、形容词活用作名词：毕力平</a:t>
            </a:r>
            <a:r>
              <a:rPr lang="zh-CN" altLang="en-US" b="1" noProof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险</a:t>
            </a:r>
            <a:r>
              <a:rPr lang="zh-CN" altLang="en-US" b="1" noProof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：</a:t>
            </a:r>
            <a:endParaRPr lang="zh-CN" altLang="en-US" b="1" noProof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b="1" noProof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b="1" noProof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b="1" noProof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lang="zh-CN" altLang="en-US" b="1" noProof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名词活用作动词：</a:t>
            </a:r>
            <a:endParaRPr lang="zh-CN" altLang="en-US" b="1" noProof="1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箕畚</a:t>
            </a:r>
            <a:r>
              <a:rPr lang="zh-CN" altLang="en-US" b="1" noProof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运于渤海之尾：</a:t>
            </a:r>
            <a:endParaRPr lang="zh-CN" altLang="en-US" b="1" noProof="1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面</a:t>
            </a:r>
            <a:r>
              <a:rPr lang="zh-CN" altLang="en-US" b="1" noProof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山而居：</a:t>
            </a:r>
            <a:endParaRPr lang="zh-CN" altLang="en-US" b="1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1267" name="对象 67587"/>
          <p:cNvGraphicFramePr/>
          <p:nvPr/>
        </p:nvGraphicFramePr>
        <p:xfrm>
          <a:off x="6800850" y="195263"/>
          <a:ext cx="1200150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1644650" imgH="2292350" progId="MS_ClipArt_Gallery.2">
                  <p:embed/>
                </p:oleObj>
              </mc:Choice>
              <mc:Fallback>
                <p:oleObj name="" r:id="rId1" imgW="1644650" imgH="2292350" progId="MS_ClipArt_Gallery.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00850" y="195263"/>
                        <a:ext cx="1200150" cy="3429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90" name="文本框 67589"/>
          <p:cNvSpPr txBox="1"/>
          <p:nvPr/>
        </p:nvSpPr>
        <p:spPr>
          <a:xfrm>
            <a:off x="1314450" y="1085850"/>
            <a:ext cx="38544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b="1" noProof="1">
                <a:solidFill>
                  <a:srgbClr val="0000CC"/>
                </a:solidFill>
                <a:latin typeface="Times New Roman" panose="02020603050405020304" pitchFamily="18" charset="0"/>
                <a:ea typeface="迷你简行楷" pitchFamily="65" charset="-122"/>
                <a:cs typeface="+mn-cs"/>
              </a:rPr>
              <a:t>形容词作名词：险峻的大山</a:t>
            </a:r>
            <a:endParaRPr lang="zh-CN" altLang="en-US" sz="1350" noProof="1">
              <a:latin typeface="Arial" panose="020B0604020202020204" pitchFamily="34" charset="0"/>
              <a:ea typeface="迷你简行楷" pitchFamily="65" charset="-122"/>
            </a:endParaRPr>
          </a:p>
        </p:txBody>
      </p:sp>
      <p:sp>
        <p:nvSpPr>
          <p:cNvPr id="67591" name="文本框 67590"/>
          <p:cNvSpPr txBox="1"/>
          <p:nvPr/>
        </p:nvSpPr>
        <p:spPr>
          <a:xfrm>
            <a:off x="3829050" y="2332038"/>
            <a:ext cx="35496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b="1" noProof="1">
                <a:solidFill>
                  <a:srgbClr val="0033CC"/>
                </a:solidFill>
                <a:latin typeface="Arial" panose="020B0604020202020204" pitchFamily="34" charset="0"/>
                <a:ea typeface="迷你简行楷" pitchFamily="65" charset="-122"/>
                <a:cs typeface="+mn-cs"/>
              </a:rPr>
              <a:t>名词作状语：用箕畚装。</a:t>
            </a:r>
            <a:endParaRPr lang="zh-CN" altLang="en-US" sz="1350" noProof="1">
              <a:solidFill>
                <a:srgbClr val="0033CC"/>
              </a:solidFill>
              <a:latin typeface="Arial" panose="020B0604020202020204" pitchFamily="34" charset="0"/>
              <a:ea typeface="迷你简行楷" pitchFamily="65" charset="-122"/>
            </a:endParaRPr>
          </a:p>
        </p:txBody>
      </p:sp>
      <p:sp>
        <p:nvSpPr>
          <p:cNvPr id="67592" name="文本框 67591"/>
          <p:cNvSpPr txBox="1"/>
          <p:nvPr/>
        </p:nvSpPr>
        <p:spPr>
          <a:xfrm>
            <a:off x="2686050" y="2800350"/>
            <a:ext cx="32432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0033CC"/>
                </a:solidFill>
                <a:latin typeface="Arial" panose="020B0604020202020204" pitchFamily="34" charset="0"/>
                <a:ea typeface="迷你简行楷" pitchFamily="65" charset="-122"/>
              </a:rPr>
              <a:t>名词作动词：面向着。</a:t>
            </a:r>
            <a:endParaRPr lang="zh-CN" altLang="en-US" b="1" dirty="0">
              <a:solidFill>
                <a:srgbClr val="0033CC"/>
              </a:solidFill>
              <a:latin typeface="Arial" panose="020B0604020202020204" pitchFamily="34" charset="0"/>
              <a:ea typeface="迷你简行楷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  <p:bldP spid="675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4337"/>
          <p:cNvSpPr txBox="1"/>
          <p:nvPr/>
        </p:nvSpPr>
        <p:spPr>
          <a:xfrm>
            <a:off x="1600200" y="171450"/>
            <a:ext cx="5657850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</a:rPr>
              <a:t>                             </a:t>
            </a:r>
            <a:r>
              <a:rPr lang="en-US" altLang="zh-CN" b="1" u="sng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b="1" u="sng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之”</a:t>
            </a:r>
            <a:r>
              <a:rPr lang="zh-CN" altLang="en-US" b="1" u="sng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的用法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结构助词，“的”：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冀州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南，河阳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北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用在主谓之间，取消句子独立性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： 惩山北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塞，出入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迂也    汝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不惠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指示代词，“这”：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曾不能损魁父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丘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“这件事”：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操蛇之神闻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，告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于帝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人称代词，“他们”：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跳往助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“他”：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河曲智叟笑而止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曰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4339" name="图片 14338"/>
          <p:cNvPicPr/>
          <p:nvPr/>
        </p:nvPicPr>
        <p:blipFill>
          <a:blip r:embed="rId1"/>
          <a:stretch>
            <a:fillRect/>
          </a:stretch>
        </p:blipFill>
        <p:spPr>
          <a:xfrm>
            <a:off x="8054181" y="171450"/>
            <a:ext cx="807244" cy="1103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14339"/>
          <p:cNvPicPr/>
          <p:nvPr/>
        </p:nvPicPr>
        <p:blipFill>
          <a:blip r:embed="rId2"/>
          <a:stretch>
            <a:fillRect/>
          </a:stretch>
        </p:blipFill>
        <p:spPr>
          <a:xfrm>
            <a:off x="6350" y="4286250"/>
            <a:ext cx="1200150" cy="62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2529</Words>
  <Paragraphs>240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隶书</vt:lpstr>
      <vt:lpstr>方正楷体简体</vt:lpstr>
      <vt:lpstr>黑体</vt:lpstr>
      <vt:lpstr>Verdana</vt:lpstr>
      <vt:lpstr>迷你简行楷</vt:lpstr>
      <vt:lpstr>微软雅黑</vt:lpstr>
      <vt:lpstr>Arial Unicode MS</vt:lpstr>
      <vt:lpstr>Calibri</vt:lpstr>
      <vt:lpstr>幼圆</vt:lpstr>
      <vt:lpstr>默认设计模板</vt:lpstr>
      <vt:lpstr>MS_ClipArt_Gallery.2</vt:lpstr>
      <vt:lpstr>MS_ClipArt_Gallery.2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2.翻译句子：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2000-10-12T02:53:00Z</dcterms:created>
  <dcterms:modified xsi:type="dcterms:W3CDTF">2018-11-10T19:57:45Z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