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58" r:id="rId2"/>
    <p:sldId id="359" r:id="rId3"/>
    <p:sldId id="265" r:id="rId4"/>
    <p:sldId id="361" r:id="rId5"/>
    <p:sldId id="278" r:id="rId6"/>
    <p:sldId id="344" r:id="rId7"/>
    <p:sldId id="362" r:id="rId8"/>
    <p:sldId id="363" r:id="rId9"/>
    <p:sldId id="364" r:id="rId10"/>
    <p:sldId id="365" r:id="rId11"/>
    <p:sldId id="366" r:id="rId12"/>
    <p:sldId id="275" r:id="rId13"/>
    <p:sldId id="367" r:id="rId14"/>
    <p:sldId id="368" r:id="rId15"/>
    <p:sldId id="369" r:id="rId16"/>
    <p:sldId id="370" r:id="rId17"/>
    <p:sldId id="371" r:id="rId18"/>
    <p:sldId id="372" r:id="rId19"/>
    <p:sldId id="285" r:id="rId20"/>
    <p:sldId id="373" r:id="rId21"/>
    <p:sldId id="374" r:id="rId22"/>
    <p:sldId id="286" r:id="rId23"/>
    <p:sldId id="375" r:id="rId24"/>
    <p:sldId id="360" r:id="rId25"/>
    <p:sldId id="376" r:id="rId26"/>
    <p:sldId id="270" r:id="rId27"/>
    <p:sldId id="377" r:id="rId28"/>
    <p:sldId id="380" r:id="rId29"/>
    <p:sldId id="381" r:id="rId30"/>
    <p:sldId id="382" r:id="rId31"/>
    <p:sldId id="277" r:id="rId32"/>
    <p:sldId id="383"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732" y="90"/>
      </p:cViewPr>
      <p:guideLst>
        <p:guide orient="horz" pos="845"/>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2015-11-05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6.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slide" Target="../slides/slide26.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6.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slide" Target="../slides/slide26.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7.png"/><Relationship Id="rId4" Type="http://schemas.openxmlformats.org/officeDocument/2006/relationships/slide" Target="../slides/slide1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latin typeface="+mn-lt"/>
                  <a:ea typeface="+mn-ea"/>
                </a:rPr>
                <a:t>INZHIDAOXUE</a:t>
              </a:r>
              <a:endParaRPr lang="zh-CN" altLang="en-US" sz="10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4" cy="584775"/>
            <a:chOff x="29482" y="2927145"/>
            <a:chExt cx="1463620" cy="487312"/>
          </a:xfrm>
        </p:grpSpPr>
        <p:sp>
          <p:nvSpPr>
            <p:cNvPr id="38" name="TextBox 37"/>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34020" cy="584775"/>
            <a:chOff x="29482" y="2927145"/>
            <a:chExt cx="1644038" cy="487312"/>
          </a:xfrm>
        </p:grpSpPr>
        <p:sp>
          <p:nvSpPr>
            <p:cNvPr id="41" name="TextBox 40"/>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latin typeface="+mn-lt"/>
                    <a:ea typeface="+mn-ea"/>
                  </a:rPr>
                  <a:t>INZHIDAOXUE</a:t>
                </a:r>
                <a:endParaRPr lang="zh-CN" altLang="en-US" sz="10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4" cy="584775"/>
            <a:chOff x="29482" y="2927145"/>
            <a:chExt cx="1463620" cy="487312"/>
          </a:xfrm>
        </p:grpSpPr>
        <p:sp>
          <p:nvSpPr>
            <p:cNvPr id="40" name="TextBox 39"/>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34020" cy="584775"/>
            <a:chOff x="29482" y="2927145"/>
            <a:chExt cx="1644038" cy="487312"/>
          </a:xfrm>
        </p:grpSpPr>
        <p:sp>
          <p:nvSpPr>
            <p:cNvPr id="43" name="TextBox 42"/>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42870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HONGNANTANJIU</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87624" cy="584775"/>
              <a:chOff x="29482" y="2927145"/>
              <a:chExt cx="1463620" cy="487312"/>
            </a:xfrm>
          </p:grpSpPr>
          <p:sp>
            <p:nvSpPr>
              <p:cNvPr id="39" name="TextBox 38"/>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UXIETUOZHAN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2"/>
            <a:ext cx="1187624" cy="584775"/>
            <a:chOff x="29482" y="2927144"/>
            <a:chExt cx="1463620" cy="487312"/>
          </a:xfrm>
        </p:grpSpPr>
        <p:sp>
          <p:nvSpPr>
            <p:cNvPr id="39" name="TextBox 38"/>
            <p:cNvSpPr txBox="1"/>
            <p:nvPr userDrawn="1"/>
          </p:nvSpPr>
          <p:spPr>
            <a:xfrm>
              <a:off x="29482" y="2927144"/>
              <a:ext cx="1428704" cy="487312"/>
            </a:xfrm>
            <a:prstGeom prst="rect">
              <a:avLst/>
            </a:prstGeom>
            <a:noFill/>
          </p:spPr>
          <p:txBody>
            <a:bodyPr wrap="none" rtlCol="0">
              <a:spAutoFit/>
            </a:bodyPr>
            <a:lstStyle/>
            <a:p>
              <a:r>
                <a:rPr lang="en-US" altLang="zh-CN" sz="3200" kern="1200" baseline="0" dirty="0" smtClean="0">
                  <a:solidFill>
                    <a:srgbClr val="333333"/>
                  </a:solidFill>
                  <a:latin typeface="黑体" panose="02010600030101010101" pitchFamily="2" charset="-122"/>
                  <a:ea typeface="黑体" panose="02010600030101010101" pitchFamily="2" charset="-122"/>
                  <a:cs typeface="+mn-cs"/>
                </a:rPr>
                <a:t>D</a:t>
              </a:r>
              <a:r>
                <a:rPr lang="en-US" altLang="zh-CN" sz="1000" kern="1200" dirty="0" smtClean="0">
                  <a:solidFill>
                    <a:srgbClr val="333333"/>
                  </a:solidFill>
                  <a:latin typeface="+mn-lt"/>
                  <a:ea typeface="+mn-ea"/>
                  <a:cs typeface="+mn-cs"/>
                </a:rPr>
                <a:t>UXIETUOZHAN</a:t>
              </a:r>
              <a:endParaRPr lang="zh-CN" altLang="en-US" sz="1000" kern="1200" dirty="0">
                <a:solidFill>
                  <a:srgbClr val="333333"/>
                </a:solidFill>
                <a:latin typeface="+mn-lt"/>
                <a:ea typeface="+mn-ea"/>
                <a:cs typeface="+mn-cs"/>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kern="1200" dirty="0" smtClean="0">
                  <a:solidFill>
                    <a:srgbClr val="333333"/>
                  </a:solidFill>
                  <a:latin typeface="黑体" panose="02010600030101010101" pitchFamily="2" charset="-122"/>
                  <a:ea typeface="黑体" panose="02010600030101010101" pitchFamily="2" charset="-122"/>
                  <a:cs typeface="+mn-cs"/>
                </a:rPr>
                <a:t>读写拓展</a:t>
              </a:r>
              <a:endParaRPr lang="zh-CN" altLang="en-US" sz="1400" kern="1200" dirty="0">
                <a:solidFill>
                  <a:srgbClr val="333333"/>
                </a:solidFill>
                <a:latin typeface="黑体" panose="02010600030101010101" pitchFamily="2" charset="-122"/>
                <a:ea typeface="黑体" panose="02010600030101010101" pitchFamily="2" charset="-122"/>
                <a:cs typeface="+mn-cs"/>
              </a:endParaRPr>
            </a:p>
          </p:txBody>
        </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164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5</a:t>
            </a:r>
            <a:r>
              <a:rPr lang="zh-CN" altLang="zh-CN" sz="1400" dirty="0" smtClean="0"/>
              <a:t>　杜甫诗三首</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3.xml"/><Relationship Id="rId7" Type="http://schemas.openxmlformats.org/officeDocument/2006/relationships/package" Target="../embeddings/Microsoft_Word___7.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oleObject" Target="../embeddings/oleObject7.bin"/><Relationship Id="rId5" Type="http://schemas.openxmlformats.org/officeDocument/2006/relationships/slide" Target="slide6.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12.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19.xml"/><Relationship Id="rId9" Type="http://schemas.openxmlformats.org/officeDocument/2006/relationships/image" Target="../media/image15.emf"/></Relationships>
</file>

<file path=ppt/slides/_rels/slide1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2.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12.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19.xml"/><Relationship Id="rId9" Type="http://schemas.openxmlformats.org/officeDocument/2006/relationships/image" Target="../media/image16.emf"/></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12.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19.xml"/><Relationship Id="rId9" Type="http://schemas.openxmlformats.org/officeDocument/2006/relationships/image" Target="../media/image17.emf"/></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12.xml"/><Relationship Id="rId7"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19.xml"/><Relationship Id="rId9" Type="http://schemas.openxmlformats.org/officeDocument/2006/relationships/image" Target="../media/image18.emf"/></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12.xml"/><Relationship Id="rId7"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19.xml"/><Relationship Id="rId9" Type="http://schemas.openxmlformats.org/officeDocument/2006/relationships/image" Target="../media/image19.emf"/></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12.xml"/><Relationship Id="rId7" Type="http://schemas.openxmlformats.org/officeDocument/2006/relationships/oleObject" Target="../embeddings/oleObject13.bin"/><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19.xml"/><Relationship Id="rId9" Type="http://schemas.openxmlformats.org/officeDocument/2006/relationships/image" Target="../media/image20.emf"/></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6.xml"/><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3.xml"/><Relationship Id="rId7" Type="http://schemas.openxmlformats.org/officeDocument/2006/relationships/package" Target="../embeddings/Microsoft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6.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3.xml"/><Relationship Id="rId7" Type="http://schemas.openxmlformats.org/officeDocument/2006/relationships/package" Target="../embeddings/Microsoft_Word___6.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 Target="slide6.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5</a:t>
            </a:r>
            <a:r>
              <a:rPr lang="zh-CN" altLang="zh-CN" dirty="0"/>
              <a:t>　杜甫诗三首</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772816"/>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分古今</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492602721"/>
              </p:ext>
            </p:extLst>
          </p:nvPr>
        </p:nvGraphicFramePr>
        <p:xfrm>
          <a:off x="508000" y="2511397"/>
          <a:ext cx="8128000" cy="2922941"/>
        </p:xfrm>
        <a:graphic>
          <a:graphicData uri="http://schemas.openxmlformats.org/presentationml/2006/ole">
            <mc:AlternateContent xmlns:mc="http://schemas.openxmlformats.org/markup-compatibility/2006">
              <mc:Choice xmlns:v="urn:schemas-microsoft-com:vml" Requires="v">
                <p:oleObj spid="_x0000_s7173" name="文档" r:id="rId7" imgW="3946416" imgH="1418859" progId="Word.Document.12">
                  <p:embed/>
                </p:oleObj>
              </mc:Choice>
              <mc:Fallback>
                <p:oleObj name="文档" r:id="rId7" imgW="3946416" imgH="1418859" progId="Word.Document.12">
                  <p:embed/>
                  <p:pic>
                    <p:nvPicPr>
                      <p:cNvPr id="0" name=""/>
                      <p:cNvPicPr/>
                      <p:nvPr/>
                    </p:nvPicPr>
                    <p:blipFill>
                      <a:blip r:embed="rId8"/>
                      <a:stretch>
                        <a:fillRect/>
                      </a:stretch>
                    </p:blipFill>
                    <p:spPr>
                      <a:xfrm>
                        <a:off x="508000" y="2511397"/>
                        <a:ext cx="8128000" cy="2922941"/>
                      </a:xfrm>
                      <a:prstGeom prst="rect">
                        <a:avLst/>
                      </a:prstGeom>
                    </p:spPr>
                  </p:pic>
                </p:oleObj>
              </mc:Fallback>
            </mc:AlternateContent>
          </a:graphicData>
        </a:graphic>
      </p:graphicFrame>
    </p:spTree>
    <p:extLst>
      <p:ext uri="{BB962C8B-B14F-4D97-AF65-F5344CB8AC3E}">
        <p14:creationId xmlns:p14="http://schemas.microsoft.com/office/powerpoint/2010/main" val="248036736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2081879"/>
            <a:ext cx="8128000" cy="294824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玉露凋伤枫树林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巫山巫峡气萧森。</a:t>
            </a:r>
            <a:r>
              <a:rPr lang="en-US" altLang="zh-CN" dirty="0">
                <a:solidFill>
                  <a:srgbClr val="000000"/>
                </a:solidFill>
                <a:latin typeface="Times New Roman" panose="02020603050405020304" pitchFamily="18" charset="0"/>
                <a:cs typeface="Times New Roman" panose="02020603050405020304" pitchFamily="18" charset="0"/>
              </a:rPr>
              <a:t>(2014·</a:t>
            </a:r>
            <a:r>
              <a:rPr lang="zh-CN" altLang="zh-CN" dirty="0">
                <a:solidFill>
                  <a:srgbClr val="000000"/>
                </a:solidFill>
                <a:latin typeface="Times New Roman" panose="02020603050405020304" pitchFamily="18" charset="0"/>
                <a:cs typeface="Times New Roman" panose="02020603050405020304" pitchFamily="18" charset="0"/>
              </a:rPr>
              <a:t>安徽高考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一去紫台连朔漠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独留青冢向黄昏</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(2014·</a:t>
            </a:r>
            <a:r>
              <a:rPr lang="zh-CN" altLang="zh-CN" dirty="0">
                <a:solidFill>
                  <a:srgbClr val="000000"/>
                </a:solidFill>
                <a:latin typeface="Times New Roman" panose="02020603050405020304" pitchFamily="18" charset="0"/>
                <a:cs typeface="Times New Roman" panose="02020603050405020304" pitchFamily="18" charset="0"/>
              </a:rPr>
              <a:t>湖北高考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江间波浪兼天涌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塞上风云接地阴。</a:t>
            </a:r>
            <a:r>
              <a:rPr lang="en-US" altLang="zh-CN" dirty="0">
                <a:solidFill>
                  <a:srgbClr val="000000"/>
                </a:solidFill>
                <a:latin typeface="Times New Roman" panose="02020603050405020304" pitchFamily="18" charset="0"/>
                <a:cs typeface="Times New Roman" panose="02020603050405020304" pitchFamily="18" charset="0"/>
              </a:rPr>
              <a:t>(2013·</a:t>
            </a:r>
            <a:r>
              <a:rPr lang="zh-CN" altLang="zh-CN" dirty="0">
                <a:solidFill>
                  <a:srgbClr val="000000"/>
                </a:solidFill>
                <a:latin typeface="Times New Roman" panose="02020603050405020304" pitchFamily="18" charset="0"/>
                <a:cs typeface="Times New Roman" panose="02020603050405020304" pitchFamily="18" charset="0"/>
              </a:rPr>
              <a:t>安徽高考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无边落木萧萧下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不尽长江滚滚来</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(2013·</a:t>
            </a:r>
            <a:r>
              <a:rPr lang="zh-CN" altLang="zh-CN" dirty="0">
                <a:solidFill>
                  <a:srgbClr val="000000"/>
                </a:solidFill>
                <a:latin typeface="Times New Roman" panose="02020603050405020304" pitchFamily="18" charset="0"/>
                <a:cs typeface="Times New Roman" panose="02020603050405020304" pitchFamily="18" charset="0"/>
              </a:rPr>
              <a:t>山东高考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万里悲秋常作客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百年多病独登台。</a:t>
            </a:r>
            <a:r>
              <a:rPr lang="en-US" altLang="zh-CN" dirty="0">
                <a:solidFill>
                  <a:srgbClr val="000000"/>
                </a:solidFill>
                <a:latin typeface="Times New Roman" panose="02020603050405020304" pitchFamily="18" charset="0"/>
                <a:cs typeface="Times New Roman" panose="02020603050405020304" pitchFamily="18" charset="0"/>
              </a:rPr>
              <a:t>(2012·</a:t>
            </a:r>
            <a:r>
              <a:rPr lang="zh-CN" altLang="zh-CN" dirty="0">
                <a:solidFill>
                  <a:srgbClr val="000000"/>
                </a:solidFill>
                <a:latin typeface="Times New Roman" panose="02020603050405020304" pitchFamily="18" charset="0"/>
                <a:cs typeface="Times New Roman" panose="02020603050405020304" pitchFamily="18" charset="0"/>
              </a:rPr>
              <a:t>江苏高考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风急天高猿啸哀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渚清沙白鸟飞回。</a:t>
            </a:r>
            <a:r>
              <a:rPr lang="en-US" altLang="zh-CN" dirty="0">
                <a:solidFill>
                  <a:srgbClr val="000000"/>
                </a:solidFill>
                <a:latin typeface="Times New Roman" panose="02020603050405020304" pitchFamily="18" charset="0"/>
                <a:cs typeface="Times New Roman" panose="02020603050405020304" pitchFamily="18" charset="0"/>
              </a:rPr>
              <a:t>(2012·</a:t>
            </a:r>
            <a:r>
              <a:rPr lang="zh-CN" altLang="zh-CN" dirty="0">
                <a:solidFill>
                  <a:srgbClr val="000000"/>
                </a:solidFill>
                <a:latin typeface="Times New Roman" panose="02020603050405020304" pitchFamily="18" charset="0"/>
                <a:cs typeface="Times New Roman" panose="02020603050405020304" pitchFamily="18" charset="0"/>
              </a:rPr>
              <a:t>福建高考</a:t>
            </a:r>
            <a:r>
              <a:rPr lang="en-US" altLang="zh-CN" dirty="0">
                <a:solidFill>
                  <a:srgbClr val="000000"/>
                </a:solidFill>
                <a:latin typeface="Times New Roman" panose="02020603050405020304" pitchFamily="18" charset="0"/>
                <a:cs typeface="Times New Roman" panose="02020603050405020304" pitchFamily="18" charset="0"/>
              </a:rPr>
              <a:t>,2011·</a:t>
            </a:r>
            <a:r>
              <a:rPr lang="zh-CN" altLang="zh-CN" dirty="0">
                <a:solidFill>
                  <a:srgbClr val="000000"/>
                </a:solidFill>
                <a:latin typeface="Times New Roman" panose="02020603050405020304" pitchFamily="18" charset="0"/>
                <a:cs typeface="Times New Roman" panose="02020603050405020304" pitchFamily="18" charset="0"/>
              </a:rPr>
              <a:t>天津高考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149564" y="2542672"/>
            <a:ext cx="1562314" cy="3185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03665" y="2946715"/>
            <a:ext cx="1562314" cy="3185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48092" y="3359368"/>
            <a:ext cx="1562314" cy="3185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14551" y="3773290"/>
            <a:ext cx="1562314" cy="3185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48732" y="4181252"/>
            <a:ext cx="1577937" cy="3185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37846" y="4587251"/>
            <a:ext cx="1577937"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17194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1654"/>
            <a:ext cx="8128000" cy="4755148"/>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了解《秋兴八首》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其一</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的内容与情感</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《秋兴八首》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是按怎样的思路行文的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请根据表格提示填写</a:t>
            </a:r>
            <a:r>
              <a:rPr lang="zh-CN" altLang="zh-CN" dirty="0" smtClean="0">
                <a:solidFill>
                  <a:srgbClr val="000000"/>
                </a:solidFill>
                <a:latin typeface="Times New Roman" panose="02020603050405020304" pitchFamily="18" charset="0"/>
                <a:cs typeface="Times New Roman" panose="02020603050405020304" pitchFamily="18" charset="0"/>
              </a:rPr>
              <a:t>。</a:t>
            </a:r>
            <a:endParaRPr lang="en-US" altLang="zh-CN" dirty="0" smtClean="0">
              <a:solidFill>
                <a:srgbClr val="000000"/>
              </a:solidFill>
              <a:latin typeface="Times New Roman" panose="02020603050405020304" pitchFamily="18" charset="0"/>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总写巫山、巫峡的秋色秋景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颔联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承首联写江间波浪和塞上风云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颈联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由眼前丛菊的开放联想到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尾联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追忆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的沉思又被白帝城黄昏的砧声所打断。</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49955183"/>
              </p:ext>
            </p:extLst>
          </p:nvPr>
        </p:nvGraphicFramePr>
        <p:xfrm>
          <a:off x="508000" y="2513380"/>
          <a:ext cx="8128000" cy="2521568"/>
        </p:xfrm>
        <a:graphic>
          <a:graphicData uri="http://schemas.openxmlformats.org/presentationml/2006/ole">
            <mc:AlternateContent xmlns:mc="http://schemas.openxmlformats.org/markup-compatibility/2006">
              <mc:Choice xmlns:v="urn:schemas-microsoft-com:vml" Requires="v">
                <p:oleObj spid="_x0000_s8196" name="文档" r:id="rId8" imgW="3894589" imgH="1207563" progId="Word.Document.12">
                  <p:embed/>
                </p:oleObj>
              </mc:Choice>
              <mc:Fallback>
                <p:oleObj name="文档" r:id="rId8" imgW="3894589" imgH="1207563" progId="Word.Document.12">
                  <p:embed/>
                  <p:pic>
                    <p:nvPicPr>
                      <p:cNvPr id="0" name=""/>
                      <p:cNvPicPr/>
                      <p:nvPr/>
                    </p:nvPicPr>
                    <p:blipFill>
                      <a:blip r:embed="rId9"/>
                      <a:stretch>
                        <a:fillRect/>
                      </a:stretch>
                    </p:blipFill>
                    <p:spPr>
                      <a:xfrm>
                        <a:off x="508000" y="2513380"/>
                        <a:ext cx="8128000" cy="2521568"/>
                      </a:xfrm>
                      <a:prstGeom prst="rect">
                        <a:avLst/>
                      </a:prstGeom>
                    </p:spPr>
                  </p:pic>
                </p:oleObj>
              </mc:Fallback>
            </mc:AlternateContent>
          </a:graphicData>
        </a:graphic>
      </p:graphicFrame>
      <p:sp>
        <p:nvSpPr>
          <p:cNvPr id="8" name="矩形 7"/>
          <p:cNvSpPr/>
          <p:nvPr/>
        </p:nvSpPr>
        <p:spPr>
          <a:xfrm>
            <a:off x="193441" y="4710971"/>
            <a:ext cx="8646661" cy="1363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874129"/>
            <a:ext cx="8128000" cy="336374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诗中写了哪些景物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这些景物体现了诗人怎样的情感</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写了玉露、枫树林、巫山、巫峡、波浪、风云、菊花、孤舟、白帝城等。这些景物表现了秋的肃杀、人的忧伤与孤独。</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这首诗意境恢宏、气势磅礴。诗人是如何借用宏大的意境和磅礴的气势体现自身漂泊和国势飘摇的忧思之情的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诗人抓住景物特点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融入自己的情感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使秋天萧森的气息充塞于巫山巫峡之中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天上地下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江间关塞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到处是惊风骇浪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动荡不安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萧条暗淡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表现了自己的极度不安和胸中的郁闷不平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也象征了国势的危急。</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2327108"/>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3441" y="3983292"/>
            <a:ext cx="8646661" cy="16857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1286212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844824"/>
            <a:ext cx="8128000" cy="3508653"/>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赏析《咏怀古迹》</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其三</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的形象和情感</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《咏怀古迹》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各联写了哪些内容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写这些内容的目的是什么</a:t>
            </a:r>
            <a:r>
              <a:rPr lang="en-US" altLang="zh-CN" dirty="0" smtClean="0">
                <a:solidFill>
                  <a:srgbClr val="000000"/>
                </a:solidFill>
                <a:latin typeface="Times New Roman" panose="02020603050405020304" pitchFamily="18" charset="0"/>
                <a:cs typeface="Times New Roman" panose="02020603050405020304" pitchFamily="18" charset="0"/>
              </a:rPr>
              <a:t>?</a:t>
            </a:r>
          </a:p>
          <a:p>
            <a:pPr indent="267970">
              <a:lnSpc>
                <a:spcPct val="150000"/>
              </a:lnSpc>
              <a:spcAft>
                <a:spcPts val="0"/>
              </a:spcAft>
              <a:tabLst>
                <a:tab pos="1029335" algn="l"/>
                <a:tab pos="1850390" algn="l"/>
                <a:tab pos="2538095" algn="l"/>
                <a:tab pos="3221990" algn="l"/>
              </a:tabLst>
            </a:pP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从侧面烘托昭君形象</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叙述昭君遭遇</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写千年来琵琶的幽怨声</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219386619"/>
              </p:ext>
            </p:extLst>
          </p:nvPr>
        </p:nvGraphicFramePr>
        <p:xfrm>
          <a:off x="508000" y="3039575"/>
          <a:ext cx="8128000" cy="2017145"/>
        </p:xfrm>
        <a:graphic>
          <a:graphicData uri="http://schemas.openxmlformats.org/presentationml/2006/ole">
            <mc:AlternateContent xmlns:mc="http://schemas.openxmlformats.org/markup-compatibility/2006">
              <mc:Choice xmlns:v="urn:schemas-microsoft-com:vml" Requires="v">
                <p:oleObj spid="_x0000_s9220" name="文档" r:id="rId8" imgW="3908266" imgH="969584" progId="Word.Document.12">
                  <p:embed/>
                </p:oleObj>
              </mc:Choice>
              <mc:Fallback>
                <p:oleObj name="文档" r:id="rId8" imgW="3908266" imgH="969584" progId="Word.Document.12">
                  <p:embed/>
                  <p:pic>
                    <p:nvPicPr>
                      <p:cNvPr id="0" name=""/>
                      <p:cNvPicPr/>
                      <p:nvPr/>
                    </p:nvPicPr>
                    <p:blipFill>
                      <a:blip r:embed="rId9"/>
                      <a:stretch>
                        <a:fillRect/>
                      </a:stretch>
                    </p:blipFill>
                    <p:spPr>
                      <a:xfrm>
                        <a:off x="508000" y="3039575"/>
                        <a:ext cx="8128000" cy="2017145"/>
                      </a:xfrm>
                      <a:prstGeom prst="rect">
                        <a:avLst/>
                      </a:prstGeom>
                    </p:spPr>
                  </p:pic>
                </p:oleObj>
              </mc:Fallback>
            </mc:AlternateContent>
          </a:graphicData>
        </a:graphic>
      </p:graphicFrame>
      <p:sp>
        <p:nvSpPr>
          <p:cNvPr id="8" name="矩形 7"/>
          <p:cNvSpPr/>
          <p:nvPr/>
        </p:nvSpPr>
        <p:spPr>
          <a:xfrm>
            <a:off x="193441" y="4761697"/>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6610909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517297"/>
            <a:ext cx="8128000" cy="443198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这首诗给我们塑造了一个什么样的王昭君形象</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离别父母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远嫁异域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面对不公命运有巨大的勇气和毅力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性格坚强隐忍。</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有人说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这首咏怀诗是杜甫借王昭君的身世和遭遇感慨自身的命运和处境。那么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昭君和杜甫有哪些相似点</a:t>
            </a:r>
            <a:r>
              <a:rPr lang="en-US" altLang="zh-CN" dirty="0" smtClean="0">
                <a:solidFill>
                  <a:srgbClr val="000000"/>
                </a:solidFill>
                <a:latin typeface="Times New Roman" panose="02020603050405020304" pitchFamily="18" charset="0"/>
                <a:cs typeface="Times New Roman" panose="02020603050405020304" pitchFamily="18" charset="0"/>
              </a:rPr>
              <a:t>?</a:t>
            </a: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画图省识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远离汉宫</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不分忠佞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无辜遭贬</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身死异国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环珮空归</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漂泊西南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有家难归</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73844072"/>
              </p:ext>
            </p:extLst>
          </p:nvPr>
        </p:nvGraphicFramePr>
        <p:xfrm>
          <a:off x="508000" y="3247699"/>
          <a:ext cx="8128000" cy="2147144"/>
        </p:xfrm>
        <a:graphic>
          <a:graphicData uri="http://schemas.openxmlformats.org/presentationml/2006/ole">
            <mc:AlternateContent xmlns:mc="http://schemas.openxmlformats.org/markup-compatibility/2006">
              <mc:Choice xmlns:v="urn:schemas-microsoft-com:vml" Requires="v">
                <p:oleObj spid="_x0000_s10244" name="文档" r:id="rId8" imgW="3894229" imgH="1029079" progId="Word.Document.12">
                  <p:embed/>
                </p:oleObj>
              </mc:Choice>
              <mc:Fallback>
                <p:oleObj name="文档" r:id="rId8" imgW="3894229" imgH="1029079" progId="Word.Document.12">
                  <p:embed/>
                  <p:pic>
                    <p:nvPicPr>
                      <p:cNvPr id="0" name=""/>
                      <p:cNvPicPr/>
                      <p:nvPr/>
                    </p:nvPicPr>
                    <p:blipFill>
                      <a:blip r:embed="rId9"/>
                      <a:stretch>
                        <a:fillRect/>
                      </a:stretch>
                    </p:blipFill>
                    <p:spPr>
                      <a:xfrm>
                        <a:off x="508000" y="3247699"/>
                        <a:ext cx="8128000" cy="2147144"/>
                      </a:xfrm>
                      <a:prstGeom prst="rect">
                        <a:avLst/>
                      </a:prstGeom>
                    </p:spPr>
                  </p:pic>
                </p:oleObj>
              </mc:Fallback>
            </mc:AlternateContent>
          </a:graphicData>
        </a:graphic>
      </p:graphicFrame>
      <p:sp>
        <p:nvSpPr>
          <p:cNvPr id="8" name="矩形 7"/>
          <p:cNvSpPr/>
          <p:nvPr/>
        </p:nvSpPr>
        <p:spPr>
          <a:xfrm>
            <a:off x="193441" y="1949490"/>
            <a:ext cx="8646661" cy="4822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3441" y="5075783"/>
            <a:ext cx="8646661" cy="10458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960949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811067"/>
            <a:ext cx="8128000" cy="3489866"/>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目标三</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赏析《登高》的意境与情感</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《登高》的首联写到了哪些景物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构成了怎样的意境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首联共写了六种景物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风、天、猿、渚、沙、鸟。分别用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啸哀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飞回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营造了一种苍凉、悲怆的意境。</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无边落木萧萧下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不尽长江滚滚来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包含了怎样深沉的情感意蕴</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落木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萧萧下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生命之短暂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滚滚来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时间之永恒。面对无边落木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诗人感到人生的短暂和无奈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而看到眼前滚滚不尽的长江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诗人又感到豁达、坦荡、胸襟开阔。</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2843427"/>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3441" y="4061294"/>
            <a:ext cx="8646661" cy="15170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762799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3" name="矩形 2"/>
          <p:cNvSpPr>
            <a:spLocks noChangeAspect="1"/>
          </p:cNvSpPr>
          <p:nvPr/>
        </p:nvSpPr>
        <p:spPr>
          <a:xfrm>
            <a:off x="508000" y="1628800"/>
            <a:ext cx="8128000" cy="383181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宋代罗大经曾说颈联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万里悲秋常作客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百年多病独登台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中十四个字中含有八层意思。请尝试写出你对这八层意思的理解。</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地之远也</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时之凄惨也</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羁旅也</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久旅也</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⑤</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齿暮也</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⑥</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衰疾也</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⑦</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高迥处也</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⑧</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无亲朋也</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277664738"/>
              </p:ext>
            </p:extLst>
          </p:nvPr>
        </p:nvGraphicFramePr>
        <p:xfrm>
          <a:off x="508000" y="2693906"/>
          <a:ext cx="8128000" cy="2024546"/>
        </p:xfrm>
        <a:graphic>
          <a:graphicData uri="http://schemas.openxmlformats.org/presentationml/2006/ole">
            <mc:AlternateContent xmlns:mc="http://schemas.openxmlformats.org/markup-compatibility/2006">
              <mc:Choice xmlns:v="urn:schemas-microsoft-com:vml" Requires="v">
                <p:oleObj spid="_x0000_s11268" name="文档" r:id="rId8" imgW="3894229" imgH="969584" progId="Word.Document.12">
                  <p:embed/>
                </p:oleObj>
              </mc:Choice>
              <mc:Fallback>
                <p:oleObj name="文档" r:id="rId8" imgW="3894229" imgH="969584" progId="Word.Document.12">
                  <p:embed/>
                  <p:pic>
                    <p:nvPicPr>
                      <p:cNvPr id="0" name=""/>
                      <p:cNvPicPr/>
                      <p:nvPr/>
                    </p:nvPicPr>
                    <p:blipFill>
                      <a:blip r:embed="rId9"/>
                      <a:stretch>
                        <a:fillRect/>
                      </a:stretch>
                    </p:blipFill>
                    <p:spPr>
                      <a:xfrm>
                        <a:off x="508000" y="2693906"/>
                        <a:ext cx="8128000" cy="2024546"/>
                      </a:xfrm>
                      <a:prstGeom prst="rect">
                        <a:avLst/>
                      </a:prstGeom>
                    </p:spPr>
                  </p:pic>
                </p:oleObj>
              </mc:Fallback>
            </mc:AlternateContent>
          </a:graphicData>
        </a:graphic>
      </p:graphicFrame>
      <p:sp>
        <p:nvSpPr>
          <p:cNvPr id="8" name="矩形 7"/>
          <p:cNvSpPr/>
          <p:nvPr/>
        </p:nvSpPr>
        <p:spPr>
          <a:xfrm>
            <a:off x="193441" y="4437112"/>
            <a:ext cx="8646661" cy="14304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95148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497377"/>
            <a:ext cx="8128000" cy="211724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诗歌的尾联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艰难苦恨繁霜鬓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潦倒新停浊酒杯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蕴含了哪两个方面的深层意蕴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谈谈你的理解。</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国事艰难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壮志难酬。此时安史之乱已经过去四年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可是国家仍然动荡不安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自己已经人到暮年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不能为国家效力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恨自己壮志难酬。</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人生潦倒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消愁无途。诗人孤苦无依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满腹愁情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无法消除。</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79512" y="3346106"/>
            <a:ext cx="8646661" cy="15090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6925089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1654"/>
            <a:ext cx="8128000" cy="4597862"/>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明代评论家胡震亨认为《咏怀古迹》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其三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的起句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群山万壑赴荆门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气象雄伟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只有用在生长英雄的地方才适当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用在昭君村上是不适合、不协调的。你同意这种看法吗</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不同意。常言道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地灵人杰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正是因为有了如此钟灵毓秀的雄奇的山水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才孕育出昭君这样美丽的、不平凡的女子。清人吴瞻泰认为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诗人就是要借高大山川的雄伟气象来烘托、抬高昭君这个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窈窕红颜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要把她写得惊天动地。可见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作者在此是从咏江山之奇绝引出咏佳人之奇美。这是其一。其二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作者在引出昭君之前特意用了这么一个内涵厚重的句子作铺垫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也说明了在作者的心目中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生长在这里的昭君绝不只是一个明眸皓齿、秀发冰肌的弱女子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而是一位具有大山般坚强性格的奇伟女性。所以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画面的底色用的不是阴柔的秀丽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而是阳刚的伟岸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是较为和谐的。</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93441" y="2597562"/>
            <a:ext cx="8646661" cy="34348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123426848"/>
              </p:ext>
            </p:extLst>
          </p:nvPr>
        </p:nvGraphicFramePr>
        <p:xfrm>
          <a:off x="508000" y="1200526"/>
          <a:ext cx="8128000" cy="4710948"/>
        </p:xfrm>
        <a:graphic>
          <a:graphicData uri="http://schemas.openxmlformats.org/presentationml/2006/ole">
            <mc:AlternateContent xmlns:mc="http://schemas.openxmlformats.org/markup-compatibility/2006">
              <mc:Choice xmlns:v="urn:schemas-microsoft-com:vml" Requires="v">
                <p:oleObj spid="_x0000_s1030" name="文档" r:id="rId4" imgW="3998963" imgH="2317050" progId="Word.Document.12">
                  <p:embed/>
                </p:oleObj>
              </mc:Choice>
              <mc:Fallback>
                <p:oleObj name="文档" r:id="rId4" imgW="3998963" imgH="2317050" progId="Word.Document.12">
                  <p:embed/>
                  <p:pic>
                    <p:nvPicPr>
                      <p:cNvPr id="0" name=""/>
                      <p:cNvPicPr/>
                      <p:nvPr/>
                    </p:nvPicPr>
                    <p:blipFill>
                      <a:blip r:embed="rId5"/>
                      <a:stretch>
                        <a:fillRect/>
                      </a:stretch>
                    </p:blipFill>
                    <p:spPr>
                      <a:xfrm>
                        <a:off x="508000" y="1200526"/>
                        <a:ext cx="8128000" cy="4710948"/>
                      </a:xfrm>
                      <a:prstGeom prst="rect">
                        <a:avLst/>
                      </a:prstGeom>
                    </p:spPr>
                  </p:pic>
                </p:oleObj>
              </mc:Fallback>
            </mc:AlternateContent>
          </a:graphicData>
        </a:graphic>
      </p:graphicFrame>
    </p:spTree>
    <p:extLst>
      <p:ext uri="{BB962C8B-B14F-4D97-AF65-F5344CB8AC3E}">
        <p14:creationId xmlns:p14="http://schemas.microsoft.com/office/powerpoint/2010/main" val="772075606"/>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3" name="矩形 2"/>
          <p:cNvSpPr>
            <a:spLocks noChangeAspect="1"/>
          </p:cNvSpPr>
          <p:nvPr/>
        </p:nvSpPr>
        <p:spPr>
          <a:xfrm>
            <a:off x="508000" y="1351654"/>
            <a:ext cx="8128000" cy="461023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《登高》一诗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被后人称为七言律诗的典范之作。你认为哪些地方可称为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典范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就音韵而言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其四联句句押韵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皆为工对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且首联两句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又句中自对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一篇之中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句句皆律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一句之中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字字皆律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就写景而言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有工笔细描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写出风、天、猿、渚、沙、鸟六种景物的形、声、色、态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每种景物均只用一字描写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却生动形象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精练传神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如大笔写意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传达出秋的神韵。</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就抒情而言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抒情既有纵的时间的着笔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常作客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的追忆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也有横的空间的落墨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万里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行程后的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独登台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。从一生漂泊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写到余魂残骨的飘零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最后将时世艰难归结为潦倒不堪的根源。这样错综复杂手法的运用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把诗人忧国伤时、老病孤愁的苍凉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表现得沉郁而悲壮。</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93441" y="2193978"/>
            <a:ext cx="8646661" cy="38508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569263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018816"/>
            <a:ext cx="8128000" cy="3074368"/>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2400" i="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知识窗</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律诗是唐朝流行起来的一种诗歌体裁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属于近体诗的一种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因格律要求非常严格而得名。常见的类型有五律、七律和排律三种。通常的律诗规定每首</a:t>
            </a:r>
            <a:r>
              <a:rPr lang="en-US" altLang="zh-CN" dirty="0">
                <a:solidFill>
                  <a:srgbClr val="000000"/>
                </a:solidFill>
                <a:latin typeface="Times New Roman" panose="02020603050405020304" pitchFamily="18" charset="0"/>
                <a:cs typeface="Times New Roman" panose="02020603050405020304" pitchFamily="18" charset="0"/>
              </a:rPr>
              <a:t>8</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句。超过</a:t>
            </a:r>
            <a:r>
              <a:rPr lang="en-US" altLang="zh-CN" dirty="0">
                <a:solidFill>
                  <a:srgbClr val="000000"/>
                </a:solidFill>
                <a:latin typeface="Times New Roman" panose="02020603050405020304" pitchFamily="18" charset="0"/>
                <a:cs typeface="Times New Roman" panose="02020603050405020304" pitchFamily="18" charset="0"/>
              </a:rPr>
              <a:t>8</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dirty="0">
                <a:solidFill>
                  <a:srgbClr val="000000"/>
                </a:solidFill>
                <a:latin typeface="Times New Roman" panose="02020603050405020304" pitchFamily="18" charset="0"/>
                <a:cs typeface="Times New Roman" panose="02020603050405020304" pitchFamily="18" charset="0"/>
              </a:rPr>
              <a:t>10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句以上的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则称排律或长律。律诗习惯分四联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称第一联为首联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第二联为颔联、第三联为颈联、第四联为尾联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。每首的二、三两联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即颔联、颈联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的上下句习惯是对仗句。排律除首尾两联不对仗外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中间各联必须上下句对仗。</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5091138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文脉图解</a:t>
            </a:r>
          </a:p>
        </p:txBody>
      </p:sp>
      <p:sp>
        <p:nvSpPr>
          <p:cNvPr id="10" name="矩形 9">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graphicFrame>
        <p:nvGraphicFramePr>
          <p:cNvPr id="2" name="对象 1"/>
          <p:cNvGraphicFramePr>
            <a:graphicFrameLocks noChangeAspect="1"/>
          </p:cNvGraphicFramePr>
          <p:nvPr>
            <p:extLst>
              <p:ext uri="{D42A27DB-BD31-4B8C-83A1-F6EECF244321}">
                <p14:modId xmlns:p14="http://schemas.microsoft.com/office/powerpoint/2010/main" val="2983984442"/>
              </p:ext>
            </p:extLst>
          </p:nvPr>
        </p:nvGraphicFramePr>
        <p:xfrm>
          <a:off x="508000" y="1586279"/>
          <a:ext cx="8128000" cy="4290993"/>
        </p:xfrm>
        <a:graphic>
          <a:graphicData uri="http://schemas.openxmlformats.org/presentationml/2006/ole">
            <mc:AlternateContent xmlns:mc="http://schemas.openxmlformats.org/markup-compatibility/2006">
              <mc:Choice xmlns:v="urn:schemas-microsoft-com:vml" Requires="v">
                <p:oleObj spid="_x0000_s12292" name="文档" r:id="rId8" imgW="3837004" imgH="2026427" progId="Word.Document.12">
                  <p:embed/>
                </p:oleObj>
              </mc:Choice>
              <mc:Fallback>
                <p:oleObj name="文档" r:id="rId8" imgW="3837004" imgH="2026427" progId="Word.Document.12">
                  <p:embed/>
                  <p:pic>
                    <p:nvPicPr>
                      <p:cNvPr id="0" name=""/>
                      <p:cNvPicPr/>
                      <p:nvPr/>
                    </p:nvPicPr>
                    <p:blipFill>
                      <a:blip r:embed="rId9"/>
                      <a:stretch>
                        <a:fillRect/>
                      </a:stretch>
                    </p:blipFill>
                    <p:spPr>
                      <a:xfrm>
                        <a:off x="508000" y="1586279"/>
                        <a:ext cx="8128000" cy="4290993"/>
                      </a:xfrm>
                      <a:prstGeom prst="rect">
                        <a:avLst/>
                      </a:prstGeom>
                    </p:spPr>
                  </p:pic>
                </p:oleObj>
              </mc:Fallback>
            </mc:AlternateContent>
          </a:graphicData>
        </a:graphic>
      </p:graphicFrame>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文脉图解</a:t>
            </a:r>
          </a:p>
        </p:txBody>
      </p:sp>
      <p:sp>
        <p:nvSpPr>
          <p:cNvPr id="10" name="矩形 9">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graphicFrame>
        <p:nvGraphicFramePr>
          <p:cNvPr id="3" name="对象 2"/>
          <p:cNvGraphicFramePr>
            <a:graphicFrameLocks noChangeAspect="1"/>
          </p:cNvGraphicFramePr>
          <p:nvPr>
            <p:extLst>
              <p:ext uri="{D42A27DB-BD31-4B8C-83A1-F6EECF244321}">
                <p14:modId xmlns:p14="http://schemas.microsoft.com/office/powerpoint/2010/main" val="3048306222"/>
              </p:ext>
            </p:extLst>
          </p:nvPr>
        </p:nvGraphicFramePr>
        <p:xfrm>
          <a:off x="508000" y="2666528"/>
          <a:ext cx="8128000" cy="1778945"/>
        </p:xfrm>
        <a:graphic>
          <a:graphicData uri="http://schemas.openxmlformats.org/presentationml/2006/ole">
            <mc:AlternateContent xmlns:mc="http://schemas.openxmlformats.org/markup-compatibility/2006">
              <mc:Choice xmlns:v="urn:schemas-microsoft-com:vml" Requires="v">
                <p:oleObj spid="_x0000_s13316" name="文档" r:id="rId8" imgW="3837004" imgH="840138" progId="Word.Document.12">
                  <p:embed/>
                </p:oleObj>
              </mc:Choice>
              <mc:Fallback>
                <p:oleObj name="文档" r:id="rId8" imgW="3837004" imgH="840138" progId="Word.Document.12">
                  <p:embed/>
                  <p:pic>
                    <p:nvPicPr>
                      <p:cNvPr id="0" name=""/>
                      <p:cNvPicPr/>
                      <p:nvPr/>
                    </p:nvPicPr>
                    <p:blipFill>
                      <a:blip r:embed="rId9"/>
                      <a:stretch>
                        <a:fillRect/>
                      </a:stretch>
                    </p:blipFill>
                    <p:spPr>
                      <a:xfrm>
                        <a:off x="508000" y="2666528"/>
                        <a:ext cx="8128000" cy="1778945"/>
                      </a:xfrm>
                      <a:prstGeom prst="rect">
                        <a:avLst/>
                      </a:prstGeom>
                    </p:spPr>
                  </p:pic>
                </p:oleObj>
              </mc:Fallback>
            </mc:AlternateContent>
          </a:graphicData>
        </a:graphic>
      </p:graphicFrame>
    </p:spTree>
    <p:extLst>
      <p:ext uri="{BB962C8B-B14F-4D97-AF65-F5344CB8AC3E}">
        <p14:creationId xmlns:p14="http://schemas.microsoft.com/office/powerpoint/2010/main" val="49991579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6" name="矩形 5"/>
          <p:cNvSpPr>
            <a:spLocks noChangeAspect="1"/>
          </p:cNvSpPr>
          <p:nvPr/>
        </p:nvSpPr>
        <p:spPr>
          <a:xfrm>
            <a:off x="508000" y="1458631"/>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三首杜诗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有一个共同的特点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就是借景抒情。杜甫善于借助阔大苍凉的景色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抒发自己的人生感悟和忧国情思。《秋兴八首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》开首写玉露枫林、</a:t>
            </a:r>
            <a:r>
              <a:rPr lang="zh-CN" altLang="zh-CN" dirty="0">
                <a:solidFill>
                  <a:srgbClr val="000000"/>
                </a:solidFill>
                <a:latin typeface="NEU-BZ-S92"/>
                <a:ea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巫山巫峡、波浪汹涌、阴气相接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为接下来的抒情渲染了氛围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奠定了基调。《咏怀古迹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》开首写群山万壑奔赴荆门的波澜壮阔景象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为咏叹王昭君的遭遇做好了铺垫。《登高》前四句写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登高闻见之景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后四句写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登高感触之情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也是缘情选景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寓情于景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情景交融。</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学以致用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借景抒情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是指作者带着强烈的主观感情去描写客观景物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把自身所要抒发的感情、表达的思想寄寓在此景此物中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通过描写此景此物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达到渲染和烘托的目的。请尝试采用这种手法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写一段文字</a:t>
            </a:r>
            <a:r>
              <a:rPr lang="en-US" altLang="zh-CN" dirty="0">
                <a:solidFill>
                  <a:srgbClr val="000000"/>
                </a:solidFill>
                <a:latin typeface="Times New Roman" panose="02020603050405020304" pitchFamily="18" charset="0"/>
                <a:cs typeface="Times New Roman" panose="02020603050405020304" pitchFamily="18" charset="0"/>
              </a:rPr>
              <a:t>,200</a:t>
            </a:r>
            <a:r>
              <a:rPr lang="zh-CN" altLang="zh-CN" dirty="0">
                <a:solidFill>
                  <a:srgbClr val="000000"/>
                </a:solidFill>
                <a:latin typeface="Times New Roman" panose="02020603050405020304" pitchFamily="18" charset="0"/>
                <a:cs typeface="Times New Roman" panose="02020603050405020304" pitchFamily="18" charset="0"/>
              </a:rPr>
              <a:t>字左右。</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037059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7" name="矩形 6"/>
          <p:cNvSpPr>
            <a:spLocks noChangeAspect="1"/>
          </p:cNvSpPr>
          <p:nvPr/>
        </p:nvSpPr>
        <p:spPr>
          <a:xfrm>
            <a:off x="508000" y="2289627"/>
            <a:ext cx="8128000" cy="253274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是什么最先让你感受到秋天的气息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是秋风。秋风是金黄色的。一朵秋阳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落在山腰。秋天的田野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梦幻一般迷人。秋风仿佛是一个浪漫的乐队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演绎着优美的舞曲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瓜果蔬菜、玉米高粱纷纷踏歌而舞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舞出一片绚烂。大片大片的金黄色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让人觉得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这是个心满意足的季节。最爱斜阳染秋林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那是一幅绝美的图画。秋天的朗朗丰神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尽在其中。你听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林梢的风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吹起悠扬的长笛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舒缓浪漫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是最温柔的晚唱。踏在林间金黄的落叶上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满世界都是明晃晃的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多么明丽</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03699400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2324"/>
            <a:ext cx="8128000" cy="5441233"/>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草堂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ea typeface="方正宋黑_GBK"/>
                <a:cs typeface="Times New Roman" panose="02020603050405020304" pitchFamily="18" charset="0"/>
              </a:rPr>
              <a:t>诗魂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ea typeface="方正宋黑_GBK"/>
                <a:cs typeface="Times New Roman" panose="02020603050405020304" pitchFamily="18" charset="0"/>
              </a:rPr>
              <a:t>节选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细雨蒙蒙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落叶飘飘。</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当我来时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又是茅屋为秋风所破的季节。老天像有意在营造一份思古幽情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像有意让人来品味一种人生意蕴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文章憎命达</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茅屋而草堂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草堂而杜甫草堂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这绝代诗圣生命的一大栖息处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这和着一个风雨飘摇的时代、一个伟大灵魂沉吟的处所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杜甫草堂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早已成了成都的杜甫草堂公园。草堂公园由大廨、诗史堂、工部祠和柴门等景观组成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给成都人一个清幽的休息场所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也给远方慕名而来的游客以精神的慰藉。设施是对过往的纪念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也是对现在的经营。只是草堂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作为一个诗人艺术生命的凝结处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作为中国文学史的一个纠结点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作为一段历史的观象台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太有特点了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情绪也太浓重了。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千秋万岁名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寂寞身后事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读清人顾复初的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异代不同时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问如此江山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龙蜷虎卧几诗客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先生亦流寓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有长留天地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月白风清一草堂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那副对联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更让人唏嘘不已。</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74129"/>
            <a:ext cx="8128000" cy="336374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草堂足供观赏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甬道曲折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尽可徜徉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更何况又是细雨迷蒙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黄叶铺地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此时此际的草堂在诉说什么呢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从开元到天宝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《北征》《秋兴八首》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直到《茅屋为秋风所破歌》</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一代诗史再现了一个时代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仅这些就足以彪炳青史了。这是杜甫的不朽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这是杜甫的辉煌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这也是杜甫的价值所在。舍此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我们又何以了然在一个大起大落的时代里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有一个愈老大愈清瘦愈苦寒的杜工部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这些是不必说的。但仅仅如此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就远不能了然杜甫诗歌抑郁沉雄的内在生命力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也远不能了然士人的用世之志与命运悲剧。这正是文章憎命达的命意所在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是其深层的人生意蕴所在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也是中国历史上人才的成就与命运的二律悖反。</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375840937"/>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66380"/>
            <a:ext cx="8128000" cy="377924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中华传统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士人总有一份天下之志、用世之心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更何况出身于奉儒守官世家的杜甫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杜甫曾抒写人生抱负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自谓颇挺出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立登要路津。致君尧舜上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再使风俗淳。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他希望一出山就占据要津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而且充满理想色彩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要让君王赶上传说中的尧舜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要使全国民风淳朴敦厚。志莫大焉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命运总是跟人开玩笑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历史也总在捉弄志士仁人。由开元而天宝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张九龄罢相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李林甫上台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唐王朝也已今非昔比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贤能之人想说什么做什么都已不可能了。这是国家的不幸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时代的不幸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也注定了杜甫一生宏图大志的落空。肃宗即位后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杜甫表面上拥有一官半职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比如左拾遗、华州司功参军、工部员外郎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而实际上却难有作为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薪俸也不足以养家。离开中原后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其行迹大略是同谷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锦城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夔州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潭州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同时他的生命也如一片黄叶飘到了尽头。</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634610782"/>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他的诗作却从此更加如长河激浪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深潭照物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映现出一代河山的风云、生灵的状貌。它们如钟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回响在中华历史的长空。杜甫的命运就这样确定了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杜甫的历史角色及其创作成就也就这样确定了。这时我们再吟味《茅屋为秋风所破歌》的诗句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就会发现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个人的遭际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在诗圣眼中已不算什么了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此时他所想的只是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安得广厦千万间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大庇天下寒士俱欢颜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苦寒到此已极矣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而忧患、仁慈至此亦已极矣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杜甫之胸怀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杜甫之心地足以光照日月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致君尧舜上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再使风俗淳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或者说经邦济世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要的不就是这种德与才么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风雨飘摇中的唐王朝抛弃了杜甫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而历史却于风雨飘摇中造就了另一个杜甫。这究竟是杜甫的不幸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还是杜甫的幸运呢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历史总是让人把一份生命的朴素咀嚼得百味丛生。</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流连一番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天色已晚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该走了。细雨依然。</a:t>
            </a:r>
            <a:endParaRPr lang="zh-CN" altLang="zh-CN" sz="1600" dirty="0">
              <a:solidFill>
                <a:srgbClr val="000000"/>
              </a:solidFill>
              <a:latin typeface="NEU-BZ-S92"/>
              <a:ea typeface="方正书宋_GBK"/>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213842686"/>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501008"/>
            <a:ext cx="8128000" cy="253274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本课所选的三首诗歌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都是杜甫晚年的作品。《秋兴八首》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写于唐代宗大历元年</a:t>
            </a:r>
            <a:r>
              <a:rPr lang="en-US" altLang="zh-CN" dirty="0">
                <a:solidFill>
                  <a:srgbClr val="000000"/>
                </a:solidFill>
                <a:latin typeface="Times New Roman" panose="02020603050405020304" pitchFamily="18" charset="0"/>
                <a:cs typeface="Times New Roman" panose="02020603050405020304" pitchFamily="18" charset="0"/>
              </a:rPr>
              <a:t>(766)</a:t>
            </a:r>
            <a:r>
              <a:rPr lang="zh-CN" altLang="zh-CN" dirty="0">
                <a:solidFill>
                  <a:srgbClr val="000000"/>
                </a:solidFill>
                <a:latin typeface="Times New Roman" panose="02020603050405020304" pitchFamily="18" charset="0"/>
                <a:cs typeface="Times New Roman" panose="02020603050405020304" pitchFamily="18" charset="0"/>
              </a:rPr>
              <a:t>秋天。当时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安史之乱虽然结束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但李唐王朝仍然面临着北方军阀重新割据的危险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另外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唐朝与吐蕃在剑南川西的战争也接连不断。其时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诗人客居四川夔州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在秋风萧瑟的傍晚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目睹满地枫叶、遮天阴云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忧国思家之情涌上笔端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写成《秋兴八首》。《咏怀古迹》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五首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和《秋兴八首》同作于大历元年。夔州一带有很多古迹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有些历史人物的故事深入人心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千古流传。</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24582758"/>
              </p:ext>
            </p:extLst>
          </p:nvPr>
        </p:nvGraphicFramePr>
        <p:xfrm>
          <a:off x="508000" y="1473898"/>
          <a:ext cx="8128000" cy="1940362"/>
        </p:xfrm>
        <a:graphic>
          <a:graphicData uri="http://schemas.openxmlformats.org/presentationml/2006/ole">
            <mc:AlternateContent xmlns:mc="http://schemas.openxmlformats.org/markup-compatibility/2006">
              <mc:Choice xmlns:v="urn:schemas-microsoft-com:vml" Requires="v">
                <p:oleObj spid="_x0000_s2054" name="文档" r:id="rId7" imgW="3837004" imgH="915858" progId="Word.Document.12">
                  <p:embed/>
                </p:oleObj>
              </mc:Choice>
              <mc:Fallback>
                <p:oleObj name="文档" r:id="rId7" imgW="3837004" imgH="915858" progId="Word.Document.12">
                  <p:embed/>
                  <p:pic>
                    <p:nvPicPr>
                      <p:cNvPr id="0" name=""/>
                      <p:cNvPicPr/>
                      <p:nvPr/>
                    </p:nvPicPr>
                    <p:blipFill>
                      <a:blip r:embed="rId8"/>
                      <a:stretch>
                        <a:fillRect/>
                      </a:stretch>
                    </p:blipFill>
                    <p:spPr>
                      <a:xfrm>
                        <a:off x="508000" y="1473898"/>
                        <a:ext cx="8128000" cy="1940362"/>
                      </a:xfrm>
                      <a:prstGeom prst="rect">
                        <a:avLst/>
                      </a:prstGeom>
                    </p:spPr>
                  </p:pic>
                </p:oleObj>
              </mc:Fallback>
            </mc:AlternateContent>
          </a:graphicData>
        </a:graphic>
      </p:graphicFrame>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05126"/>
            <a:ext cx="8128000" cy="170174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品读提示</a:t>
            </a:r>
            <a:r>
              <a:rPr lang="zh-CN" altLang="zh-CN" dirty="0">
                <a:solidFill>
                  <a:srgbClr val="000000"/>
                </a:solidFill>
                <a:latin typeface="Times New Roman" panose="02020603050405020304" pitchFamily="18" charset="0"/>
                <a:cs typeface="Times New Roman" panose="02020603050405020304" pitchFamily="18" charset="0"/>
              </a:rPr>
              <a:t>这篇抒情散文以写景和交代游踪开始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接着点明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文章憎命达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这一主旨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然后分别从草堂引发的观感、杜甫人生艺术道路两个方面展开叙述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最后以写景作结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结构完整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中心突出。作者通过层层对比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鲜明地揭示了杜甫在风雨飘摇的时代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不顾个人生活的苦寒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关注国事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心忧苍生的伟大胸怀。</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5082233"/>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2" name="矩形 1"/>
          <p:cNvSpPr>
            <a:spLocks noChangeAspect="1"/>
          </p:cNvSpPr>
          <p:nvPr/>
        </p:nvSpPr>
        <p:spPr>
          <a:xfrm>
            <a:off x="508000" y="1880316"/>
            <a:ext cx="8128000" cy="3351367"/>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杜甫是我国古代诗人中最具有忧国忧民情怀的一位。他的诗充分表达了对人民的深刻同情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揭露了唐代社会的混乱和统治者与人民之间的尖锐对立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朱门酒肉臭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路有冻死骨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是他对统治者的警告与揭露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济时敢爱死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寂寞壮心惊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是他对祖国的无比热爱与忠诚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安得广厦千万间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大庇天下寒士俱欢颜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是他终生的理想与追求。一代诗人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饥寒交迫、颠沛流离却为国分忧、替民解愁。杜甫的理想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值得今天的文人深思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杜甫的情怀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更值得今天的诗人学习。</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a:t>
            </a:r>
            <a:r>
              <a:rPr lang="zh-CN" altLang="zh-CN" dirty="0" smtClean="0">
                <a:solidFill>
                  <a:srgbClr val="000000"/>
                </a:solidFill>
                <a:latin typeface="Times New Roman" panose="02020603050405020304" pitchFamily="18" charset="0"/>
                <a:ea typeface="方正韵动中黑简体"/>
                <a:cs typeface="Times New Roman" panose="02020603050405020304" pitchFamily="18" charset="0"/>
              </a:rPr>
              <a:t>方向</a:t>
            </a:r>
            <a:endParaRPr lang="en-US" altLang="zh-CN" dirty="0" smtClean="0">
              <a:solidFill>
                <a:srgbClr val="00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这</a:t>
            </a:r>
            <a:r>
              <a:rPr lang="zh-CN" altLang="zh-CN" dirty="0">
                <a:solidFill>
                  <a:srgbClr val="000000"/>
                </a:solidFill>
                <a:latin typeface="Times New Roman" panose="02020603050405020304" pitchFamily="18" charset="0"/>
                <a:cs typeface="Times New Roman" panose="02020603050405020304" pitchFamily="18" charset="0"/>
              </a:rPr>
              <a:t>则材料可以用在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爱国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忧民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良知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知识分子的责任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等立意的作文中。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3" name="矩形 2"/>
          <p:cNvSpPr>
            <a:spLocks noChangeAspect="1"/>
          </p:cNvSpPr>
          <p:nvPr/>
        </p:nvSpPr>
        <p:spPr>
          <a:xfrm>
            <a:off x="508000" y="1666380"/>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王昭君是汉元帝时期的一名宫女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她姿色出众却被贪财的画师毛延寿丑化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她是在呼韩邪单于来汉朝时自愿到匈奴去和亲的。昭君远离自己的家乡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长期定居在匈奴。她劝呼韩邪单于不要去发动战争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还把中原的文化传到了匈奴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在匈奴单于庭中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她传播汉习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辅王哺幼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终生致力于汉匈和平。在昭君出塞后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匈奴和汉朝和睦相处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有六十多年没有发生战争。难能可贵的是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当呼韩邪单于去世后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从胡俗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再嫁给呼韩邪单于的大阏氏的长子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虽然这和中原的伦理观念相抵触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但她从大局出发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珍惜汉与匈奴的友谊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被人们称为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宁胡阏氏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昭君年五十而卒于单于庭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匈奴子民为她筑起终年长绿的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a:t>
            </a:r>
            <a:r>
              <a:rPr lang="zh-CN" altLang="zh-CN" dirty="0" smtClean="0">
                <a:solidFill>
                  <a:srgbClr val="000000"/>
                </a:solidFill>
                <a:latin typeface="Times New Roman" panose="02020603050405020304" pitchFamily="18" charset="0"/>
                <a:ea typeface="方正韵动中黑简体"/>
                <a:cs typeface="Times New Roman" panose="02020603050405020304" pitchFamily="18" charset="0"/>
              </a:rPr>
              <a:t>方向</a:t>
            </a:r>
            <a:endParaRPr lang="en-US" altLang="zh-CN" dirty="0" smtClean="0">
              <a:solidFill>
                <a:srgbClr val="00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这</a:t>
            </a:r>
            <a:r>
              <a:rPr lang="zh-CN" altLang="zh-CN" dirty="0">
                <a:solidFill>
                  <a:srgbClr val="000000"/>
                </a:solidFill>
                <a:latin typeface="Times New Roman" panose="02020603050405020304" pitchFamily="18" charset="0"/>
                <a:cs typeface="Times New Roman" panose="02020603050405020304" pitchFamily="18" charset="0"/>
              </a:rPr>
              <a:t>则材料可以用在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选择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责任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民族团结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等立意的作文中。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27831784"/>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289627"/>
            <a:ext cx="8128000" cy="253274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杜甫深感其人其事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写了五首咏怀古迹的诗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每首各咏一人一事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分别为庾信、宋玉、王昭君、刘备、诸葛亮。本诗是第三首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吟咏的是王昭君。杜甫吟咏古迹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追思历史人物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也抒发了自己一生漂泊、功业无成的感慨。《登高》写于唐代宗大历二年</a:t>
            </a:r>
            <a:r>
              <a:rPr lang="en-US" altLang="zh-CN" dirty="0">
                <a:solidFill>
                  <a:srgbClr val="000000"/>
                </a:solidFill>
                <a:latin typeface="Times New Roman" panose="02020603050405020304" pitchFamily="18" charset="0"/>
                <a:cs typeface="Times New Roman" panose="02020603050405020304" pitchFamily="18" charset="0"/>
              </a:rPr>
              <a:t>(767)</a:t>
            </a:r>
            <a:r>
              <a:rPr lang="zh-CN" altLang="zh-CN" dirty="0">
                <a:solidFill>
                  <a:srgbClr val="000000"/>
                </a:solidFill>
                <a:latin typeface="Times New Roman" panose="02020603050405020304" pitchFamily="18" charset="0"/>
                <a:cs typeface="Times New Roman" panose="02020603050405020304" pitchFamily="18" charset="0"/>
              </a:rPr>
              <a:t>的重阳节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此时杜甫已</a:t>
            </a:r>
            <a:r>
              <a:rPr lang="en-US" altLang="zh-CN" dirty="0">
                <a:solidFill>
                  <a:srgbClr val="000000"/>
                </a:solidFill>
                <a:latin typeface="Times New Roman" panose="02020603050405020304" pitchFamily="18" charset="0"/>
                <a:cs typeface="Times New Roman" panose="02020603050405020304" pitchFamily="18" charset="0"/>
              </a:rPr>
              <a:t>55</a:t>
            </a:r>
            <a:r>
              <a:rPr lang="zh-CN" altLang="zh-CN" dirty="0">
                <a:solidFill>
                  <a:srgbClr val="000000"/>
                </a:solidFill>
                <a:latin typeface="Times New Roman" panose="02020603050405020304" pitchFamily="18" charset="0"/>
                <a:cs typeface="Times New Roman" panose="02020603050405020304" pitchFamily="18" charset="0"/>
              </a:rPr>
              <a:t>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诗人怀才不遇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如今又沿江漂泊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年老多病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生计窘迫。值其节日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诗人独登高台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举目临眺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百感交集。于是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写就了这首被誉为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古今七言律诗第一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的旷世之作。三年后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诗人病死于湘江中的一条船上。</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5351703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相关链接</a:t>
            </a:r>
          </a:p>
        </p:txBody>
      </p:sp>
      <p:sp>
        <p:nvSpPr>
          <p:cNvPr id="14" name="矩形 1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497377"/>
            <a:ext cx="8128000" cy="211724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杜甫</a:t>
            </a:r>
            <a:r>
              <a:rPr lang="en-US" altLang="zh-CN" dirty="0">
                <a:solidFill>
                  <a:srgbClr val="000000"/>
                </a:solidFill>
                <a:latin typeface="Times New Roman" panose="02020603050405020304" pitchFamily="18" charset="0"/>
                <a:cs typeface="Times New Roman" panose="02020603050405020304" pitchFamily="18" charset="0"/>
              </a:rPr>
              <a:t>(712—770),</a:t>
            </a:r>
            <a:r>
              <a:rPr lang="zh-CN" altLang="zh-CN" dirty="0">
                <a:solidFill>
                  <a:srgbClr val="000000"/>
                </a:solidFill>
                <a:latin typeface="Times New Roman" panose="02020603050405020304" pitchFamily="18" charset="0"/>
                <a:cs typeface="Times New Roman" panose="02020603050405020304" pitchFamily="18" charset="0"/>
              </a:rPr>
              <a:t>字子美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自称少陵野老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世称杜少陵。河南巩县人。曾漫游各地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寓居长安十年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安史之乱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时被叛军俘获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逃出后任左拾遗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后弃官移家成都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筑草堂于浣花溪畔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世称浣花草堂。一度任剑南节度参军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检校尚书工部员外郎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世称杜工部。其作品显示了唐朝由盛转衰的历史过程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被称为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诗史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。有《杜工部诗集》。代表作有《自京赴奉先县咏怀五百字》、组诗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三吏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三别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724808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473898"/>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34326323"/>
              </p:ext>
            </p:extLst>
          </p:nvPr>
        </p:nvGraphicFramePr>
        <p:xfrm>
          <a:off x="508000" y="2047278"/>
          <a:ext cx="8128000" cy="4334050"/>
        </p:xfrm>
        <a:graphic>
          <a:graphicData uri="http://schemas.openxmlformats.org/presentationml/2006/ole">
            <mc:AlternateContent xmlns:mc="http://schemas.openxmlformats.org/markup-compatibility/2006">
              <mc:Choice xmlns:v="urn:schemas-microsoft-com:vml" Requires="v">
                <p:oleObj spid="_x0000_s3078" name="文档" r:id="rId7" imgW="3894229" imgH="2075825" progId="Word.Document.12">
                  <p:embed/>
                </p:oleObj>
              </mc:Choice>
              <mc:Fallback>
                <p:oleObj name="文档" r:id="rId7" imgW="3894229" imgH="2075825" progId="Word.Document.12">
                  <p:embed/>
                  <p:pic>
                    <p:nvPicPr>
                      <p:cNvPr id="0" name=""/>
                      <p:cNvPicPr/>
                      <p:nvPr/>
                    </p:nvPicPr>
                    <p:blipFill>
                      <a:blip r:embed="rId8"/>
                      <a:stretch>
                        <a:fillRect/>
                      </a:stretch>
                    </p:blipFill>
                    <p:spPr>
                      <a:xfrm>
                        <a:off x="508000" y="2047278"/>
                        <a:ext cx="8128000" cy="4334050"/>
                      </a:xfrm>
                      <a:prstGeom prst="rect">
                        <a:avLst/>
                      </a:prstGeom>
                    </p:spPr>
                  </p:pic>
                </p:oleObj>
              </mc:Fallback>
            </mc:AlternateContent>
          </a:graphicData>
        </a:graphic>
      </p:graphicFrame>
    </p:spTree>
    <p:extLst>
      <p:ext uri="{BB962C8B-B14F-4D97-AF65-F5344CB8AC3E}">
        <p14:creationId xmlns:p14="http://schemas.microsoft.com/office/powerpoint/2010/main" val="39009159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4" name="矩形 3"/>
          <p:cNvSpPr>
            <a:spLocks noChangeAspect="1"/>
          </p:cNvSpPr>
          <p:nvPr/>
        </p:nvSpPr>
        <p:spPr>
          <a:xfrm>
            <a:off x="508000" y="1351654"/>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解多义</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260807428"/>
              </p:ext>
            </p:extLst>
          </p:nvPr>
        </p:nvGraphicFramePr>
        <p:xfrm>
          <a:off x="508000" y="2040850"/>
          <a:ext cx="8128000" cy="3692406"/>
        </p:xfrm>
        <a:graphic>
          <a:graphicData uri="http://schemas.openxmlformats.org/presentationml/2006/ole">
            <mc:AlternateContent xmlns:mc="http://schemas.openxmlformats.org/markup-compatibility/2006">
              <mc:Choice xmlns:v="urn:schemas-microsoft-com:vml" Requires="v">
                <p:oleObj spid="_x0000_s4101" name="文档" r:id="rId7" imgW="3837004" imgH="1743376" progId="Word.Document.12">
                  <p:embed/>
                </p:oleObj>
              </mc:Choice>
              <mc:Fallback>
                <p:oleObj name="文档" r:id="rId7" imgW="3837004" imgH="1743376" progId="Word.Document.12">
                  <p:embed/>
                  <p:pic>
                    <p:nvPicPr>
                      <p:cNvPr id="0" name=""/>
                      <p:cNvPicPr/>
                      <p:nvPr/>
                    </p:nvPicPr>
                    <p:blipFill>
                      <a:blip r:embed="rId8"/>
                      <a:stretch>
                        <a:fillRect/>
                      </a:stretch>
                    </p:blipFill>
                    <p:spPr>
                      <a:xfrm>
                        <a:off x="508000" y="2040850"/>
                        <a:ext cx="8128000" cy="3692406"/>
                      </a:xfrm>
                      <a:prstGeom prst="rect">
                        <a:avLst/>
                      </a:prstGeom>
                    </p:spPr>
                  </p:pic>
                </p:oleObj>
              </mc:Fallback>
            </mc:AlternateContent>
          </a:graphicData>
        </a:graphic>
      </p:graphicFrame>
      <p:sp>
        <p:nvSpPr>
          <p:cNvPr id="7" name="矩形 6"/>
          <p:cNvSpPr/>
          <p:nvPr/>
        </p:nvSpPr>
        <p:spPr>
          <a:xfrm>
            <a:off x="3951426" y="2073508"/>
            <a:ext cx="1723432"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12012" y="2591027"/>
            <a:ext cx="80800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93402" y="3141204"/>
            <a:ext cx="2020860"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67867" y="3626127"/>
            <a:ext cx="1721238"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12910" y="4169103"/>
            <a:ext cx="1172525"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67867" y="4703293"/>
            <a:ext cx="1446395"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84968" y="5233176"/>
            <a:ext cx="1149422"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099574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graphicFrame>
        <p:nvGraphicFramePr>
          <p:cNvPr id="2" name="对象 1"/>
          <p:cNvGraphicFramePr>
            <a:graphicFrameLocks noChangeAspect="1"/>
          </p:cNvGraphicFramePr>
          <p:nvPr>
            <p:extLst>
              <p:ext uri="{D42A27DB-BD31-4B8C-83A1-F6EECF244321}">
                <p14:modId xmlns:p14="http://schemas.microsoft.com/office/powerpoint/2010/main" val="2682718558"/>
              </p:ext>
            </p:extLst>
          </p:nvPr>
        </p:nvGraphicFramePr>
        <p:xfrm>
          <a:off x="508000" y="1643447"/>
          <a:ext cx="8128000" cy="4233825"/>
        </p:xfrm>
        <a:graphic>
          <a:graphicData uri="http://schemas.openxmlformats.org/presentationml/2006/ole">
            <mc:AlternateContent xmlns:mc="http://schemas.openxmlformats.org/markup-compatibility/2006">
              <mc:Choice xmlns:v="urn:schemas-microsoft-com:vml" Requires="v">
                <p:oleObj spid="_x0000_s5125" name="文档" r:id="rId7" imgW="3837004" imgH="1999023" progId="Word.Document.12">
                  <p:embed/>
                </p:oleObj>
              </mc:Choice>
              <mc:Fallback>
                <p:oleObj name="文档" r:id="rId7" imgW="3837004" imgH="1999023" progId="Word.Document.12">
                  <p:embed/>
                  <p:pic>
                    <p:nvPicPr>
                      <p:cNvPr id="0" name=""/>
                      <p:cNvPicPr/>
                      <p:nvPr/>
                    </p:nvPicPr>
                    <p:blipFill>
                      <a:blip r:embed="rId8"/>
                      <a:stretch>
                        <a:fillRect/>
                      </a:stretch>
                    </p:blipFill>
                    <p:spPr>
                      <a:xfrm>
                        <a:off x="508000" y="1643447"/>
                        <a:ext cx="8128000" cy="4233825"/>
                      </a:xfrm>
                      <a:prstGeom prst="rect">
                        <a:avLst/>
                      </a:prstGeom>
                    </p:spPr>
                  </p:pic>
                </p:oleObj>
              </mc:Fallback>
            </mc:AlternateContent>
          </a:graphicData>
        </a:graphic>
      </p:graphicFrame>
      <p:sp>
        <p:nvSpPr>
          <p:cNvPr id="6" name="矩形 5"/>
          <p:cNvSpPr/>
          <p:nvPr/>
        </p:nvSpPr>
        <p:spPr>
          <a:xfrm>
            <a:off x="3962586" y="1669479"/>
            <a:ext cx="1175285"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42048" y="2227265"/>
            <a:ext cx="116364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96736" y="2731968"/>
            <a:ext cx="116364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18562" y="3289754"/>
            <a:ext cx="116364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1699" y="3771245"/>
            <a:ext cx="1175285"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65779" y="4339615"/>
            <a:ext cx="1152128"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98100" y="4849763"/>
            <a:ext cx="1152128"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03291" y="5396231"/>
            <a:ext cx="1175285"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95441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graphicFrame>
        <p:nvGraphicFramePr>
          <p:cNvPr id="2" name="对象 1"/>
          <p:cNvGraphicFramePr>
            <a:graphicFrameLocks noChangeAspect="1"/>
          </p:cNvGraphicFramePr>
          <p:nvPr>
            <p:extLst>
              <p:ext uri="{D42A27DB-BD31-4B8C-83A1-F6EECF244321}">
                <p14:modId xmlns:p14="http://schemas.microsoft.com/office/powerpoint/2010/main" val="2017771663"/>
              </p:ext>
            </p:extLst>
          </p:nvPr>
        </p:nvGraphicFramePr>
        <p:xfrm>
          <a:off x="295064" y="1916832"/>
          <a:ext cx="8128000" cy="2118594"/>
        </p:xfrm>
        <a:graphic>
          <a:graphicData uri="http://schemas.openxmlformats.org/presentationml/2006/ole">
            <mc:AlternateContent xmlns:mc="http://schemas.openxmlformats.org/markup-compatibility/2006">
              <mc:Choice xmlns:v="urn:schemas-microsoft-com:vml" Requires="v">
                <p:oleObj spid="_x0000_s6149" name="文档" r:id="rId7" imgW="3837004" imgH="999512" progId="Word.Document.12">
                  <p:embed/>
                </p:oleObj>
              </mc:Choice>
              <mc:Fallback>
                <p:oleObj name="文档" r:id="rId7" imgW="3837004" imgH="999512" progId="Word.Document.12">
                  <p:embed/>
                  <p:pic>
                    <p:nvPicPr>
                      <p:cNvPr id="0" name=""/>
                      <p:cNvPicPr/>
                      <p:nvPr/>
                    </p:nvPicPr>
                    <p:blipFill>
                      <a:blip r:embed="rId8"/>
                      <a:stretch>
                        <a:fillRect/>
                      </a:stretch>
                    </p:blipFill>
                    <p:spPr>
                      <a:xfrm>
                        <a:off x="295064" y="1916832"/>
                        <a:ext cx="8128000" cy="2118594"/>
                      </a:xfrm>
                      <a:prstGeom prst="rect">
                        <a:avLst/>
                      </a:prstGeom>
                    </p:spPr>
                  </p:pic>
                </p:oleObj>
              </mc:Fallback>
            </mc:AlternateContent>
          </a:graphicData>
        </a:graphic>
      </p:graphicFrame>
      <p:sp>
        <p:nvSpPr>
          <p:cNvPr id="3" name="矩形 2"/>
          <p:cNvSpPr>
            <a:spLocks noChangeAspect="1"/>
          </p:cNvSpPr>
          <p:nvPr/>
        </p:nvSpPr>
        <p:spPr>
          <a:xfrm>
            <a:off x="508000" y="4217281"/>
            <a:ext cx="8128000" cy="128625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玉露凋伤枫树林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凋伤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动词的使动用法</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使</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凋败</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寒衣处处催刀尺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刀尺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名词活用为动词</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裁剪衣服</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3755736" y="1941808"/>
            <a:ext cx="1711154"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45579" y="2489861"/>
            <a:ext cx="1460417"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952656" y="2999622"/>
            <a:ext cx="1445957"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13107" y="3556349"/>
            <a:ext cx="229288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43825" y="4615661"/>
            <a:ext cx="2770061" cy="3735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32939" y="5067031"/>
            <a:ext cx="2540343" cy="3381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928897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5"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302</TotalTime>
  <Words>3537</Words>
  <Application>Microsoft Office PowerPoint</Application>
  <PresentationFormat>全屏显示(4:3)</PresentationFormat>
  <Paragraphs>187</Paragraphs>
  <Slides>32</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6"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5　杜甫诗三首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Skykey</cp:lastModifiedBy>
  <cp:revision>73</cp:revision>
  <dcterms:created xsi:type="dcterms:W3CDTF">2014-04-23T05:53:17Z</dcterms:created>
  <dcterms:modified xsi:type="dcterms:W3CDTF">2015-11-05T07:52:19Z</dcterms:modified>
</cp:coreProperties>
</file>