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950" r:id="rId2"/>
    <p:sldId id="949" r:id="rId3"/>
    <p:sldId id="979" r:id="rId4"/>
    <p:sldId id="825" r:id="rId5"/>
    <p:sldId id="920" r:id="rId6"/>
    <p:sldId id="921" r:id="rId7"/>
    <p:sldId id="1102" r:id="rId8"/>
    <p:sldId id="1204" r:id="rId9"/>
    <p:sldId id="1103" r:id="rId10"/>
    <p:sldId id="1205" r:id="rId11"/>
    <p:sldId id="1206" r:id="rId12"/>
    <p:sldId id="1207" r:id="rId13"/>
    <p:sldId id="1208" r:id="rId14"/>
    <p:sldId id="1209" r:id="rId15"/>
    <p:sldId id="1210" r:id="rId16"/>
    <p:sldId id="1211" r:id="rId17"/>
    <p:sldId id="1212" r:id="rId18"/>
    <p:sldId id="1214" r:id="rId19"/>
    <p:sldId id="1224" r:id="rId20"/>
    <p:sldId id="1225" r:id="rId21"/>
    <p:sldId id="1226" r:id="rId22"/>
    <p:sldId id="1227" r:id="rId23"/>
    <p:sldId id="1228" r:id="rId24"/>
    <p:sldId id="1229" r:id="rId25"/>
    <p:sldId id="1223" r:id="rId26"/>
    <p:sldId id="1230" r:id="rId27"/>
    <p:sldId id="1215" r:id="rId28"/>
    <p:sldId id="1216" r:id="rId29"/>
    <p:sldId id="1231" r:id="rId30"/>
    <p:sldId id="1217" r:id="rId31"/>
    <p:sldId id="1232" r:id="rId32"/>
    <p:sldId id="1233" r:id="rId33"/>
    <p:sldId id="1218" r:id="rId34"/>
    <p:sldId id="1234" r:id="rId35"/>
    <p:sldId id="1219" r:id="rId36"/>
    <p:sldId id="1235" r:id="rId37"/>
    <p:sldId id="1236" r:id="rId38"/>
    <p:sldId id="978" r:id="rId39"/>
    <p:sldId id="992" r:id="rId40"/>
    <p:sldId id="993" r:id="rId41"/>
    <p:sldId id="994" r:id="rId42"/>
    <p:sldId id="1134" r:id="rId43"/>
    <p:sldId id="1135" r:id="rId44"/>
    <p:sldId id="1136" r:id="rId45"/>
    <p:sldId id="1137" r:id="rId46"/>
    <p:sldId id="1138" r:id="rId47"/>
    <p:sldId id="1237" r:id="rId48"/>
    <p:sldId id="995" r:id="rId49"/>
    <p:sldId id="1238" r:id="rId50"/>
    <p:sldId id="1239" r:id="rId51"/>
    <p:sldId id="1240" r:id="rId52"/>
    <p:sldId id="1241" r:id="rId53"/>
    <p:sldId id="1140" r:id="rId54"/>
    <p:sldId id="998" r:id="rId55"/>
    <p:sldId id="1242" r:id="rId56"/>
    <p:sldId id="1088" r:id="rId57"/>
    <p:sldId id="977" r:id="rId58"/>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113" d="100"/>
          <a:sy n="113" d="100"/>
        </p:scale>
        <p:origin x="-366"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3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C:\Users\Administrator\Desktop\2.12\timg (17).jpg"/>
          <p:cNvPicPr>
            <a:picLocks noChangeAspect="1" noChangeArrowheads="1"/>
          </p:cNvPicPr>
          <p:nvPr/>
        </p:nvPicPr>
        <p:blipFill rotWithShape="1">
          <a:blip r:embed="rId2">
            <a:extLst>
              <a:ext uri="{28A0092B-C50C-407E-A947-70E740481C1C}">
                <a14:useLocalDpi xmlns:a14="http://schemas.microsoft.com/office/drawing/2010/main" val="0"/>
              </a:ext>
            </a:extLst>
          </a:blip>
          <a:srcRect t="11638" r="1650"/>
          <a:stretch/>
        </p:blipFill>
        <p:spPr bwMode="auto">
          <a:xfrm>
            <a:off x="0" y="0"/>
            <a:ext cx="1221588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核心突破三　分析概括形象</a:t>
            </a:r>
          </a:p>
          <a:p>
            <a:pPr algn="r">
              <a:lnSpc>
                <a:spcPct val="110000"/>
              </a:lnSpc>
            </a:pPr>
            <a:r>
              <a:rPr lang="en-US" altLang="zh-CN" sz="3200" kern="100" dirty="0" smtClean="0">
                <a:latin typeface="Times New Roman"/>
                <a:ea typeface="华文细黑"/>
              </a:rPr>
              <a:t>——</a:t>
            </a:r>
            <a:r>
              <a:rPr lang="zh-CN" altLang="zh-CN" sz="3200" kern="100" dirty="0" smtClean="0">
                <a:latin typeface="Times New Roman"/>
                <a:ea typeface="楷体_GB2312" pitchFamily="49" charset="-122"/>
                <a:cs typeface="Times New Roman"/>
              </a:rPr>
              <a:t>形</a:t>
            </a:r>
            <a:r>
              <a:rPr lang="zh-CN" altLang="zh-CN" sz="3200" kern="100" dirty="0">
                <a:latin typeface="Times New Roman"/>
                <a:ea typeface="楷体_GB2312" pitchFamily="49" charset="-122"/>
                <a:cs typeface="Times New Roman"/>
              </a:rPr>
              <a:t>神兼析，</a:t>
            </a:r>
            <a:r>
              <a:rPr lang="en-US" altLang="zh-CN" sz="3200" kern="100" dirty="0">
                <a:latin typeface="宋体"/>
                <a:ea typeface="楷体_GB2312" pitchFamily="49" charset="-122"/>
                <a:cs typeface="Times New Roman"/>
              </a:rPr>
              <a:t>“</a:t>
            </a:r>
            <a:r>
              <a:rPr lang="zh-CN" altLang="zh-CN" sz="3200" kern="100" dirty="0">
                <a:latin typeface="Times New Roman"/>
                <a:ea typeface="楷体_GB2312" pitchFamily="49" charset="-122"/>
                <a:cs typeface="Times New Roman"/>
              </a:rPr>
              <a:t>人</a:t>
            </a:r>
            <a:r>
              <a:rPr lang="en-US" altLang="zh-CN" sz="3200" kern="100" dirty="0">
                <a:latin typeface="宋体"/>
                <a:ea typeface="楷体_GB2312" pitchFamily="49" charset="-122"/>
                <a:cs typeface="Times New Roman"/>
              </a:rPr>
              <a:t>”“</a:t>
            </a:r>
            <a:r>
              <a:rPr lang="zh-CN" altLang="zh-CN" sz="3200" kern="100" dirty="0">
                <a:latin typeface="Times New Roman"/>
                <a:ea typeface="楷体_GB2312" pitchFamily="49" charset="-122"/>
                <a:cs typeface="Times New Roman"/>
              </a:rPr>
              <a:t>物</a:t>
            </a:r>
            <a:r>
              <a:rPr lang="en-US" altLang="zh-CN" sz="3200" kern="100" dirty="0">
                <a:latin typeface="宋体"/>
                <a:ea typeface="楷体_GB2312" pitchFamily="49" charset="-122"/>
                <a:cs typeface="Times New Roman"/>
              </a:rPr>
              <a:t>”</a:t>
            </a:r>
            <a:r>
              <a:rPr lang="zh-CN" altLang="zh-CN" sz="3200" kern="100" dirty="0">
                <a:latin typeface="Times New Roman"/>
                <a:ea typeface="楷体_GB2312" pitchFamily="49" charset="-122"/>
                <a:cs typeface="Times New Roman"/>
              </a:rPr>
              <a:t>共赏</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a:solidFill>
                  <a:schemeClr val="tx1">
                    <a:lumMod val="65000"/>
                    <a:lumOff val="35000"/>
                  </a:schemeClr>
                </a:solidFill>
                <a:latin typeface="Times New Roman" pitchFamily="18" charset="0"/>
                <a:ea typeface="微软雅黑"/>
                <a:cs typeface="Times New Roman" pitchFamily="18" charset="0"/>
              </a:rPr>
              <a:t>三</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043" y="445672"/>
            <a:ext cx="10990999" cy="327215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动作描写</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动作是展现人物性格的重要手段。人的每一个行动都受其思想、性格的制约，具体细致地描写某一人物的动作，势必会显示出这一人物的内心活动、处世态度、思想品质，所以，在分析人物形象时，还应关注人物的动作描写。</a:t>
            </a:r>
            <a:endParaRPr lang="zh-CN" altLang="zh-CN" sz="1050" kern="100" dirty="0">
              <a:effectLst/>
              <a:latin typeface="宋体"/>
              <a:cs typeface="Courier New"/>
            </a:endParaRPr>
          </a:p>
        </p:txBody>
      </p:sp>
    </p:spTree>
    <p:extLst>
      <p:ext uri="{BB962C8B-B14F-4D97-AF65-F5344CB8AC3E}">
        <p14:creationId xmlns:p14="http://schemas.microsoft.com/office/powerpoint/2010/main" val="16079149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1053530"/>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《林黛玉进贾府》描写宝黛初会，宝玉听黛玉说她没有玉，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登时发作起痴狂病来，摘下那玉，就狠命摔去，骂道：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什么罕物，连人之高低不择，还说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通灵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呢！我也不要这劳什子了！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宝玉这一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摔玉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动作反映了他怎样的思想性格？</a:t>
            </a:r>
            <a:endParaRPr lang="zh-CN" altLang="zh-CN" sz="1050" kern="100" dirty="0">
              <a:effectLst/>
              <a:latin typeface="宋体"/>
              <a:cs typeface="Courier New"/>
            </a:endParaRPr>
          </a:p>
        </p:txBody>
      </p:sp>
      <p:sp>
        <p:nvSpPr>
          <p:cNvPr id="9" name="矩形 8"/>
          <p:cNvSpPr/>
          <p:nvPr/>
        </p:nvSpPr>
        <p:spPr>
          <a:xfrm>
            <a:off x="466994" y="3751361"/>
            <a:ext cx="10725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追求人人平等，具有不愿与众不同的民主思想意识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对封建正统思想的叛逆。</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3</a:t>
            </a:r>
            <a:endParaRPr lang="zh-CN" altLang="en-US" sz="2400" b="1" kern="0" dirty="0">
              <a:solidFill>
                <a:sysClr val="window" lastClr="FFFFFF"/>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529791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043" y="445672"/>
            <a:ext cx="10990999" cy="52111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心理描写</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心理描写揭示人物的内心世界。心理描写是塑造人物形象、刻画人物性格的重要手段，是人类灵魂精髓的支撑。分析人物的心理活动，能够直接深入人物心灵，揭示人物丰富而复杂的思想感情。</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描述人物心理活动的方法是多种多样的，既可以直接描写，也可以通过其他方面来暗示。心理描写是对人物在一定环境中的思想活动的描写，它往往和外貌、语言、行动交织在一起，有时候描写了人物的外貌、语言、行动，同时也反映了人物的内心世界。</a:t>
            </a:r>
            <a:endParaRPr lang="zh-CN" altLang="zh-CN" sz="1050" kern="100" dirty="0">
              <a:effectLst/>
              <a:latin typeface="宋体"/>
              <a:cs typeface="Courier New"/>
            </a:endParaRPr>
          </a:p>
        </p:txBody>
      </p:sp>
    </p:spTree>
    <p:extLst>
      <p:ext uri="{BB962C8B-B14F-4D97-AF65-F5344CB8AC3E}">
        <p14:creationId xmlns:p14="http://schemas.microsoft.com/office/powerpoint/2010/main" val="31866324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1130213"/>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阅读下面的文字，概括黛玉的性格特点。</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且说黛玉自那日弃舟登岸时，便有荣国府打发了轿子并拉行李的车辆久候了。这林黛玉常听得母亲说过，他外祖母家与别家不同。他近日所见的这几个三等仆妇，吃穿用度，已是不凡了，何况今至其家。因此步步留心，时时在意，不肯轻易多说一句话，多行一步路，惟恐被人耻笑了他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节选自《林黛玉进贾府》</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矩形 8"/>
          <p:cNvSpPr/>
          <p:nvPr/>
        </p:nvSpPr>
        <p:spPr>
          <a:xfrm>
            <a:off x="466994" y="5047220"/>
            <a:ext cx="10725733"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敏感自尊，小心谨慎。</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4</a:t>
            </a:r>
            <a:endParaRPr lang="zh-CN" altLang="en-US" sz="2400" b="1" kern="0" dirty="0">
              <a:solidFill>
                <a:sysClr val="window" lastClr="FFFFFF"/>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41676510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043" y="663438"/>
            <a:ext cx="10990999" cy="391848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细节描写</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参见本专题核心突破四</a:t>
            </a:r>
            <a:r>
              <a:rPr lang="en-US" altLang="zh-CN" sz="2800" b="1" kern="100" dirty="0">
                <a:latin typeface="Times New Roman"/>
                <a:ea typeface="华文细黑"/>
                <a:cs typeface="Courier New"/>
              </a:rPr>
              <a:t>)</a:t>
            </a:r>
            <a:endParaRPr lang="zh-CN" altLang="zh-CN" sz="1050" b="1"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侧面描写</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侧面描写又叫间接描写，即通过对周围人物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用次要人物烘托主要人物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或环境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用环境描写烘托人物形象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或物象的描绘来表现人物，以使其鲜明突出。这种手法能够引发读者的联想、想象，起到正面描写无法替代或很难达到的艺术效果。</a:t>
            </a:r>
            <a:endParaRPr lang="zh-CN" altLang="zh-CN" sz="1050" kern="100" dirty="0">
              <a:effectLst/>
              <a:latin typeface="宋体"/>
              <a:cs typeface="Courier New"/>
            </a:endParaRPr>
          </a:p>
        </p:txBody>
      </p:sp>
    </p:spTree>
    <p:extLst>
      <p:ext uri="{BB962C8B-B14F-4D97-AF65-F5344CB8AC3E}">
        <p14:creationId xmlns:p14="http://schemas.microsoft.com/office/powerpoint/2010/main" val="25944372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2816" y="952441"/>
            <a:ext cx="11385581" cy="427473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阅读下面的文字，思考鲁四老爷是怎样的一个人。</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我回到四叔的书房里时，瓦楞上已经雪白，房里也映得较光明，极分明的显出壁上挂着的朱拓的大</a:t>
            </a:r>
            <a:r>
              <a:rPr lang="en-US" altLang="zh-CN" sz="2800" kern="100" dirty="0">
                <a:latin typeface="宋体"/>
                <a:ea typeface="华文细黑"/>
                <a:cs typeface="Times New Roman"/>
              </a:rPr>
              <a:t>“</a:t>
            </a:r>
            <a:r>
              <a:rPr lang="zh-CN" altLang="zh-CN" sz="2800" kern="100" dirty="0">
                <a:latin typeface="宋体"/>
                <a:ea typeface="华文细黑"/>
                <a:cs typeface="宋体"/>
              </a:rPr>
              <a:t>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字，陈抟老祖写的；一边的对联已经脱落，松松的卷了放在长桌上，一边的还在，道是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事理通达心气和平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。我又无聊赖的到窗下的案头去一翻，只见一堆似乎未必完全的《康熙字典》，一部《近思录集注》和一部《四书衬》</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4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节选自《祝福》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矩形 8"/>
          <p:cNvSpPr/>
          <p:nvPr/>
        </p:nvSpPr>
        <p:spPr>
          <a:xfrm>
            <a:off x="282816" y="5229994"/>
            <a:ext cx="11385581"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鲁四老爷名义上是一个讲理学的老监生，实际上并无真才实学，透着几分虚伪，几分附庸风雅。</a:t>
            </a:r>
            <a:endParaRPr lang="zh-CN" altLang="zh-CN" sz="1050" kern="100" dirty="0">
              <a:effectLst/>
              <a:latin typeface="宋体"/>
              <a:cs typeface="Courier New"/>
            </a:endParaRPr>
          </a:p>
        </p:txBody>
      </p:sp>
      <p:sp>
        <p:nvSpPr>
          <p:cNvPr id="5" name="矩形 4"/>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5</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4287923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39059" y="578049"/>
            <a:ext cx="11647211" cy="6155507"/>
          </a:xfrm>
          <a:prstGeom prst="rect">
            <a:avLst/>
          </a:prstGeom>
        </p:spPr>
        <p:txBody>
          <a:bodyPr wrap="square" lIns="121898" tIns="60948" rIns="121898" bIns="60948">
            <a:spAutoFit/>
          </a:bodyPr>
          <a:lstStyle/>
          <a:p>
            <a:pPr indent="720000" algn="just">
              <a:lnSpc>
                <a:spcPct val="140000"/>
              </a:lnSpc>
              <a:spcAft>
                <a:spcPts val="0"/>
              </a:spcAft>
            </a:pPr>
            <a:r>
              <a:rPr lang="zh-CN" altLang="zh-CN" sz="2800" kern="100" dirty="0">
                <a:latin typeface="Times New Roman"/>
                <a:ea typeface="华文细黑"/>
                <a:cs typeface="Times New Roman"/>
              </a:rPr>
              <a:t>把握人物形象的特点的基本要求是准确、全面。要达到这一基本要求，先要在宏观上确立几点认识：</a:t>
            </a:r>
            <a:endParaRPr lang="zh-CN" altLang="zh-CN" sz="1050" kern="100" dirty="0">
              <a:latin typeface="宋体"/>
              <a:cs typeface="Courier New"/>
            </a:endParaRPr>
          </a:p>
          <a:p>
            <a:pPr indent="720000"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处理</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平面</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与</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立体</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的关系。</a:t>
            </a: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立体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，是对人物形象形象的说法。所谓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人物，就是性格较为单一的人物；所谓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立体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人物，就是性格复杂多变的人物。生活中少有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人物，多的是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立体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物。文学就是人学，文学中的人物是以现实人物为基础的，其性格是丰富、复杂、多侧面的，而且是在变化着的。人性有善有恶，性格有优有劣；境遇条件不同，人的性格表现是不同的；人在社会中扮演的角色更是各种各样。认识到这一点，就能更好地分析人物形象。分析时要用联系、发展、辩证的眼光看待人物，绝不能单一地、静止地评价人物</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掌握关键能力</a:t>
            </a:r>
            <a:r>
              <a:rPr lang="en-US" altLang="zh-CN" sz="2000" b="1" kern="100" dirty="0">
                <a:solidFill>
                  <a:schemeClr val="bg1"/>
                </a:solidFill>
                <a:latin typeface="黑体" pitchFamily="49" charset="-122"/>
                <a:ea typeface="黑体" pitchFamily="49" charset="-122"/>
                <a:cs typeface="Times New Roman"/>
              </a:rPr>
              <a:t> </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smtClean="0">
                <a:solidFill>
                  <a:srgbClr val="FFFF00"/>
                </a:solidFill>
                <a:latin typeface="Times New Roman"/>
                <a:ea typeface="微软雅黑" pitchFamily="34" charset="-122"/>
                <a:cs typeface="Times New Roman"/>
              </a:rPr>
              <a:t>准确</a:t>
            </a:r>
            <a:r>
              <a:rPr lang="zh-CN" altLang="en-US" sz="2800" b="1" kern="100" dirty="0">
                <a:solidFill>
                  <a:srgbClr val="FFFF00"/>
                </a:solidFill>
                <a:latin typeface="Times New Roman"/>
                <a:ea typeface="微软雅黑" pitchFamily="34" charset="-122"/>
                <a:cs typeface="Times New Roman"/>
              </a:rPr>
              <a:t>、全面地分析概括人物形象的特点和作用</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12888144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2650" y="55392"/>
            <a:ext cx="11304668" cy="6758791"/>
          </a:xfrm>
          <a:prstGeom prst="rect">
            <a:avLst/>
          </a:prstGeom>
        </p:spPr>
        <p:txBody>
          <a:bodyPr wrap="square" lIns="121898" tIns="60948" rIns="121898" bIns="60948">
            <a:spAutoFit/>
          </a:bodyPr>
          <a:lstStyle/>
          <a:p>
            <a:pPr indent="714375" algn="just">
              <a:lnSpc>
                <a:spcPct val="14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注意共性与个性的统一。</a:t>
            </a:r>
            <a:r>
              <a:rPr lang="zh-CN" altLang="zh-CN" sz="2800" kern="100" dirty="0">
                <a:latin typeface="Times New Roman"/>
                <a:ea typeface="华文细黑"/>
                <a:cs typeface="Times New Roman"/>
              </a:rPr>
              <a:t>一个人，必然带有某一类人的共同特点，也具有自己独特的个性。分析概括时要兼顾这两方面，不能只看到共性，或者只看到个性。</a:t>
            </a:r>
            <a:endParaRPr lang="zh-CN" altLang="zh-CN" sz="2800" kern="100" dirty="0">
              <a:latin typeface="宋体"/>
              <a:cs typeface="Courier New"/>
            </a:endParaRPr>
          </a:p>
          <a:p>
            <a:pPr algn="just">
              <a:lnSpc>
                <a:spcPct val="140000"/>
              </a:lnSpc>
              <a:spcAft>
                <a:spcPts val="0"/>
              </a:spcAft>
            </a:pPr>
            <a:r>
              <a:rPr lang="en-US" altLang="zh-CN" sz="2800" b="1" kern="100" dirty="0" smtClean="0">
                <a:latin typeface="Times New Roman"/>
                <a:ea typeface="华文细黑"/>
                <a:cs typeface="Courier New"/>
              </a:rPr>
              <a:t>        (3)</a:t>
            </a:r>
            <a:r>
              <a:rPr lang="zh-CN" altLang="zh-CN" sz="2800" b="1" kern="100" dirty="0" smtClean="0">
                <a:latin typeface="Times New Roman"/>
                <a:ea typeface="华文细黑"/>
                <a:cs typeface="Times New Roman"/>
              </a:rPr>
              <a:t>区分</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形象</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与</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性格</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的不同，分析形象要</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内外结合</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a:t>
            </a:r>
            <a:r>
              <a:rPr lang="zh-CN" altLang="zh-CN" sz="2800" kern="100" dirty="0" smtClean="0">
                <a:latin typeface="Times New Roman"/>
                <a:ea typeface="华文细黑"/>
                <a:cs typeface="Times New Roman"/>
              </a:rPr>
              <a:t>人物形象题题干中</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形象</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性格</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用语是有区别的，审题时要注意区分。</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人物形象</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这一概念的内涵大于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人物性格</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内涵。人物形象的特点的核心是人的性格特点，但还包括人物的肖像、衣着、身份、职业、地位、技能、行为习惯等因素，而人物形象的性格特点则只指人物的品行、情感、精神等心理特点。分析人物形象的特点时，要由表层到内在精神，由外在形象特点到内在思想性格特点。</a:t>
            </a:r>
            <a:endParaRPr lang="en-US" altLang="zh-CN" sz="2800" kern="100" dirty="0" smtClean="0">
              <a:latin typeface="Times New Roman"/>
              <a:ea typeface="华文细黑"/>
              <a:cs typeface="Times New Roman"/>
            </a:endParaRPr>
          </a:p>
          <a:p>
            <a:pPr indent="714375" algn="just">
              <a:lnSpc>
                <a:spcPct val="140000"/>
              </a:lnSpc>
              <a:spcAft>
                <a:spcPts val="0"/>
              </a:spcAft>
            </a:pPr>
            <a:r>
              <a:rPr lang="zh-CN" altLang="zh-CN" sz="2800" kern="100" dirty="0" smtClean="0">
                <a:latin typeface="Times New Roman"/>
                <a:ea typeface="华文细黑"/>
                <a:cs typeface="Times New Roman"/>
              </a:rPr>
              <a:t>然后</a:t>
            </a:r>
            <a:r>
              <a:rPr lang="zh-CN" altLang="zh-CN" sz="2800" kern="100" dirty="0">
                <a:latin typeface="Times New Roman"/>
                <a:ea typeface="华文细黑"/>
                <a:cs typeface="Times New Roman"/>
              </a:rPr>
              <a:t>，就是要结合具体文本准确、全面地分析概括了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5082393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45418"/>
            <a:ext cx="11272852"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车厢里靠站台一面的窗子已经挤满各校的知青，都探出身去说笑哭泣。我走动着找我的座位号，却发现有一个精瘦的学生孤坐着，隔窗望着车站南边儿的空车皮。</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我的座位恰与他在一个格儿里，是斜对面儿。那个学生瞄了我一下，眼里突然放出光来，邀我下棋。他起身从窗钩上取下书包，掏出棋盒，放在茶几上。塑料棋盘搁不下，就横摆了，说：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不碍事，一样下。来来来，你先走。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我笑起来，说：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你没人送吗？这么乱，下什么棋？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他一边码棋子，一边说：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我要谁送？去的是有饭吃的地方，闹得这么哭哭啼啼的。</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902297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378888"/>
            <a:ext cx="11272852" cy="52111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车厢乱了起来。好多人拥进来，隔着玻璃往外招手。站台上的人都拥到车厢前，都在叫，乱成一片。车身忽地一动，人群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的一下，哭声四起。我的背被谁捅了一下，回头一看，他一手护着棋盘，说：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没你这么下棋的，走哇！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我实在没心思下棋，硬硬地说：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我不下了。这是什么时候！</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他很惊愕地看着我，忽然像明白了，身子软下去，不再说话。</a:t>
            </a:r>
            <a:endParaRPr lang="zh-CN" altLang="zh-CN" sz="1050" u="heavy"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恰好这时有人找他，说他妹妹刚才四处寻找他，我这才得知他就是大名鼎鼎的王一生。</a:t>
            </a:r>
            <a:endParaRPr lang="zh-CN" altLang="zh-CN" sz="1050" kern="100" dirty="0">
              <a:effectLst/>
              <a:latin typeface="宋体"/>
              <a:cs typeface="Courier New"/>
            </a:endParaRPr>
          </a:p>
        </p:txBody>
      </p:sp>
    </p:spTree>
    <p:extLst>
      <p:ext uri="{BB962C8B-B14F-4D97-AF65-F5344CB8AC3E}">
        <p14:creationId xmlns:p14="http://schemas.microsoft.com/office/powerpoint/2010/main" val="14320421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D:\图\大二轮\f63d7874a582bced68decc1bd584b79b.jpg"/>
          <p:cNvPicPr>
            <a:picLocks noChangeArrowheads="1"/>
          </p:cNvPicPr>
          <p:nvPr/>
        </p:nvPicPr>
        <p:blipFill rotWithShape="1">
          <a:blip r:embed="rId2">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直接连接符 24"/>
          <p:cNvCxnSpPr/>
          <p:nvPr/>
        </p:nvCxnSpPr>
        <p:spPr>
          <a:xfrm>
            <a:off x="3920676" y="2971324"/>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3" action="ppaction://hlinksldjump"/>
          </p:cNvPr>
          <p:cNvSpPr txBox="1"/>
          <p:nvPr/>
        </p:nvSpPr>
        <p:spPr>
          <a:xfrm>
            <a:off x="3920676" y="2448104"/>
            <a:ext cx="5980549" cy="523220"/>
          </a:xfrm>
          <a:prstGeom prst="rect">
            <a:avLst/>
          </a:prstGeom>
          <a:noFill/>
        </p:spPr>
        <p:txBody>
          <a:bodyPr wrap="square" rtlCol="0">
            <a:spAutoFit/>
          </a:bodyPr>
          <a:lstStyle/>
          <a:p>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zh-CN" sz="2800" b="1" dirty="0">
                <a:solidFill>
                  <a:srgbClr val="3114AC"/>
                </a:solidFill>
                <a:latin typeface="Times New Roman" pitchFamily="18" charset="0"/>
                <a:ea typeface="微软雅黑" pitchFamily="34" charset="-122"/>
                <a:cs typeface="Times New Roman" pitchFamily="18" charset="0"/>
              </a:rPr>
              <a:t>一</a:t>
            </a:r>
            <a:r>
              <a:rPr lang="en-US" altLang="zh-CN" sz="2800" b="1" dirty="0">
                <a:solidFill>
                  <a:srgbClr val="3114AC"/>
                </a:solidFill>
                <a:latin typeface="Times New Roman" pitchFamily="18" charset="0"/>
                <a:ea typeface="微软雅黑" pitchFamily="34" charset="-122"/>
                <a:cs typeface="Times New Roman" pitchFamily="18" charset="0"/>
              </a:rPr>
              <a:t>)</a:t>
            </a:r>
            <a:r>
              <a:rPr lang="zh-CN" altLang="zh-CN" sz="2800" b="1" dirty="0" smtClean="0">
                <a:solidFill>
                  <a:srgbClr val="3114AC"/>
                </a:solidFill>
                <a:latin typeface="Times New Roman" pitchFamily="18" charset="0"/>
                <a:ea typeface="微软雅黑" pitchFamily="34" charset="-122"/>
                <a:cs typeface="Times New Roman" pitchFamily="18" charset="0"/>
              </a:rPr>
              <a:t>人物形象</a:t>
            </a:r>
            <a:endParaRPr lang="zh-CN" altLang="zh-CN"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4" action="ppaction://hlinksldjump"/>
          </p:cNvPr>
          <p:cNvSpPr txBox="1"/>
          <p:nvPr/>
        </p:nvSpPr>
        <p:spPr>
          <a:xfrm>
            <a:off x="3920677" y="3556837"/>
            <a:ext cx="5980548" cy="523220"/>
          </a:xfrm>
          <a:prstGeom prst="rect">
            <a:avLst/>
          </a:prstGeom>
          <a:noFill/>
        </p:spPr>
        <p:txBody>
          <a:bodyPr wrap="square" rtlCol="0">
            <a:spAutoFit/>
          </a:bodyPr>
          <a:lstStyle/>
          <a:p>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smtClean="0">
                <a:solidFill>
                  <a:srgbClr val="3114AC"/>
                </a:solidFill>
                <a:latin typeface="Times New Roman" pitchFamily="18" charset="0"/>
                <a:ea typeface="微软雅黑" pitchFamily="34" charset="-122"/>
                <a:cs typeface="Times New Roman" pitchFamily="18" charset="0"/>
              </a:rPr>
              <a:t>二</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zh-CN" sz="2800" b="1" dirty="0" smtClean="0">
                <a:solidFill>
                  <a:srgbClr val="3114AC"/>
                </a:solidFill>
                <a:latin typeface="Times New Roman" pitchFamily="18" charset="0"/>
                <a:ea typeface="微软雅黑" pitchFamily="34" charset="-122"/>
                <a:cs typeface="Times New Roman" pitchFamily="18" charset="0"/>
              </a:rPr>
              <a:t>物象</a:t>
            </a:r>
            <a:endParaRPr lang="zh-CN" altLang="zh-CN"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920676" y="4077866"/>
            <a:ext cx="5980549"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524" y="151334"/>
            <a:ext cx="11272852"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latin typeface="宋体"/>
                <a:ea typeface="华文细黑"/>
                <a:cs typeface="Times New Roman"/>
              </a:rPr>
              <a:t>⑤</a:t>
            </a:r>
            <a:r>
              <a:rPr lang="zh-CN" altLang="zh-CN" sz="2800" kern="100" dirty="0" smtClean="0">
                <a:latin typeface="Times New Roman"/>
                <a:ea typeface="华文细黑"/>
                <a:cs typeface="Times New Roman"/>
              </a:rPr>
              <a:t>一路下来和王一生谈话多起来。谈家世说到吃，我说：</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人吃饭，不但是肚子的需要，也是一种精神需要。不知道下一顿是在什么地方，人就特别想吃，而且，饿得快。</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他说：</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你家道尚好的时候，有这种精神压力吗？恐怕没有什么精神需求吧？有，也只不过是想好上再好，那是馋。馋是你们这些人的特点。</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我承认他说得有些道理，不禁问他：</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你总在说你们，可你是什么人？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他迅速看向其他地方，只是不看我，说：</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我当然不同了。我对吃要求得比较实在。唉，不说这些了，你真的不喜欢下棋？何以解忧？唯有象棋。</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我瞧着他说：</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你有什么忧？</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他仍然不看我：</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忧这玩意儿，是文人的佐料儿。</a:t>
            </a:r>
            <a:r>
              <a:rPr lang="zh-CN" altLang="zh-CN" sz="2800" u="heavy" kern="100" dirty="0">
                <a:latin typeface="Times New Roman"/>
                <a:ea typeface="华文细黑"/>
                <a:cs typeface="Times New Roman"/>
              </a:rPr>
              <a:t>我们这种人，没有什么忧，顶多有些不痛快。</a:t>
            </a:r>
            <a:r>
              <a:rPr lang="zh-CN" altLang="zh-CN" sz="2800" kern="100" dirty="0">
                <a:latin typeface="Times New Roman"/>
                <a:ea typeface="华文细黑"/>
                <a:cs typeface="Times New Roman"/>
              </a:rPr>
              <a:t>何以解不痛快？唯有象棋。</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5132863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2380" y="306880"/>
            <a:ext cx="11161240" cy="5211146"/>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我看他对吃感兴趣，就注意他吃的时候。听见前面大家拿吃的时铝盒的碰撞声，他常常闭上眼，嘴巴紧紧收着，倒好像有些恶心。拿到饭后，马上就吃，吃得很快，喉结一缩一缩的，脸上绷满了筋。常常突然停下来，很小心地将嘴边或下巴上的饭粒儿和汤水油花儿用整个食指抹进嘴里。若饭粒儿落在衣服上，就马上一按，拈进嘴里。若一个没按住，饭粒儿由衣服上掉下地，他也立刻双脚不再移动，转了上身找。吃完以后，他把一双筷子吮净，拿水把饭盒充满，先用嘴将上面一层油花吸净，然后就带着安全到达彼岸的神色小口小口地呷。</a:t>
            </a:r>
            <a:endParaRPr lang="zh-CN" altLang="zh-CN" sz="1050" kern="100" dirty="0">
              <a:effectLst/>
              <a:latin typeface="宋体"/>
              <a:cs typeface="Courier New"/>
            </a:endParaRPr>
          </a:p>
        </p:txBody>
      </p:sp>
    </p:spTree>
    <p:extLst>
      <p:ext uri="{BB962C8B-B14F-4D97-AF65-F5344CB8AC3E}">
        <p14:creationId xmlns:p14="http://schemas.microsoft.com/office/powerpoint/2010/main" val="20577222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126951"/>
            <a:ext cx="11385581" cy="6508745"/>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我给王一生讲杰克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伦敦的《热爱生命》和巴尔扎克的《邦斯舅舅》，他给我讲捡破烂儿的老人送他棋谱的事：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本异书，也不知是哪朝哪代的，手抄，边边角角儿，补了又补。上面写的东西，不像是说象棋，好像是说另外的什么事儿。我第二天又去找老头儿，说我看不懂，他哈哈一笑，说他先给我说一段儿，提个醒儿。他一开说，把我吓了一跳。原来开宗明义，是讲男女的事儿，我说这是四旧。老头儿叹了口气，说咱们中国道家讲阴阳，这开篇是借男女讲阴阳之气。阴阳之气相游相交，初不可太盛</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太盛则折</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老头儿说我的毛病是太盛</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又说</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若对手盛，则以柔化之</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可要在化的同时，造成克势</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柔不是弱</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是容，是收</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是含。含而化之</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让对手入你的势</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这势要你造</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需无为而无不为</a:t>
            </a:r>
            <a:r>
              <a:rPr lang="zh-CN" altLang="zh-CN" sz="2800" kern="100" spc="-600" dirty="0">
                <a:latin typeface="Times New Roman"/>
                <a:ea typeface="华文细黑"/>
                <a:cs typeface="Times New Roman"/>
              </a:rPr>
              <a:t>。</a:t>
            </a:r>
          </a:p>
        </p:txBody>
      </p:sp>
    </p:spTree>
    <p:extLst>
      <p:ext uri="{BB962C8B-B14F-4D97-AF65-F5344CB8AC3E}">
        <p14:creationId xmlns:p14="http://schemas.microsoft.com/office/powerpoint/2010/main" val="22055703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2380" y="521163"/>
            <a:ext cx="11161240"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无为即是道，也就是棋运之大不可变，你想变，就不是象棋，输不用说了，连棋边儿都沾不上。</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王一生告诉我，老头儿自感自己日子不多了，无儿无女，就把棋谱传给他。他问捡破烂儿的老人：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老人家，你棋道这么好，怎么干这种营生呢？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老头儿叹了一口气，说这棋是祖上传下来的，但有训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为棋不为生，为棋是养性，生会坏性，所以生不可太盛。又说他从小没学过什么谋生本事，现在想来，倒是训坏了他。</a:t>
            </a:r>
            <a:endParaRPr lang="zh-CN" altLang="zh-CN" sz="1050" kern="100" dirty="0">
              <a:effectLst/>
              <a:latin typeface="宋体"/>
              <a:cs typeface="Courier New"/>
            </a:endParaRPr>
          </a:p>
        </p:txBody>
      </p:sp>
    </p:spTree>
    <p:extLst>
      <p:ext uri="{BB962C8B-B14F-4D97-AF65-F5344CB8AC3E}">
        <p14:creationId xmlns:p14="http://schemas.microsoft.com/office/powerpoint/2010/main" val="16005827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2380" y="483063"/>
            <a:ext cx="11161240" cy="327292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我似乎听明白了一些棋道，就又问那本棋谱。王一生很沮丧地说：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我每天带在身上，反复地看。后来你知道，我撕大字报被造反团捉住，书就被他们搜了去，说是四旧，给毁了，而且是当着我的面儿毁的。好在书已在我脑子里，不怕他们。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我就又和王一生感叹了许久。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选自阿城《棋王》，有删改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614326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405458"/>
            <a:ext cx="11050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文中王一生是一个怎样的人物形象？请简要分析。</a:t>
            </a:r>
            <a:endParaRPr lang="zh-CN" altLang="zh-CN" sz="1050" kern="100" dirty="0">
              <a:effectLst/>
              <a:latin typeface="宋体"/>
              <a:cs typeface="Courier New"/>
            </a:endParaRPr>
          </a:p>
        </p:txBody>
      </p:sp>
      <p:sp>
        <p:nvSpPr>
          <p:cNvPr id="4" name="矩形 3"/>
          <p:cNvSpPr/>
          <p:nvPr/>
        </p:nvSpPr>
        <p:spPr>
          <a:xfrm>
            <a:off x="550590" y="1144961"/>
            <a:ext cx="10725733"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对物质要求低。有饭吃他便满足，对吃要求得也比较实在</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有精神追求。在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文革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那个特殊的时期，他痴迷于象棋，以此来对抗恶劣的社会环境</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平和淡泊。他不因离别而伤心，不把人生困境看得多么严重。</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9635989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2465" y="1024955"/>
            <a:ext cx="11050733" cy="45648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要从整体上分析概括人物形象特征，要注意几个方面：</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重视小说中人物的身份、地位、经历、教养及气质等，因为它们直接决定着人物的言行，影响着人物的性格。</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主要抓好正面描写与侧面描写文字，把握人物的思想感情和性格特征。</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注意作者对人物的直接议论或者作者借助作品中其他人物间接议论的语句，弄清楚是褒还是贬，是颂扬还是讽刺等。</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18491533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8454" y="568524"/>
            <a:ext cx="10882177" cy="327215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特别注意在情节发展变化中把握人物，情节就是人物的性格史，从情节中把握人物最容易把握人物性格的发展变化，避免只抓片段的描写文字分析概括人物的片面性。</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小说中的人物都是在一定的历史背景下活动的，所以分析时就得把他们放在一定的历史背景下去理解。</a:t>
            </a:r>
            <a:endParaRPr lang="zh-CN" altLang="zh-CN" sz="1050" kern="100" dirty="0">
              <a:effectLst/>
              <a:latin typeface="宋体"/>
              <a:cs typeface="Courier New"/>
            </a:endParaRPr>
          </a:p>
        </p:txBody>
      </p:sp>
    </p:spTree>
    <p:extLst>
      <p:ext uri="{BB962C8B-B14F-4D97-AF65-F5344CB8AC3E}">
        <p14:creationId xmlns:p14="http://schemas.microsoft.com/office/powerpoint/2010/main" val="28769007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4748" y="261442"/>
            <a:ext cx="10725733"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分析文中画线句体现的人物的思想感情。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他很惊愕地看着我，忽然像明白了，身子软下去，不再说话。</a:t>
            </a:r>
            <a:endParaRPr lang="zh-CN" altLang="zh-CN" sz="1050" kern="100" dirty="0">
              <a:effectLst/>
              <a:latin typeface="宋体"/>
              <a:cs typeface="Courier New"/>
            </a:endParaRPr>
          </a:p>
        </p:txBody>
      </p:sp>
      <p:sp>
        <p:nvSpPr>
          <p:cNvPr id="9" name="矩形 8"/>
          <p:cNvSpPr/>
          <p:nvPr/>
        </p:nvSpPr>
        <p:spPr>
          <a:xfrm>
            <a:off x="684748" y="1663502"/>
            <a:ext cx="10725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通过对王一生的神态描写和动作描写，写出了他明白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对下棋没有兴趣之后的沮丧落寞。</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684748" y="3031654"/>
            <a:ext cx="1072573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我们这种人，没有什么忧，顶多有些不痛快。</a:t>
            </a:r>
            <a:endParaRPr lang="zh-CN" altLang="zh-CN" sz="1050" kern="100" dirty="0">
              <a:effectLst/>
              <a:latin typeface="宋体"/>
              <a:cs typeface="Courier New"/>
            </a:endParaRPr>
          </a:p>
        </p:txBody>
      </p:sp>
      <p:sp>
        <p:nvSpPr>
          <p:cNvPr id="8" name="矩形 7"/>
          <p:cNvSpPr/>
          <p:nvPr/>
        </p:nvSpPr>
        <p:spPr>
          <a:xfrm>
            <a:off x="684748" y="3751734"/>
            <a:ext cx="1072573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否认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，承认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不痛快</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，表明王一生并未把不幸遭遇看得多严重，体现了他淡泊的情怀。</a:t>
            </a:r>
            <a:endParaRPr lang="zh-CN" altLang="zh-CN" sz="1050" kern="100" dirty="0">
              <a:effectLst/>
              <a:latin typeface="宋体"/>
              <a:cs typeface="Courier New"/>
            </a:endParaRPr>
          </a:p>
        </p:txBody>
      </p:sp>
    </p:spTree>
    <p:extLst>
      <p:ext uri="{BB962C8B-B14F-4D97-AF65-F5344CB8AC3E}">
        <p14:creationId xmlns:p14="http://schemas.microsoft.com/office/powerpoint/2010/main" val="41565988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xEl>
                                              <p:pRg st="0" end="0"/>
                                            </p:txEl>
                                          </p:spTgt>
                                        </p:tgtEl>
                                      </p:cBhvr>
                                    </p:animEffect>
                                    <p:set>
                                      <p:cBhvr>
                                        <p:cTn id="20"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041" y="837506"/>
            <a:ext cx="11385581"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从局部文字中分析概括人物的心理、情感、性格也是分析概括人物形象特点的一个重要组成部分。它考查的是对局部文字精、细、深、准的阅读能力。</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为此，首先要做的是阅读的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内切外联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。首先对所给文字作内部切分、切割：在抓住描写对象后切分出是哪类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描写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语言</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动作</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心理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侧面描写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；再切割出描写层次，切割出描写的关键词语。其次是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，联系所处语段、所在的上下文，读出两部分的关联。</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再是悬想，要设身处地地替小说中的人物想想，此时此刻，他做了什么</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他为什么要这样做？这样说？这样想？是在什么情态下做的？</a:t>
            </a: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40726271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12\timg (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3513" t="3099" r="22108"/>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7" name="标题 1"/>
          <p:cNvSpPr txBox="1">
            <a:spLocks/>
          </p:cNvSpPr>
          <p:nvPr/>
        </p:nvSpPr>
        <p:spPr>
          <a:xfrm>
            <a:off x="1837368" y="2809009"/>
            <a:ext cx="4562882"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5500" dirty="0">
                <a:latin typeface="Times New Roman" pitchFamily="18" charset="0"/>
                <a:ea typeface="微软雅黑" pitchFamily="34" charset="-122"/>
                <a:cs typeface="Times New Roman" pitchFamily="18" charset="0"/>
              </a:rPr>
              <a:t>(</a:t>
            </a:r>
            <a:r>
              <a:rPr lang="zh-CN" altLang="zh-CN" sz="5500" dirty="0">
                <a:latin typeface="Times New Roman" pitchFamily="18" charset="0"/>
                <a:ea typeface="微软雅黑" pitchFamily="34" charset="-122"/>
                <a:cs typeface="Times New Roman" pitchFamily="18" charset="0"/>
              </a:rPr>
              <a:t>一</a:t>
            </a:r>
            <a:r>
              <a:rPr lang="en-US" altLang="zh-CN" sz="5500" dirty="0">
                <a:latin typeface="Times New Roman" pitchFamily="18" charset="0"/>
                <a:ea typeface="微软雅黑" pitchFamily="34" charset="-122"/>
                <a:cs typeface="Times New Roman" pitchFamily="18" charset="0"/>
              </a:rPr>
              <a:t>)</a:t>
            </a:r>
            <a:r>
              <a:rPr lang="zh-CN" altLang="zh-CN" sz="5500" dirty="0">
                <a:latin typeface="Times New Roman" pitchFamily="18" charset="0"/>
                <a:ea typeface="微软雅黑" pitchFamily="34" charset="-122"/>
                <a:cs typeface="Times New Roman" pitchFamily="18" charset="0"/>
              </a:rPr>
              <a:t>人物形象</a:t>
            </a: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043" y="445672"/>
            <a:ext cx="10990999" cy="4001071"/>
          </a:xfrm>
          <a:prstGeom prst="rect">
            <a:avLst/>
          </a:prstGeom>
        </p:spPr>
        <p:txBody>
          <a:bodyPr wrap="square" lIns="121898" tIns="60948" rIns="121898" bIns="60948">
            <a:spAutoFit/>
          </a:bodyPr>
          <a:lstStyle/>
          <a:p>
            <a:pPr lvl="0" algn="just">
              <a:lnSpc>
                <a:spcPct val="150000"/>
              </a:lnSpc>
            </a:pPr>
            <a:r>
              <a:rPr lang="zh-CN" altLang="zh-CN" sz="2800" kern="100" dirty="0" smtClean="0">
                <a:solidFill>
                  <a:prstClr val="black"/>
                </a:solidFill>
                <a:latin typeface="Times New Roman"/>
                <a:ea typeface="华文细黑"/>
                <a:cs typeface="Times New Roman"/>
              </a:rPr>
              <a:t>答题</a:t>
            </a:r>
            <a:r>
              <a:rPr lang="zh-CN" altLang="zh-CN" sz="2800" kern="100" dirty="0">
                <a:solidFill>
                  <a:prstClr val="black"/>
                </a:solidFill>
                <a:latin typeface="Times New Roman"/>
                <a:ea typeface="华文细黑"/>
                <a:cs typeface="Times New Roman"/>
              </a:rPr>
              <a:t>时你就是一位心理分析大师，要做好对小说人物内心的具体分析工作。</a:t>
            </a:r>
            <a:endParaRPr lang="zh-CN" altLang="zh-CN" sz="1050" kern="100" dirty="0">
              <a:solidFill>
                <a:prstClr val="black"/>
              </a:solidFill>
              <a:latin typeface="宋体"/>
              <a:cs typeface="Courier New"/>
            </a:endParaRPr>
          </a:p>
          <a:p>
            <a:pPr lvl="0" indent="714375" algn="just">
              <a:lnSpc>
                <a:spcPct val="150000"/>
              </a:lnSpc>
            </a:pPr>
            <a:r>
              <a:rPr lang="zh-CN" altLang="zh-CN" sz="2800" kern="100" dirty="0">
                <a:solidFill>
                  <a:prstClr val="black"/>
                </a:solidFill>
                <a:latin typeface="Times New Roman"/>
                <a:ea typeface="华文细黑"/>
                <a:cs typeface="Times New Roman"/>
              </a:rPr>
              <a:t>再次是充分估计到人物内心活动的复杂性和情感的丰富性。因为命题者的</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题材</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都是包含人物复杂内心的</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这一点</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indent="714375" algn="just">
              <a:lnSpc>
                <a:spcPct val="150000"/>
              </a:lnSpc>
            </a:pPr>
            <a:r>
              <a:rPr lang="zh-CN" altLang="zh-CN" sz="2800" kern="100" dirty="0">
                <a:solidFill>
                  <a:prstClr val="black"/>
                </a:solidFill>
                <a:latin typeface="Times New Roman"/>
                <a:ea typeface="华文细黑"/>
                <a:cs typeface="Times New Roman"/>
              </a:rPr>
              <a:t>最后注意直接心理描写和间接心理描写。间接心理描写多通过人物的神态、语言、动作表现出来。它往往是分析的重点。</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31640376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6816" y="765498"/>
            <a:ext cx="11614431" cy="594006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分析概括人物形象特点题的答题规范</a:t>
            </a:r>
            <a:endParaRPr lang="zh-CN" altLang="zh-CN" sz="1050" b="1" kern="100" dirty="0">
              <a:solidFill>
                <a:srgbClr val="C00000"/>
              </a:solidFill>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的不同要求。</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概括题只要把人物形象的特点列出来即可，不必结合具体文字分析，且点与点不能交叉。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分析题不仅要有对人物形象的特点的概括，而且要结合具体文字分析。有两种答题思路：</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分析：先给出一个总的评判，即用几个关键性的词语高度概括出人物形象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性格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的特点，用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的人物形象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的句式完成；然后在小说中找到相关依据，概要论证分析</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grpSp>
        <p:nvGrpSpPr>
          <p:cNvPr id="4" name="组合 3"/>
          <p:cNvGrpSpPr/>
          <p:nvPr/>
        </p:nvGrpSpPr>
        <p:grpSpPr>
          <a:xfrm>
            <a:off x="9586716" y="-26590"/>
            <a:ext cx="2108746" cy="880109"/>
            <a:chOff x="11613" y="920823"/>
            <a:chExt cx="1443037" cy="73342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6" name="TextBox 5"/>
            <p:cNvSpPr txBox="1"/>
            <p:nvPr userDrawn="1"/>
          </p:nvSpPr>
          <p:spPr>
            <a:xfrm>
              <a:off x="88994" y="1059225"/>
              <a:ext cx="1202958" cy="461665"/>
            </a:xfrm>
            <a:prstGeom prst="rect">
              <a:avLst/>
            </a:prstGeom>
            <a:noFill/>
          </p:spPr>
          <p:txBody>
            <a:bodyPr wrap="squar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特别提醒</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5446331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8613" y="83518"/>
            <a:ext cx="11100909" cy="650380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分析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概括：先列出文中人物的言行举止，后概括出人物形象或性格特点。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学会用术语答题。</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人物形象的概括，都有较固定的术语。如正面人物常用以下词语概括：正直、公正、勤劳、勤奋、善良、仁慈、乐于助人、宽容、大度、严于律己、聪明、机智、深谋远虑、有志气、有作为、专一、坚定、坚强、勇敢、忠贞、忠诚、真诚、诚实、谦虚、清高、节俭、简朴、廉洁、博学、能干、一视同仁、正直无私、义无反顾、执法如山、刚正不阿、冰清玉洁、克己奉公、忍辱负重、表里如一、贫贱不移等。反面人物则换成相应的反义词语。</a:t>
            </a:r>
            <a:endParaRPr lang="zh-CN" altLang="zh-CN" sz="1050" kern="100" dirty="0">
              <a:effectLst/>
              <a:latin typeface="宋体"/>
              <a:cs typeface="Courier New"/>
            </a:endParaRPr>
          </a:p>
        </p:txBody>
      </p:sp>
    </p:spTree>
    <p:extLst>
      <p:ext uri="{BB962C8B-B14F-4D97-AF65-F5344CB8AC3E}">
        <p14:creationId xmlns:p14="http://schemas.microsoft.com/office/powerpoint/2010/main" val="7775113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293922"/>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在文中有哪些作用？请简要分析。</a:t>
            </a:r>
            <a:endParaRPr lang="zh-CN" altLang="zh-CN" sz="1050" kern="100" dirty="0">
              <a:effectLst/>
              <a:latin typeface="宋体"/>
              <a:cs typeface="Courier New"/>
            </a:endParaRPr>
          </a:p>
        </p:txBody>
      </p:sp>
      <p:sp>
        <p:nvSpPr>
          <p:cNvPr id="9" name="矩形 8"/>
          <p:cNvSpPr/>
          <p:nvPr/>
        </p:nvSpPr>
        <p:spPr>
          <a:xfrm>
            <a:off x="466994" y="1053530"/>
            <a:ext cx="10725733"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是小说的线索人物，是故事的参与者、见证者和讲述者，以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的视角展开叙述，使故事显得自然真切</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和王一生形成对比，在对比中突出王一生的形象特点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便于自由地表达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对王一生的情感态度，易于突出主题。</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35010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5462" y="689298"/>
            <a:ext cx="11385581" cy="6083692"/>
          </a:xfrm>
          <a:prstGeom prst="rect">
            <a:avLst/>
          </a:prstGeom>
        </p:spPr>
        <p:txBody>
          <a:bodyPr wrap="square" lIns="121898" tIns="60948" rIns="121898" bIns="60948">
            <a:spAutoFit/>
          </a:bodyPr>
          <a:lstStyle/>
          <a:p>
            <a:pPr indent="720000" algn="just">
              <a:lnSpc>
                <a:spcPct val="140000"/>
              </a:lnSpc>
              <a:spcAft>
                <a:spcPts val="0"/>
              </a:spcAft>
            </a:pPr>
            <a:r>
              <a:rPr lang="zh-CN" altLang="zh-CN" sz="2800" kern="100" dirty="0">
                <a:latin typeface="Times New Roman"/>
                <a:ea typeface="华文细黑"/>
                <a:cs typeface="Times New Roman"/>
              </a:rPr>
              <a:t>左题涉及的是如何分析概括人物形象的作用。它分两种：主要人物作用和次要人物作用。</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主要人物作用有：</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对情节的作用。分析主要人物的性格特点，考虑其对情节的推进作用。如果人物性格发生了变化，就要考虑情节是否发生了变化。</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对主题的作用。分析人物形象的典型性，考虑对文章主题的作用，也就是作者塑造人物的用意：反映社会现实和寄托情感</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40000"/>
              </a:lnSpc>
            </a:pP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对社会的作用。也就是分析人物形象的社会意义，结合社会现实深切理解人物对当代社会的思想指导等方面的作用，以及分析人物形象的艺术价值给人们带来的某种启示，这也是作品的真正写作意图</a:t>
            </a:r>
            <a:r>
              <a:rPr lang="zh-CN" altLang="zh-CN" sz="2800" kern="100" dirty="0" smtClean="0">
                <a:solidFill>
                  <a:prstClr val="black"/>
                </a:solidFill>
                <a:latin typeface="Times New Roman"/>
                <a:ea typeface="华文细黑"/>
                <a:cs typeface="Times New Roman"/>
              </a:rPr>
              <a:t>。</a:t>
            </a:r>
            <a:endParaRPr lang="en-US" altLang="zh-CN" sz="1050" kern="100" dirty="0" smtClean="0">
              <a:solidFill>
                <a:prstClr val="black"/>
              </a:solidFill>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195581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4058" y="132439"/>
            <a:ext cx="11211918" cy="650380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smtClean="0">
                <a:latin typeface="Times New Roman"/>
                <a:ea typeface="华文细黑"/>
                <a:cs typeface="Times New Roman"/>
              </a:rPr>
              <a:t>次要</a:t>
            </a:r>
            <a:r>
              <a:rPr lang="zh-CN" altLang="zh-CN" sz="2800" kern="100" dirty="0">
                <a:latin typeface="Times New Roman"/>
                <a:ea typeface="华文细黑"/>
                <a:cs typeface="Times New Roman"/>
              </a:rPr>
              <a:t>人物的作用：自身作用＋情节作用＋人物作用＋主题作用＋环境作用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自身作用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指次要人物不只是一个线索或情节上的关联人物，有的自身还具有鲜明的性格特点，其具有的作用首先是自身的作用。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情节作用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主要是线索作用，推动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串起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故事情节的发展</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50000"/>
              </a:lnSpc>
            </a:pPr>
            <a:r>
              <a:rPr lang="en-US" altLang="zh-CN" sz="2800" kern="100" dirty="0">
                <a:solidFill>
                  <a:prstClr val="black"/>
                </a:solidFill>
                <a:latin typeface="Times New Roman"/>
                <a:ea typeface="华文细黑"/>
                <a:cs typeface="Courier New"/>
              </a:rPr>
              <a:t>(3)</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衬托主要人物</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是其主要作用，衬托有正衬和反衬两种，要指明是哪种衬托，是怎样衬托的。</a:t>
            </a:r>
            <a:endParaRPr lang="zh-CN" altLang="zh-CN" sz="1050" kern="100" dirty="0">
              <a:solidFill>
                <a:prstClr val="black"/>
              </a:solidFill>
              <a:latin typeface="宋体"/>
              <a:cs typeface="Courier New"/>
            </a:endParaRPr>
          </a:p>
          <a:p>
            <a:pPr lvl="0" indent="720000" algn="just">
              <a:lnSpc>
                <a:spcPct val="150000"/>
              </a:lnSpc>
            </a:pPr>
            <a:r>
              <a:rPr lang="en-US" altLang="zh-CN" sz="2800" kern="100" dirty="0">
                <a:solidFill>
                  <a:prstClr val="black"/>
                </a:solidFill>
                <a:latin typeface="Times New Roman"/>
                <a:ea typeface="华文细黑"/>
                <a:cs typeface="Courier New"/>
              </a:rPr>
              <a:t>(4)</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主题作用</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是指次要人物与主要人物一起丰富、深化了主题。</a:t>
            </a:r>
            <a:endParaRPr lang="zh-CN" altLang="zh-CN" sz="1050" kern="100" dirty="0">
              <a:solidFill>
                <a:prstClr val="black"/>
              </a:solidFill>
              <a:latin typeface="宋体"/>
              <a:cs typeface="Courier New"/>
            </a:endParaRPr>
          </a:p>
          <a:p>
            <a:pPr lvl="0" indent="720000" algn="just">
              <a:lnSpc>
                <a:spcPct val="150000"/>
              </a:lnSpc>
            </a:pPr>
            <a:r>
              <a:rPr lang="en-US" altLang="zh-CN" sz="2800" kern="100" dirty="0">
                <a:solidFill>
                  <a:prstClr val="black"/>
                </a:solidFill>
                <a:latin typeface="Times New Roman"/>
                <a:ea typeface="华文细黑"/>
                <a:cs typeface="Courier New"/>
              </a:rPr>
              <a:t>(5)</a:t>
            </a:r>
            <a:r>
              <a:rPr lang="zh-CN" altLang="zh-CN" sz="2800" kern="100" dirty="0">
                <a:solidFill>
                  <a:prstClr val="black"/>
                </a:solidFill>
                <a:latin typeface="Times New Roman"/>
                <a:ea typeface="华文细黑"/>
                <a:cs typeface="Times New Roman"/>
              </a:rPr>
              <a:t>暗示或交代社会环境。次要人物往往是社会环境的体现者和代表者</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34449801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15391" y="821149"/>
            <a:ext cx="11614431" cy="5940063"/>
          </a:xfrm>
          <a:prstGeom prst="rect">
            <a:avLst/>
          </a:prstGeom>
        </p:spPr>
        <p:txBody>
          <a:bodyPr wrap="square" lIns="121898" tIns="60948" rIns="121898" bIns="60948">
            <a:spAutoFit/>
          </a:bodyPr>
          <a:lstStyle/>
          <a:p>
            <a:pPr algn="ctr">
              <a:lnSpc>
                <a:spcPct val="150000"/>
              </a:lnSpc>
              <a:spcAft>
                <a:spcPts val="0"/>
              </a:spcAft>
            </a:pP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我</a:t>
            </a:r>
            <a:r>
              <a:rPr lang="en-US" altLang="zh-CN" sz="2800" b="1" kern="100" dirty="0">
                <a:solidFill>
                  <a:srgbClr val="C00000"/>
                </a:solidFill>
                <a:latin typeface="宋体"/>
                <a:ea typeface="华文细黑"/>
                <a:cs typeface="Times New Roman"/>
              </a:rPr>
              <a:t>”</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小说中的特殊人物和特殊作用</a:t>
            </a:r>
            <a:endParaRPr lang="zh-CN" altLang="zh-CN" sz="1050" b="1" kern="100" dirty="0">
              <a:solidFill>
                <a:srgbClr val="C00000"/>
              </a:solidFill>
              <a:latin typeface="宋体"/>
              <a:cs typeface="Courier New"/>
            </a:endParaRPr>
          </a:p>
          <a:p>
            <a:pPr indent="720000">
              <a:lnSpc>
                <a:spcPct val="150000"/>
              </a:lnSpc>
            </a:pPr>
            <a:r>
              <a:rPr lang="zh-CN" altLang="zh-CN" sz="2800" kern="100" dirty="0">
                <a:latin typeface="Times New Roman"/>
                <a:ea typeface="华文细黑"/>
                <a:cs typeface="Times New Roman"/>
              </a:rPr>
              <a:t>在小说中，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是个值得关注的角色。首先，同散文中的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是作者本身不同，小说中的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就是作品中的角色，根本不是作者。其次，小说中的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主要是文本中的人物，有时也可能拟人化为作品中的一个动物。再次，小说中的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既可以是主角，又可以是配角，更多的时候是配角，只有这样，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才意蕴丰富，效果最佳。高考对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的考查主要是两点：形象特点和作用。分析概括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的形象特点同分析概括其他人物形象一样，重点是分析概括作用。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有四重作用，当认真体会和把握</a:t>
            </a:r>
            <a:r>
              <a:rPr lang="zh-CN" altLang="zh-CN" sz="2800" kern="100" dirty="0" smtClean="0">
                <a:latin typeface="Times New Roman"/>
                <a:ea typeface="华文细黑"/>
                <a:cs typeface="Times New Roman"/>
              </a:rPr>
              <a:t>。</a:t>
            </a:r>
            <a:r>
              <a:rPr lang="en-US" altLang="zh-CN" sz="2800" kern="100" dirty="0" smtClean="0">
                <a:solidFill>
                  <a:prstClr val="black"/>
                </a:solidFill>
                <a:latin typeface="宋体"/>
                <a:ea typeface="华文细黑"/>
                <a:cs typeface="Times New Roman"/>
              </a:rPr>
              <a:t>①</a:t>
            </a:r>
            <a:r>
              <a:rPr lang="zh-CN" altLang="zh-CN" sz="2800" kern="100" dirty="0">
                <a:solidFill>
                  <a:prstClr val="black"/>
                </a:solidFill>
                <a:latin typeface="Times New Roman"/>
                <a:ea typeface="华文细黑"/>
                <a:cs typeface="Times New Roman"/>
              </a:rPr>
              <a:t>叙述者：起线索作用，作为</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有限视角</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a:t>
            </a:r>
            <a:endParaRPr lang="zh-CN" altLang="zh-CN" sz="1050" kern="100" dirty="0">
              <a:latin typeface="宋体"/>
              <a:cs typeface="Courier New"/>
            </a:endParaRPr>
          </a:p>
        </p:txBody>
      </p:sp>
      <p:grpSp>
        <p:nvGrpSpPr>
          <p:cNvPr id="4" name="组合 3"/>
          <p:cNvGrpSpPr/>
          <p:nvPr/>
        </p:nvGrpSpPr>
        <p:grpSpPr>
          <a:xfrm>
            <a:off x="9586716" y="-26590"/>
            <a:ext cx="2108746" cy="880109"/>
            <a:chOff x="11613" y="920823"/>
            <a:chExt cx="1443037" cy="733424"/>
          </a:xfrm>
        </p:grpSpPr>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6" name="TextBox 5"/>
            <p:cNvSpPr txBox="1"/>
            <p:nvPr userDrawn="1"/>
          </p:nvSpPr>
          <p:spPr>
            <a:xfrm>
              <a:off x="88994" y="1059225"/>
              <a:ext cx="1202958" cy="461665"/>
            </a:xfrm>
            <a:prstGeom prst="rect">
              <a:avLst/>
            </a:prstGeom>
            <a:noFill/>
          </p:spPr>
          <p:txBody>
            <a:bodyPr wrap="squar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特别提醒</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1257319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6340" y="449155"/>
            <a:ext cx="10990999"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有限视角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的好处是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既是故事情节的讲述者，又是其中的参与者、见证者，使小说显得真实亲切，拉近了小说与读者的距离，便于抒情。缺点是只能局限于叙述者的所见所闻，是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有限的讲述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亲历者：增强故事的真实性。</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参与者：一般作为次要人物，衬托主要人物，有时也是主要人物。</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代言者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体验者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：代替作者议论、抒情，表达主旨和情感倾向。</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4829696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2671478" y="2809009"/>
            <a:ext cx="2894662"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r>
              <a:rPr lang="en-US" altLang="zh-CN" sz="5500" dirty="0" smtClean="0">
                <a:latin typeface="Times New Roman" pitchFamily="18" charset="0"/>
                <a:ea typeface="微软雅黑" pitchFamily="34" charset="-122"/>
                <a:cs typeface="Times New Roman" pitchFamily="18" charset="0"/>
              </a:rPr>
              <a:t>(</a:t>
            </a:r>
            <a:r>
              <a:rPr lang="zh-CN" altLang="en-US" sz="5500" dirty="0" smtClean="0">
                <a:latin typeface="Times New Roman" pitchFamily="18" charset="0"/>
                <a:ea typeface="微软雅黑" pitchFamily="34" charset="-122"/>
                <a:cs typeface="Times New Roman" pitchFamily="18" charset="0"/>
              </a:rPr>
              <a:t>二</a:t>
            </a:r>
            <a:r>
              <a:rPr lang="en-US" altLang="zh-CN" sz="5500" dirty="0" smtClean="0">
                <a:latin typeface="Times New Roman" pitchFamily="18" charset="0"/>
                <a:ea typeface="微软雅黑" pitchFamily="34" charset="-122"/>
                <a:cs typeface="Times New Roman" pitchFamily="18" charset="0"/>
              </a:rPr>
              <a:t>)</a:t>
            </a:r>
            <a:r>
              <a:rPr lang="zh-CN" altLang="zh-CN" sz="5500" dirty="0" smtClean="0">
                <a:latin typeface="Times New Roman" pitchFamily="18" charset="0"/>
                <a:ea typeface="微软雅黑" pitchFamily="34" charset="-122"/>
                <a:cs typeface="Times New Roman" pitchFamily="18" charset="0"/>
              </a:rPr>
              <a:t>物象</a:t>
            </a:r>
            <a:endParaRPr lang="zh-CN" altLang="zh-CN" sz="5500" dirty="0">
              <a:latin typeface="Times New Roman" pitchFamily="18" charset="0"/>
              <a:ea typeface="微软雅黑" pitchFamily="34" charset="-122"/>
              <a:cs typeface="Times New Roman" pitchFamily="18" charset="0"/>
            </a:endParaRPr>
          </a:p>
        </p:txBody>
      </p:sp>
      <p:pic>
        <p:nvPicPr>
          <p:cNvPr id="4" name="Picture 2" descr="C:\Users\Administrator\Desktop\2.12\timg (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3513" t="3099" r="22108"/>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5394" y="907704"/>
            <a:ext cx="10856136" cy="3242170"/>
          </a:xfrm>
          <a:prstGeom prst="rect">
            <a:avLst/>
          </a:prstGeom>
        </p:spPr>
        <p:txBody>
          <a:bodyPr>
            <a:spAutoFit/>
          </a:bodyPr>
          <a:lstStyle/>
          <a:p>
            <a:pPr indent="720000" algn="just">
              <a:lnSpc>
                <a:spcPct val="150000"/>
              </a:lnSpc>
              <a:spcAft>
                <a:spcPts val="0"/>
              </a:spcAft>
            </a:pPr>
            <a:r>
              <a:rPr lang="zh-CN" altLang="zh-CN" sz="2800" kern="100" dirty="0">
                <a:latin typeface="Times New Roman"/>
                <a:ea typeface="华文细黑"/>
                <a:cs typeface="Times New Roman"/>
              </a:rPr>
              <a:t>小说中的物象是小说形象的重要组成部分，同人物形象一同构成了小说的艺术世界。虽说物象在小说中处于从属地位，但其意蕴和作用绝不可小觑。小说中的物象种类很多，就其内容而言，有事物、景物、动物，个别的还有体现大环境的村镇等地域；就其地位而言，有主体物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贯串全文的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和次要物象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只出现在文中某处的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4" name="矩形 3"/>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掌握关键能力</a:t>
            </a:r>
            <a:r>
              <a:rPr lang="en-US" altLang="zh-CN" sz="2000" b="1" kern="100" dirty="0">
                <a:solidFill>
                  <a:schemeClr val="bg1"/>
                </a:solidFill>
                <a:latin typeface="黑体" pitchFamily="49" charset="-122"/>
                <a:ea typeface="黑体" pitchFamily="49" charset="-122"/>
                <a:cs typeface="Times New Roman"/>
              </a:rPr>
              <a:t> </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smtClean="0">
                <a:solidFill>
                  <a:srgbClr val="FFFF00"/>
                </a:solidFill>
                <a:latin typeface="Times New Roman"/>
                <a:ea typeface="微软雅黑" pitchFamily="34" charset="-122"/>
                <a:cs typeface="Times New Roman"/>
              </a:rPr>
              <a:t>精准把握物象的意蕴和作用</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4869" y="730091"/>
            <a:ext cx="11192741"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小说中的人物，又称典型人物，是作者根据现实生活，采用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杂取种种，合成一个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的艺术手法创作出来的。对比生活中的原型，小说中的人物往往更具代表性。</a:t>
            </a:r>
            <a:endParaRPr lang="zh-CN" altLang="zh-CN" sz="280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人物形象有三个层面的内涵：一是人物的代表身份、地位、阶层、类属及自身的外在形象；二是思想性格特征；三是人物形象意义，包括塑造人物形象有何作用，对表现主题有何作用等。其中思想性格特征为其核心内涵。</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思想性格特征由思想特征和性格特征两部分组成。思想特征，包括主人公的信仰、理想、奋斗目标、</a:t>
            </a:r>
            <a:r>
              <a:rPr lang="zh-CN" altLang="zh-CN" sz="2800" kern="100" dirty="0" smtClean="0">
                <a:latin typeface="Times New Roman"/>
                <a:ea typeface="华文细黑"/>
                <a:cs typeface="Times New Roman"/>
              </a:rPr>
              <a:t>为</a:t>
            </a:r>
            <a:r>
              <a:rPr lang="zh-CN" altLang="zh-CN" sz="2800" kern="100" dirty="0">
                <a:latin typeface="Times New Roman"/>
                <a:ea typeface="华文细黑"/>
                <a:cs typeface="Times New Roman"/>
              </a:rPr>
              <a:t>人处世等。性格特征由基本</a:t>
            </a:r>
            <a:r>
              <a:rPr lang="zh-CN" altLang="zh-CN" sz="2800" kern="100" dirty="0" smtClean="0">
                <a:latin typeface="Times New Roman"/>
                <a:ea typeface="华文细黑"/>
                <a:cs typeface="Times New Roman"/>
              </a:rPr>
              <a:t>特</a:t>
            </a:r>
            <a:endParaRPr lang="en-US" altLang="zh-CN" sz="2800" kern="100" dirty="0" smtClean="0">
              <a:latin typeface="Times New Roman"/>
              <a:ea typeface="华文细黑"/>
              <a:cs typeface="Times New Roman"/>
            </a:endParaRPr>
          </a:p>
        </p:txBody>
      </p:sp>
      <p:sp>
        <p:nvSpPr>
          <p:cNvPr id="3" name="矩形 2"/>
          <p:cNvSpPr/>
          <p:nvPr/>
        </p:nvSpPr>
        <p:spPr>
          <a:xfrm>
            <a:off x="17558" y="-26590"/>
            <a:ext cx="12143880" cy="576064"/>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lvl="0">
              <a:lnSpc>
                <a:spcPct val="140000"/>
              </a:lnSpc>
              <a:tabLst>
                <a:tab pos="2133600" algn="l"/>
              </a:tabLst>
              <a:defRPr/>
            </a:pPr>
            <a:r>
              <a:rPr lang="zh-CN" altLang="en-US" sz="2000" b="1" kern="100" dirty="0" smtClean="0">
                <a:solidFill>
                  <a:schemeClr val="bg1"/>
                </a:solidFill>
                <a:latin typeface="黑体" pitchFamily="49" charset="-122"/>
                <a:ea typeface="黑体" pitchFamily="49" charset="-122"/>
                <a:cs typeface="Times New Roman"/>
              </a:rPr>
              <a:t>理解必备知识</a:t>
            </a:r>
            <a:r>
              <a:rPr lang="en-US" altLang="zh-CN" sz="2000" b="1" kern="100" dirty="0" smtClean="0">
                <a:solidFill>
                  <a:schemeClr val="bg1"/>
                </a:solidFill>
                <a:latin typeface="黑体" pitchFamily="49" charset="-122"/>
                <a:ea typeface="黑体" pitchFamily="49" charset="-122"/>
                <a:cs typeface="Times New Roman"/>
              </a:rPr>
              <a:t>               </a:t>
            </a:r>
            <a:r>
              <a:rPr lang="zh-CN" altLang="en-US" sz="2800" b="1" kern="100" dirty="0" smtClean="0">
                <a:solidFill>
                  <a:srgbClr val="FFFF00"/>
                </a:solidFill>
                <a:latin typeface="Times New Roman"/>
                <a:ea typeface="微软雅黑" pitchFamily="34" charset="-122"/>
                <a:cs typeface="Times New Roman"/>
              </a:rPr>
              <a:t>分析概括人物形象的方法和途径</a:t>
            </a:r>
            <a:endParaRPr lang="zh-CN" altLang="zh-CN" sz="2800" b="1" kern="100" dirty="0">
              <a:solidFill>
                <a:srgbClr val="FFFF00"/>
              </a:solidFill>
              <a:latin typeface="Times New Roman"/>
              <a:ea typeface="微软雅黑" pitchFamily="34" charset="-122"/>
              <a:cs typeface="Times New Roman"/>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166347"/>
            <a:ext cx="11324037"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枯　河</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莫　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水淋淋的鲜红月亮，凄艳地升起来。一个孩子从半掩的柴门中钻出来，从不知道什么叫生病的男孩子。他攀树的技能高超，他屁股上布满伤痕。</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月亮持续上升，村庄里的所有树木都瑟缩着，不敢超过白杨树的高度，白杨树骄傲地向天里钻，离地二十米高。</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白杨树前是五间全村唯一的瓦房，瓦房里的孩子是一个很漂亮的小女孩，漆黑的眼睛像两粒黑棋子。</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01101" y="121860"/>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smtClean="0">
                <a:latin typeface="Times New Roman"/>
                <a:ea typeface="华文细黑"/>
                <a:cs typeface="Times New Roman"/>
              </a:rPr>
              <a:t>女孩子对他说：</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小虎，你能爬上这棵白杨树吗？你是小虎还是猪？</a:t>
            </a:r>
            <a:r>
              <a:rPr lang="en-US" altLang="zh-CN" sz="2800" kern="100" dirty="0" smtClean="0">
                <a:latin typeface="宋体"/>
                <a:ea typeface="华文细黑"/>
                <a:cs typeface="Times New Roman"/>
              </a:rPr>
              <a:t>”</a:t>
            </a:r>
            <a:endParaRPr lang="zh-CN" altLang="zh-CN" sz="2800"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他咬住了厚厚的嘴唇。</a:t>
            </a:r>
            <a:endParaRPr lang="zh-CN" altLang="zh-CN" sz="2800" kern="100" dirty="0" smtClean="0">
              <a:latin typeface="宋体"/>
              <a:cs typeface="Courier New"/>
            </a:endParaRPr>
          </a:p>
          <a:p>
            <a:pPr indent="720000" algn="just">
              <a:lnSpc>
                <a:spcPct val="150000"/>
              </a:lnSpc>
              <a:spcAft>
                <a:spcPts val="0"/>
              </a:spcAft>
            </a:pP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你给我望着人，俺家里的人不准我上树。</a:t>
            </a:r>
            <a:r>
              <a:rPr lang="en-US" altLang="zh-CN" sz="2800" kern="100" dirty="0" smtClean="0">
                <a:latin typeface="宋体"/>
                <a:ea typeface="华文细黑"/>
                <a:cs typeface="Times New Roman"/>
              </a:rPr>
              <a:t>”</a:t>
            </a:r>
            <a:endParaRPr lang="zh-CN" altLang="zh-CN" sz="2800"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女孩接过衣裳，忠实地点了点头。</a:t>
            </a:r>
            <a:endParaRPr lang="zh-CN" altLang="zh-CN" sz="2800"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他双脚抱住树干，白杨树慢慢地倾斜，白杨树奇妙的动作撩乱了女孩的眼睛。</a:t>
            </a:r>
            <a:endParaRPr lang="zh-CN" altLang="zh-CN" sz="2800" kern="100" dirty="0" smtClean="0">
              <a:latin typeface="宋体"/>
              <a:cs typeface="Courier New"/>
            </a:endParaRPr>
          </a:p>
          <a:p>
            <a:pPr indent="720000">
              <a:lnSpc>
                <a:spcPct val="150000"/>
              </a:lnSpc>
            </a:pP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小虎，你下来吧，树歪倒了，树就要歪到俺家的瓦屋上去了，砸碎俺家的瓦，俺娘要揍你的！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他爬上白杨树，心底里涌起一种幸福感。要不是爬上白杨树，永远也看不到这个院子，尽管树下这个眼睛乌黑的小女孩经常找他玩，但爹娘却反</a:t>
            </a:r>
            <a:r>
              <a:rPr lang="zh-CN" altLang="zh-CN" sz="2800" kern="100" dirty="0">
                <a:latin typeface="Times New Roman"/>
                <a:ea typeface="华文细黑"/>
                <a:cs typeface="Times New Roman"/>
              </a:rPr>
              <a:t>复叮咛他，不准</a:t>
            </a:r>
            <a:r>
              <a:rPr lang="zh-CN" altLang="zh-CN" sz="2800" kern="100" dirty="0" smtClean="0">
                <a:latin typeface="Times New Roman"/>
                <a:ea typeface="华文细黑"/>
                <a:cs typeface="Times New Roman"/>
              </a:rPr>
              <a:t>去</a:t>
            </a:r>
            <a:r>
              <a:rPr lang="zh-CN" altLang="zh-CN" sz="2800" kern="100" dirty="0">
                <a:latin typeface="Times New Roman"/>
                <a:ea typeface="华文细黑"/>
                <a:cs typeface="Times New Roman"/>
              </a:rPr>
              <a:t>小珍家玩。一</a:t>
            </a:r>
            <a:r>
              <a:rPr lang="zh-CN" altLang="zh-CN" sz="2800" kern="100" dirty="0" smtClean="0">
                <a:latin typeface="Times New Roman"/>
                <a:ea typeface="华文细黑"/>
                <a:cs typeface="Times New Roman"/>
              </a:rPr>
              <a:t>个</a:t>
            </a:r>
            <a:r>
              <a:rPr lang="zh-CN" altLang="zh-CN" sz="2800" kern="100" dirty="0">
                <a:latin typeface="Times New Roman"/>
                <a:ea typeface="华文细黑"/>
                <a:cs typeface="Times New Roman"/>
              </a:rPr>
              <a:t>高大汉子从</a:t>
            </a:r>
            <a:endParaRPr lang="zh-CN" altLang="zh-CN" sz="280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666" y="117426"/>
            <a:ext cx="11324037"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屋里出来，男孩接着看到这个人紫红色的脸，吓得紧贴住树干。这个人曾经拧着他的耳朵问：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小虎，一条狗几条腿？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他把嘴巴使劲朝一边咧着，说：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众人大笑。哥哥为此揍他，父亲拉住哥哥，说：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书记愿意逗他，说明跟咱能合得来，说明眼里有咱。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哥哥松开他，拿过一块红薯面饼子杵到他嘴边，恼怒地问：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他咬牙切齿地说：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狗屎！</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使劲扳，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女孩喊，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树倒不了，它歪来歪去原来是吓唬人的。</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他用力扳着树杈，树杈愈弯曲，他心里愈是充满仇恨。他全身沉浸在一种愉悦感里。忽然，他看到从变扁了的瓦房里，跑出了一个女人，她的嘴巴里发出马一样的叫声。</a:t>
            </a:r>
            <a:endParaRPr lang="zh-CN" altLang="zh-CN" sz="1050" kern="100" dirty="0">
              <a:effectLst/>
              <a:latin typeface="宋体"/>
              <a:cs typeface="Courier New"/>
            </a:endParaRPr>
          </a:p>
        </p:txBody>
      </p:sp>
    </p:spTree>
    <p:extLst>
      <p:ext uri="{BB962C8B-B14F-4D97-AF65-F5344CB8AC3E}">
        <p14:creationId xmlns:p14="http://schemas.microsoft.com/office/powerpoint/2010/main" val="37311587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666" y="266930"/>
            <a:ext cx="11324037"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女孩捧着男孩的衣服往前走了一步，猛然觉得一根柔韧的枝条猛抽着腮帮子，那匹棕色绸缎也落到了身上，她觉得这匹绸缎像石头一样坚硬，碰一下都会发出敲打铁皮般的轰鸣。</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女人飞一般来到房后，气汹汹地冲到跪在珍子身边的男孩面前，踢出的脚刚刚接触到男孩的脊梁，便无力地落下了。她的双眼发直，嘴巴歪拧着：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小珍子，小珍子，怎么啦</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一只浑身虎纹斑驳的猫吃惊地站在男孩面前，双眼放绿光，呜呜地发着威。他胆怯地望着它。连续三年大旱，河里垛着干燥的柴草，猫在背后冲着他叫。</a:t>
            </a:r>
            <a:endParaRPr lang="zh-CN" altLang="zh-CN" sz="1050" kern="100" dirty="0">
              <a:effectLst/>
              <a:latin typeface="宋体"/>
              <a:cs typeface="Courier New"/>
            </a:endParaRPr>
          </a:p>
        </p:txBody>
      </p:sp>
    </p:spTree>
    <p:extLst>
      <p:ext uri="{BB962C8B-B14F-4D97-AF65-F5344CB8AC3E}">
        <p14:creationId xmlns:p14="http://schemas.microsoft.com/office/powerpoint/2010/main" val="33592805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5096" y="284238"/>
            <a:ext cx="11437277"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大花袄女人并没有打他，她只顾哭她的心肝儿肉去了。他看到高大的红脸汉子蹿了过来，两条粗壮的腿在移动，两只磨得发了光的翻毛皮鞋直对着他的胸口来了。翻毛皮鞋不断地使他翻斤斗。</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月亮已经在正南方，褪尽了血色。他求援地盯着孤独的月亮。他用力想着月亮，父亲的脸从苍白的月亮中显出来了。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他今天才知道父亲的模样，两只肿眼睛，眼珠子像浸泡在盐水里的地梨，父亲跪着哀求：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书记，这个狗崽子，我一定狠揍。只要小珍子平安无事，要我身上的肉我也割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书记对着父亲笑，书记眼里喷着一圈圈蓝烟。</a:t>
            </a:r>
            <a:endParaRPr lang="zh-CN" altLang="zh-CN" sz="1050" kern="100" dirty="0">
              <a:effectLst/>
              <a:latin typeface="宋体"/>
              <a:cs typeface="Courier New"/>
            </a:endParaRPr>
          </a:p>
        </p:txBody>
      </p:sp>
    </p:spTree>
    <p:extLst>
      <p:ext uri="{BB962C8B-B14F-4D97-AF65-F5344CB8AC3E}">
        <p14:creationId xmlns:p14="http://schemas.microsoft.com/office/powerpoint/2010/main" val="41062805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29676" y="193626"/>
            <a:ext cx="11667167"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哥哥拖着他往家走，走不出白杨树的影子。</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哥哥对准他的屁股用力踢了一脚，喊道：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你专门给家里闯祸！不是你，我就参军了。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滚起来！你作了孽还有了功啦是不？</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母亲凶狠地骂：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鳖蛋！还挺冤？打死你也不解恨！不是你，父亲不会下跪。</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母亲戴着铜顶针的手狠狠地抽到他的耳门子上。他不像人能发出的声音使母亲愣了一下，她弯腰从草垛上抽出一根干棉花柴，对着他没鼻子没眼地抽着。</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滚起来！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父亲怒吼一声。他把身体用力往后缩着。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月光遍地，他怕极了，一种隐隐约约的预感出现了。</a:t>
            </a:r>
            <a:endParaRPr lang="zh-CN" altLang="zh-CN" sz="1050" kern="100" dirty="0">
              <a:effectLst/>
              <a:latin typeface="宋体"/>
              <a:cs typeface="Courier New"/>
            </a:endParaRPr>
          </a:p>
        </p:txBody>
      </p:sp>
    </p:spTree>
    <p:extLst>
      <p:ext uri="{BB962C8B-B14F-4D97-AF65-F5344CB8AC3E}">
        <p14:creationId xmlns:p14="http://schemas.microsoft.com/office/powerpoint/2010/main" val="6829791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666" y="449155"/>
            <a:ext cx="11324037" cy="45648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那是一个眉毛细长的媳妇，躺在一张苇席上，脸如紫色花瓣。旁边有几个人像唱歌一样哭着。小媳妇真好看，活着像花，死去更像花。</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他愤怒地看着这个金色的世界，心脏像铁砣子一样僵硬。他声嘶力竭地喊道：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狗屎！</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把他的裤子剥下来！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父亲对着哥哥说，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剥，别打破裤子。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他望着哥哥倒退着的影子，他又一次高喊：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臭狗屎！</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父亲挥起绳子。他哼了一声，那句骂惯了的话又从牙缝里挤出来。</a:t>
            </a:r>
            <a:endParaRPr lang="zh-CN" altLang="zh-CN" sz="1050" kern="100" dirty="0">
              <a:effectLst/>
              <a:latin typeface="宋体"/>
              <a:cs typeface="Courier New"/>
            </a:endParaRPr>
          </a:p>
        </p:txBody>
      </p:sp>
    </p:spTree>
    <p:extLst>
      <p:ext uri="{BB962C8B-B14F-4D97-AF65-F5344CB8AC3E}">
        <p14:creationId xmlns:p14="http://schemas.microsoft.com/office/powerpoint/2010/main" val="28237280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666" y="449155"/>
            <a:ext cx="11324037" cy="52119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河堤上响着母亲的惨叫声：虎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虎儿啦啦啦啦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我的苦命的孩呀呀呀呀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。这叫声刺得他尚有知觉的地方发痛发痒，他心里充满了报仇雪恨后的欢愉。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鲜红太阳即将升起那一刹那，人们找到他，百姓们面如荒凉的沙漠，看着他布满阳光的屁股，好像看着一张明媚的面孔，好像看着我自己</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r">
              <a:lnSpc>
                <a:spcPct val="150000"/>
              </a:lnSpc>
              <a:spcAft>
                <a:spcPts val="0"/>
              </a:spcAft>
            </a:pPr>
            <a:r>
              <a:rPr lang="zh-CN" altLang="zh-CN" sz="2800" kern="100" dirty="0">
                <a:latin typeface="Times New Roman"/>
                <a:ea typeface="华文细黑"/>
                <a:cs typeface="Times New Roman"/>
              </a:rPr>
              <a:t>一九八五年三月</a:t>
            </a:r>
            <a:endParaRPr lang="zh-CN" altLang="zh-CN" sz="1050" kern="100" dirty="0">
              <a:latin typeface="宋体"/>
              <a:cs typeface="Courier New"/>
            </a:endParaRPr>
          </a:p>
          <a:p>
            <a:pPr indent="7200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3317007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437938"/>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文中多次写到月亮，请简析其作用。</a:t>
            </a:r>
            <a:endParaRPr lang="zh-CN" altLang="zh-CN" sz="1050" kern="100" dirty="0">
              <a:effectLst/>
              <a:latin typeface="宋体"/>
              <a:cs typeface="Courier New"/>
            </a:endParaRPr>
          </a:p>
        </p:txBody>
      </p:sp>
      <p:sp>
        <p:nvSpPr>
          <p:cNvPr id="6" name="TextBox 5">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54928" y="73993"/>
            <a:ext cx="11385581" cy="668693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月亮是本文的一条叙事线索，贯串着小虎走向死亡的始末</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它营造了整篇小说压抑阴森的气氛</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揭示了小虎极为复杂的内心情感</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月亮在不断地变化，推动着故事情节的发展。</a:t>
            </a:r>
            <a:endParaRPr lang="zh-CN" altLang="zh-CN" sz="2800" kern="100" dirty="0">
              <a:latin typeface="宋体"/>
              <a:cs typeface="Courier New"/>
            </a:endParaRPr>
          </a:p>
          <a:p>
            <a:pPr>
              <a:lnSpc>
                <a:spcPct val="140000"/>
              </a:lnSpc>
            </a:pP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开头为我们展现的是一轮巨大的并且是水淋淋的月亮，它笼罩着整个村庄，给全文奠定了一种压抑的基调，预示着悲剧的发生</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smtClean="0">
                <a:solidFill>
                  <a:srgbClr val="C00000"/>
                </a:solidFill>
                <a:latin typeface="Times New Roman"/>
                <a:ea typeface="华文细黑"/>
                <a:cs typeface="Times New Roman"/>
              </a:rPr>
              <a:t>月亮已经在正南方</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，小虎求援般地盯着月亮看，内心充满了挣扎。他在想着应不应该放弃生命这件事，此时，月亮就像是他心中的向导。可是，月亮给他的是带着暗影的陌生。</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最后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月光遍地，他怕极了，一种隐隐约约的预感出现了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，月亮渲染着死亡的气氛，小虎放弃了生的念头，走向了生命的另一个尽头</a:t>
            </a:r>
            <a:r>
              <a:rPr lang="zh-CN" altLang="zh-CN" sz="2800" kern="100" dirty="0" smtClean="0">
                <a:solidFill>
                  <a:srgbClr val="C00000"/>
                </a:solidFill>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1316539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750"/>
                                        <p:tgtEl>
                                          <p:spTgt spid="5">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750"/>
                                        <p:tgtEl>
                                          <p:spTgt spid="5">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750"/>
                                        <p:tgtEl>
                                          <p:spTgt spid="5">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blinds(horizontal)">
                                      <p:cBhvr>
                                        <p:cTn id="31" dur="75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75872"/>
            <a:ext cx="11192741"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征与辅助特征组成，基本性格为主干性格，是决定人物形象的基本因素，辅助性格为多元性格，凸显其多重性，基本性格与辅助性格之间往往呈现出对立统一的格局，如善良与软弱、勤劳与愚昧、忠诚与偏执等；如果是负面形象，则为虚伪性与其本质的对立统一等。</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小说塑造人物的方法主要有正面描写和侧面描写，把握人物形象可以从这两个方面入手、展开。</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抓住人物的正面描写文字，把握人物形象</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正面描写，即直接描写，是对所要描写的人物进行直接的刻画，不借助于其他人物和媒介物的烘托。其中包括人物的肖像、语言、动作、心理、细节描写等。</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5462" y="689298"/>
            <a:ext cx="11385581" cy="6083692"/>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把握小说中物象的基本作用</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对人物的作用：交代人物背景，烘托人物情感，衬托人物性格，暗示人物命运。</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对情节的作用：预示情节走势，推动情节发展；显示线索，做铺垫，构成对比；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开头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引起下文，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总结上文，前后呼应。</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对环境的作用：营造氛围，创造美感，创造意境，衬托环境，暗示社会环境。</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对主题的作用：暗示主题，揭示主题，深化主题，触发情思，寄托情感，象征意义。</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3957835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5462" y="261442"/>
            <a:ext cx="11385581"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精准答题要注意以下几点：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根据物象种类与特征判断其作用。像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物象属自然环境中的一部分，本身就具有环境描写的作用，应特别注意它在渲染气氛、铺设背景中的作用。像与人物密切相关的物象，如人使用的器物、伴随于身的动物等，要特别注意它在表现人物方面的作用。主体物象要特别注意它在结构、主题方面的作用，次要物象要特别注意它在环境和人物方面的作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要注意物象出现的位置，尤其是反复出现的位置，要紧紧结合其上下文分析。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395349743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4828" y="78185"/>
            <a:ext cx="11499437" cy="668693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要联系意蕴答作用。如答出表现人物性格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或情感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或揭示主题，一定要答出表现出人物什么样的情感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意蕴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，揭示了什么样的主题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主题意蕴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，只有这样，才不空泛笼统。</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要结合文本的特殊性答出其特殊作用。如运用了技巧，则要兼及其技巧效果，有的还有调动、激发读者的效果。</a:t>
            </a:r>
            <a:endParaRPr lang="zh-CN" altLang="zh-CN" sz="1050" kern="100" dirty="0">
              <a:latin typeface="宋体"/>
              <a:cs typeface="Courier New"/>
            </a:endParaRPr>
          </a:p>
          <a:p>
            <a:pPr indent="720000" algn="just">
              <a:lnSpc>
                <a:spcPct val="14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自身的作用。自身的作用指的是它作为小说形象世界的一个组成部分，有它自身的独到特点、作用和审美价值。要求答出某方面的作用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如答出表现人物的作用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，应特别注意与情节联系在一起，答题要具体、全面。如要答表现人物的作用，先要结合情节把物象与人物的关系分开若干片段，再看它对哪些人物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主要人物和次要人物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起衬托作用，其衬托作用到底是正衬还是反衬。</a:t>
            </a:r>
            <a:endParaRPr lang="zh-CN" altLang="zh-CN" sz="1050" kern="100" dirty="0">
              <a:effectLst/>
              <a:latin typeface="宋体"/>
              <a:cs typeface="Courier New"/>
            </a:endParaRPr>
          </a:p>
        </p:txBody>
      </p:sp>
    </p:spTree>
    <p:extLst>
      <p:ext uri="{BB962C8B-B14F-4D97-AF65-F5344CB8AC3E}">
        <p14:creationId xmlns:p14="http://schemas.microsoft.com/office/powerpoint/2010/main" val="23502651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6994" y="405458"/>
            <a:ext cx="10930343"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请简要说明</a:t>
            </a:r>
            <a:r>
              <a:rPr lang="zh-CN" altLang="zh-CN" sz="2800" kern="100" dirty="0">
                <a:latin typeface="+mj-ea"/>
                <a:ea typeface="+mj-ea"/>
                <a:cs typeface="Times New Roman"/>
              </a:rPr>
              <a:t>“</a:t>
            </a:r>
            <a:r>
              <a:rPr lang="zh-CN" altLang="zh-CN" sz="2800" kern="100" dirty="0">
                <a:latin typeface="Times New Roman"/>
                <a:ea typeface="华文细黑"/>
                <a:cs typeface="Times New Roman"/>
              </a:rPr>
              <a:t>枯河</a:t>
            </a:r>
            <a:r>
              <a:rPr lang="zh-CN" altLang="zh-CN" sz="2800" kern="100" dirty="0">
                <a:latin typeface="+mj-ea"/>
                <a:ea typeface="+mj-ea"/>
                <a:cs typeface="Times New Roman"/>
              </a:rPr>
              <a:t>”</a:t>
            </a:r>
            <a:r>
              <a:rPr lang="zh-CN" altLang="zh-CN" sz="2800" kern="100" dirty="0">
                <a:latin typeface="Times New Roman"/>
                <a:ea typeface="华文细黑"/>
                <a:cs typeface="Times New Roman"/>
              </a:rPr>
              <a:t>的深刻意蕴。</a:t>
            </a:r>
            <a:endParaRPr lang="zh-CN" altLang="zh-CN" sz="1050" kern="100" dirty="0">
              <a:effectLst/>
              <a:latin typeface="宋体"/>
              <a:cs typeface="Courier New"/>
            </a:endParaRPr>
          </a:p>
        </p:txBody>
      </p:sp>
      <p:sp>
        <p:nvSpPr>
          <p:cNvPr id="4" name="矩形 3"/>
          <p:cNvSpPr/>
          <p:nvPr/>
        </p:nvSpPr>
        <p:spPr>
          <a:xfrm>
            <a:off x="466994" y="1178496"/>
            <a:ext cx="10725733"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交代了小虎死亡的地方</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枯河</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物质条件极度的匮乏，人们的生活之河近乎枯竭</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灵魂被撕碎，精神被扭曲，人性全无，已无生机，如枯河一样</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枯河也会有水也会滋润，写出了作者对人性复苏的渴望。</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9791120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
                                            <p:txEl>
                                              <p:pRg st="0" end="0"/>
                                            </p:txEl>
                                          </p:spTgt>
                                        </p:tgtEl>
                                      </p:cBhvr>
                                    </p:animEffect>
                                    <p:set>
                                      <p:cBhvr>
                                        <p:cTn id="27" dur="1" fill="hold">
                                          <p:stCondLst>
                                            <p:cond delay="499"/>
                                          </p:stCondLst>
                                        </p:cTn>
                                        <p:tgtEl>
                                          <p:spTgt spid="4">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4">
                                            <p:txEl>
                                              <p:pRg st="1" end="1"/>
                                            </p:txEl>
                                          </p:spTgt>
                                        </p:tgtEl>
                                      </p:cBhvr>
                                    </p:animEffect>
                                    <p:set>
                                      <p:cBhvr>
                                        <p:cTn id="30" dur="1" fill="hold">
                                          <p:stCondLst>
                                            <p:cond delay="499"/>
                                          </p:stCondLst>
                                        </p:cTn>
                                        <p:tgtEl>
                                          <p:spTgt spid="4">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4">
                                            <p:txEl>
                                              <p:pRg st="2" end="2"/>
                                            </p:txEl>
                                          </p:spTgt>
                                        </p:tgtEl>
                                      </p:cBhvr>
                                    </p:animEffect>
                                    <p:set>
                                      <p:cBhvr>
                                        <p:cTn id="33" dur="1" fill="hold">
                                          <p:stCondLst>
                                            <p:cond delay="499"/>
                                          </p:stCondLst>
                                        </p:cTn>
                                        <p:tgtEl>
                                          <p:spTgt spid="4">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4">
                                            <p:txEl>
                                              <p:pRg st="3" end="3"/>
                                            </p:txEl>
                                          </p:spTgt>
                                        </p:tgtEl>
                                      </p:cBhvr>
                                    </p:animEffect>
                                    <p:set>
                                      <p:cBhvr>
                                        <p:cTn id="36" dur="1" fill="hold">
                                          <p:stCondLst>
                                            <p:cond delay="499"/>
                                          </p:stCondLst>
                                        </p:cTn>
                                        <p:tgtEl>
                                          <p:spTgt spid="4">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0455" y="783049"/>
            <a:ext cx="11272852"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物象的意蕴有很多，有实指义、指代义、双关义、象征义、主题义，一般要结合小说的情节、人物、环境和主题来思考。首先，看文中有无揭示意蕴的提示性词语、句子。如果有，找出来既准又快；更多的情况下是没有，要靠读者品读、感悟。可以循着以下思路思考、概括：</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由外到内。由物象的外在特征到其内在精神气质。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由实及虚。由物象的自身意思到附着在其身的虚指意思，如象征义、比喻义、情感义。</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由表入里。先由该物象最表层的意思入手再到其语境义，尤其是深层含义</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61927"/>
            <a:ext cx="11272852"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备选试题：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简析文中画线句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他爬上白杨树，心底里涌起一种幸福感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的具体内涵。</a:t>
            </a:r>
            <a:endParaRPr lang="zh-CN" altLang="zh-CN" sz="1050" kern="100" dirty="0">
              <a:effectLst/>
              <a:latin typeface="宋体"/>
              <a:cs typeface="Courier New"/>
            </a:endParaRPr>
          </a:p>
        </p:txBody>
      </p:sp>
      <p:sp>
        <p:nvSpPr>
          <p:cNvPr id="3" name="矩形 2"/>
          <p:cNvSpPr/>
          <p:nvPr/>
        </p:nvSpPr>
        <p:spPr>
          <a:xfrm>
            <a:off x="406574" y="2521584"/>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看了神秘院子的兴奋</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对书记家有种报复的快感</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释放了压抑后的愉悦</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证明了自己是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的得意。</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8826600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523" y="117426"/>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文章最后一段与全文是否谐调？请简要分析。</a:t>
            </a:r>
            <a:endParaRPr lang="zh-CN" altLang="zh-CN" sz="1050" kern="100" dirty="0">
              <a:effectLst/>
              <a:latin typeface="宋体"/>
              <a:cs typeface="Courier New"/>
            </a:endParaRPr>
          </a:p>
        </p:txBody>
      </p:sp>
      <p:sp>
        <p:nvSpPr>
          <p:cNvPr id="5" name="矩形 4"/>
          <p:cNvSpPr/>
          <p:nvPr/>
        </p:nvSpPr>
        <p:spPr>
          <a:xfrm>
            <a:off x="438523" y="765498"/>
            <a:ext cx="11161240"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谐调</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全文笼罩在压抑悲伤、沉闷冷漠中，而结尾人们的表情及整个氛围，莫不如此</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人们如此沉闷冷漠的原因在前文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白杨树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书记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的相关描写中已有暗示</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小虎的屁股如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明媚的面孔</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，看似荒谬，实是写出了一个人性颠倒错位的社会，是全文主旨的再揭示</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好像看着我自己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，意为小虎只是人们的一个影子，是自己的另一半，谁都无法逃脱、改变悲惨的命运。</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7" name="图片 6">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33383224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5">
                                            <p:txEl>
                                              <p:pRg st="0" end="0"/>
                                            </p:txEl>
                                          </p:spTgt>
                                        </p:tgtEl>
                                      </p:cBhvr>
                                    </p:animEffect>
                                    <p:set>
                                      <p:cBhvr>
                                        <p:cTn id="32" dur="1" fill="hold">
                                          <p:stCondLst>
                                            <p:cond delay="499"/>
                                          </p:stCondLst>
                                        </p:cTn>
                                        <p:tgtEl>
                                          <p:spTgt spid="5">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5">
                                            <p:txEl>
                                              <p:pRg st="1" end="1"/>
                                            </p:txEl>
                                          </p:spTgt>
                                        </p:tgtEl>
                                      </p:cBhvr>
                                    </p:animEffect>
                                    <p:set>
                                      <p:cBhvr>
                                        <p:cTn id="35" dur="1" fill="hold">
                                          <p:stCondLst>
                                            <p:cond delay="499"/>
                                          </p:stCondLst>
                                        </p:cTn>
                                        <p:tgtEl>
                                          <p:spTgt spid="5">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5">
                                            <p:txEl>
                                              <p:pRg st="2" end="2"/>
                                            </p:txEl>
                                          </p:spTgt>
                                        </p:tgtEl>
                                      </p:cBhvr>
                                    </p:animEffect>
                                    <p:set>
                                      <p:cBhvr>
                                        <p:cTn id="38" dur="1" fill="hold">
                                          <p:stCondLst>
                                            <p:cond delay="499"/>
                                          </p:stCondLst>
                                        </p:cTn>
                                        <p:tgtEl>
                                          <p:spTgt spid="5">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5">
                                            <p:txEl>
                                              <p:pRg st="3" end="3"/>
                                            </p:txEl>
                                          </p:spTgt>
                                        </p:tgtEl>
                                      </p:cBhvr>
                                    </p:animEffect>
                                    <p:set>
                                      <p:cBhvr>
                                        <p:cTn id="41" dur="1" fill="hold">
                                          <p:stCondLst>
                                            <p:cond delay="499"/>
                                          </p:stCondLst>
                                        </p:cTn>
                                        <p:tgtEl>
                                          <p:spTgt spid="5">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5">
                                            <p:txEl>
                                              <p:pRg st="4" end="4"/>
                                            </p:txEl>
                                          </p:spTgt>
                                        </p:tgtEl>
                                      </p:cBhvr>
                                    </p:animEffect>
                                    <p:set>
                                      <p:cBhvr>
                                        <p:cTn id="44"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8" descr="C:\Users\Administrator\Desktop\2.12\timg (17).jpg"/>
          <p:cNvPicPr>
            <a:picLocks noChangeAspect="1" noChangeArrowheads="1"/>
          </p:cNvPicPr>
          <p:nvPr/>
        </p:nvPicPr>
        <p:blipFill rotWithShape="1">
          <a:blip r:embed="rId2">
            <a:extLst>
              <a:ext uri="{28A0092B-C50C-407E-A947-70E740481C1C}">
                <a14:useLocalDpi xmlns:a14="http://schemas.microsoft.com/office/drawing/2010/main" val="0"/>
              </a:ext>
            </a:extLst>
          </a:blip>
          <a:srcRect t="11638" r="1650"/>
          <a:stretch/>
        </p:blipFill>
        <p:spPr bwMode="auto">
          <a:xfrm>
            <a:off x="0" y="0"/>
            <a:ext cx="1221588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043" y="445672"/>
            <a:ext cx="10990999" cy="327215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肖像描写</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肖像描写是一种对人物形象外在特点进行描绘的手法，具体包括容貌、身材、表情、衣着、姿态等描写。它对于人物性格和人物形象的完整体现，有着重要的烘托作用。从人物肖像描写切入分析，可以迅速掌握人物的外在特点、身份、地位、教养甚至内在性格等。</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94023" y="1197546"/>
            <a:ext cx="11050733"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阅读下面的人物肖像描写，概括人物形象特点。</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厮见毕归坐，细看形容，与众各别：两弯似蹙非蹙</a:t>
            </a:r>
            <a:r>
              <a:rPr lang="zh-CN" altLang="zh-CN" sz="2800" kern="100" dirty="0">
                <a:latin typeface="宋体"/>
                <a:ea typeface="华文细黑"/>
                <a:cs typeface="宋体"/>
              </a:rPr>
              <a:t>罥</a:t>
            </a:r>
            <a:r>
              <a:rPr lang="zh-CN" altLang="zh-CN" sz="2800" kern="100" dirty="0">
                <a:latin typeface="楷体_GB2312"/>
                <a:ea typeface="华文细黑"/>
                <a:cs typeface="楷体_GB2312"/>
              </a:rPr>
              <a:t>烟眉</a:t>
            </a:r>
            <a:r>
              <a:rPr lang="zh-CN" altLang="zh-CN" sz="2800" kern="100" dirty="0">
                <a:latin typeface="Times New Roman"/>
                <a:ea typeface="华文细黑"/>
                <a:cs typeface="Times New Roman"/>
              </a:rPr>
              <a:t>，一双似喜非喜含情目。态生两靥之愁，娇袭一身之病。泪光点点，娇喘微微。闲静时如姣花照水，行动处似弱柳扶风。心较比干多一窍，病如西子胜三分。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节选自《林黛玉进贾府》</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a:solidFill>
                  <a:sysClr val="window" lastClr="FFFFFF"/>
                </a:solidFill>
                <a:latin typeface="Times New Roman" pitchFamily="18" charset="0"/>
                <a:ea typeface="Times New Roman" pitchFamily="18" charset="0"/>
                <a:cs typeface="Times New Roman" pitchFamily="18" charset="0"/>
              </a:rPr>
              <a:t>1</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4" name="矩形 3"/>
          <p:cNvSpPr/>
          <p:nvPr/>
        </p:nvSpPr>
        <p:spPr>
          <a:xfrm>
            <a:off x="594023" y="4687180"/>
            <a:ext cx="10725733"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美丽，体弱，忧愁，聪颖。</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2356623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4043" y="445672"/>
            <a:ext cx="10990999" cy="327215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语言描写</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言为心声。人物语言是小说中体现人物性格的重要方面，精妙的语言描写可照见人物的内心世界，或阴狠毒辣，或心思绵密，或憨厚诚实，或单纯可爱。在分析人物形象时，应抓住人物个性化的语言，从而体会人物内心，把握性格特征。</a:t>
            </a:r>
            <a:endParaRPr lang="zh-CN" altLang="zh-CN" sz="1050" kern="100" dirty="0">
              <a:effectLst/>
              <a:latin typeface="宋体"/>
              <a:cs typeface="Courier New"/>
            </a:endParaRPr>
          </a:p>
        </p:txBody>
      </p:sp>
    </p:spTree>
    <p:extLst>
      <p:ext uri="{BB962C8B-B14F-4D97-AF65-F5344CB8AC3E}">
        <p14:creationId xmlns:p14="http://schemas.microsoft.com/office/powerpoint/2010/main" val="17875468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4748" y="1158788"/>
            <a:ext cx="10725733"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《装在套子里的人》中主人公别里科夫有一句经典的口头禅：千万别闹出什么乱子。这一口头禅反映了他怎样的性格特点？</a:t>
            </a:r>
            <a:endParaRPr lang="zh-CN" altLang="zh-CN" sz="1050" kern="100" dirty="0">
              <a:effectLst/>
              <a:latin typeface="宋体"/>
              <a:cs typeface="Courier New"/>
            </a:endParaRPr>
          </a:p>
        </p:txBody>
      </p:sp>
      <p:sp>
        <p:nvSpPr>
          <p:cNvPr id="9" name="矩形 8"/>
          <p:cNvSpPr/>
          <p:nvPr/>
        </p:nvSpPr>
        <p:spPr>
          <a:xfrm>
            <a:off x="684748" y="2598948"/>
            <a:ext cx="10725733"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胆小，怕事，封闭。</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2</a:t>
            </a:r>
            <a:endParaRPr lang="zh-CN" altLang="en-US" sz="2400" b="1" kern="0" dirty="0">
              <a:solidFill>
                <a:sysClr val="window" lastClr="FFFFFF"/>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0360057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7659</TotalTime>
  <Words>6331</Words>
  <Application>Microsoft Office PowerPoint</Application>
  <PresentationFormat>自定义</PresentationFormat>
  <Paragraphs>263</Paragraphs>
  <Slides>57</Slides>
  <Notes>52</Notes>
  <HiddenSlides>1</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920</cp:revision>
  <dcterms:modified xsi:type="dcterms:W3CDTF">2018-03-27T03:27:38Z</dcterms:modified>
</cp:coreProperties>
</file>