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256" r:id="rId3"/>
    <p:sldId id="259" r:id="rId4"/>
    <p:sldId id="629" r:id="rId6"/>
    <p:sldId id="630" r:id="rId7"/>
    <p:sldId id="310" r:id="rId8"/>
    <p:sldId id="312" r:id="rId9"/>
    <p:sldId id="314" r:id="rId10"/>
    <p:sldId id="545" r:id="rId11"/>
    <p:sldId id="540" r:id="rId12"/>
    <p:sldId id="541" r:id="rId13"/>
    <p:sldId id="542" r:id="rId14"/>
    <p:sldId id="544" r:id="rId15"/>
    <p:sldId id="546" r:id="rId16"/>
    <p:sldId id="602" r:id="rId17"/>
    <p:sldId id="590" r:id="rId18"/>
    <p:sldId id="591" r:id="rId19"/>
    <p:sldId id="593" r:id="rId20"/>
    <p:sldId id="600" r:id="rId21"/>
    <p:sldId id="594" r:id="rId22"/>
    <p:sldId id="595" r:id="rId23"/>
    <p:sldId id="596" r:id="rId24"/>
    <p:sldId id="604" r:id="rId25"/>
    <p:sldId id="608" r:id="rId26"/>
    <p:sldId id="609" r:id="rId27"/>
    <p:sldId id="606" r:id="rId28"/>
    <p:sldId id="607" r:id="rId29"/>
    <p:sldId id="258" r:id="rId30"/>
  </p:sldIdLst>
  <p:sldSz cx="9144000" cy="5143500" type="screen16x9"/>
  <p:notesSz cx="6858000" cy="9144000"/>
  <p:embeddedFontLst>
    <p:embeddedFont>
      <p:font typeface="黑体" panose="02010609060101010101" charset="-122"/>
      <p:regular r:id="rId35"/>
    </p:embeddedFont>
    <p:embeddedFont>
      <p:font typeface="等线" panose="02010600030101010101" charset="0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8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font" Target="fonts/font6.fntdata"/><Relationship Id="rId4" Type="http://schemas.openxmlformats.org/officeDocument/2006/relationships/slide" Target="slides/slide2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C4F41DD6-8A5B-4DCD-8BE1-E07CA83C46A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CD7A92D8-FD6D-4F5F-A3B6-DCEB604983B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276004" y="233547"/>
            <a:ext cx="1364260" cy="27699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>
              <a:buNone/>
              <a:defRPr lang="zh-CN" altLang="en-US" sz="1500" b="0" dirty="0">
                <a:ln w="76200">
                  <a:noFill/>
                </a:ln>
                <a:gradFill>
                  <a:gsLst>
                    <a:gs pos="0">
                      <a:srgbClr val="F5AF19"/>
                    </a:gs>
                    <a:gs pos="100000">
                      <a:srgbClr val="F12711"/>
                    </a:gs>
                  </a:gsLst>
                  <a:lin ang="27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dist"/>
            <a:r>
              <a:rPr lang="en-US" altLang="zh-CN" dirty="0"/>
              <a:t>01 </a:t>
            </a:r>
            <a:r>
              <a:rPr lang="zh-CN" altLang="en-US" dirty="0"/>
              <a:t> 输入标题</a:t>
            </a:r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163595"/>
            <a:ext cx="183823" cy="416903"/>
          </a:xfrm>
          <a:prstGeom prst="rect">
            <a:avLst/>
          </a:prstGeom>
          <a:solidFill>
            <a:srgbClr val="F5A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openxmlformats.org/officeDocument/2006/relationships/slide" Target="slide1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media" Target="../media/media5.mp4"/><Relationship Id="rId1" Type="http://schemas.openxmlformats.org/officeDocument/2006/relationships/video" Target="../media/media5.mp4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microsoft.com/office/2007/relationships/media" Target="../media/media6.mp4"/><Relationship Id="rId1" Type="http://schemas.openxmlformats.org/officeDocument/2006/relationships/video" Target="../media/media6.mp4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../media/media7.mp4"/><Relationship Id="rId1" Type="http://schemas.openxmlformats.org/officeDocument/2006/relationships/video" Target="../media/media7.mp4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slide" Target="slide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../media/media3.mp4"/><Relationship Id="rId2" Type="http://schemas.openxmlformats.org/officeDocument/2006/relationships/video" Target="../media/media3.mp4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BY YUSHEN</a:t>
            </a:r>
            <a:endParaRPr lang="zh-CN" altLang="en-US" dirty="0"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862345" y="353202"/>
            <a:ext cx="5419311" cy="1692137"/>
            <a:chOff x="2483126" y="447262"/>
            <a:chExt cx="7225748" cy="2256182"/>
          </a:xfrm>
        </p:grpSpPr>
        <p:sp>
          <p:nvSpPr>
            <p:cNvPr id="13" name="矩形 29"/>
            <p:cNvSpPr/>
            <p:nvPr>
              <p:custDataLst>
                <p:tags r:id="rId1"/>
              </p:custDataLst>
            </p:nvPr>
          </p:nvSpPr>
          <p:spPr>
            <a:xfrm>
              <a:off x="3419061" y="603654"/>
              <a:ext cx="5353888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6600" b="1" dirty="0">
                  <a:ln w="76200">
                    <a:noFill/>
                  </a:ln>
                  <a:gradFill>
                    <a:gsLst>
                      <a:gs pos="0">
                        <a:srgbClr val="F5AF19"/>
                      </a:gs>
                      <a:gs pos="100000">
                        <a:srgbClr val="F12711"/>
                      </a:gs>
                    </a:gsLst>
                    <a:lin ang="2700000" scaled="1"/>
                  </a:gradFill>
                  <a:effectLst>
                    <a:outerShdw blurRad="25400" dist="25400" dir="5400000" algn="t" rotWithShape="0">
                      <a:prstClr val="black">
                        <a:alpha val="2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古诗两首</a:t>
              </a:r>
              <a:endParaRPr lang="zh-CN" altLang="en-US" sz="6600" b="1" dirty="0">
                <a:ln w="76200">
                  <a:noFill/>
                </a:ln>
                <a:gradFill>
                  <a:gsLst>
                    <a:gs pos="0">
                      <a:srgbClr val="F5AF19"/>
                    </a:gs>
                    <a:gs pos="100000">
                      <a:srgbClr val="F12711"/>
                    </a:gs>
                  </a:gsLst>
                  <a:lin ang="2700000" scaled="1"/>
                </a:gradFill>
                <a:effectLst>
                  <a:outerShdw blurRad="25400" dist="25400" dir="5400000" algn="t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6" name="文本框 60"/>
            <p:cNvSpPr txBox="1"/>
            <p:nvPr>
              <p:custDataLst>
                <p:tags r:id="rId2"/>
              </p:custDataLst>
            </p:nvPr>
          </p:nvSpPr>
          <p:spPr>
            <a:xfrm>
              <a:off x="3495261" y="2239695"/>
              <a:ext cx="5201479" cy="34881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Source Han Serif SC" panose="02020400000000000000" pitchFamily="18" charset="-122"/>
                </a:rPr>
                <a:t>部编版语文课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Source Han Serif SC" panose="02020400000000000000" pitchFamily="18" charset="-122"/>
                </a:rPr>
                <a:t>件 一年级下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Source Han Serif SC" panose="02020400000000000000" pitchFamily="18" charset="-122"/>
                </a:rPr>
                <a:t>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Source Han Serif SC" panose="02020400000000000000" pitchFamily="18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238500" y="2126974"/>
              <a:ext cx="5715000" cy="0"/>
            </a:xfrm>
            <a:prstGeom prst="line">
              <a:avLst/>
            </a:prstGeom>
            <a:ln>
              <a:solidFill>
                <a:srgbClr val="F5A8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: 圆角 26"/>
            <p:cNvSpPr/>
            <p:nvPr/>
          </p:nvSpPr>
          <p:spPr>
            <a:xfrm>
              <a:off x="2483126" y="447262"/>
              <a:ext cx="7225748" cy="2256182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rgbClr val="F5A819"/>
                  </a:gs>
                  <a:gs pos="75000">
                    <a:srgbClr val="F5A819">
                      <a:alpha val="0"/>
                    </a:srgbClr>
                  </a:gs>
                  <a:gs pos="25000">
                    <a:srgbClr val="F5A819">
                      <a:alpha val="0"/>
                    </a:srgbClr>
                  </a:gs>
                  <a:gs pos="100000">
                    <a:srgbClr val="F5A819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996569" y="2288519"/>
            <a:ext cx="3150870" cy="2087590"/>
          </a:xfrm>
          <a:prstGeom prst="roundRect">
            <a:avLst>
              <a:gd name="adj" fmla="val 0"/>
            </a:avLst>
          </a:prstGeom>
          <a:effectLst>
            <a:softEdge rad="127000"/>
          </a:effectLst>
        </p:spPr>
      </p:pic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51810" y="1509423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shù</a:t>
            </a:r>
            <a:endParaRPr lang="en-US" altLang="zh-CN" sz="24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45243" y="2030917"/>
            <a:ext cx="1595914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结构：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部首：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组词：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造句：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b="1" dirty="0">
              <a:solidFill>
                <a:srgbClr val="0070C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721055" y="2025202"/>
            <a:ext cx="4302919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左中右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木 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树木   树林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我们经常到树林里玩。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53" name="Group 4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943962" y="2030732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4" name="矩形 53">
            <a:hlinkClick r:id="rId2" action="ppaction://hlinksldjump"/>
          </p:cNvPr>
          <p:cNvSpPr/>
          <p:nvPr/>
        </p:nvSpPr>
        <p:spPr>
          <a:xfrm>
            <a:off x="6951583" y="2034524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树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4" name="优酷录屏2020-1-29-13-28-35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3715" y="1813747"/>
            <a:ext cx="2313623" cy="221837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4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video>
              <p:cMediaNode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video>
          </p:childTnLst>
        </p:cTn>
      </p:par>
    </p:tnLst>
    <p:bldLst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94370" y="1446677"/>
            <a:ext cx="112918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ài</a:t>
            </a:r>
            <a:endParaRPr lang="en-US" altLang="zh-CN" sz="24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39189" y="2031036"/>
            <a:ext cx="1595914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结构：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部首：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组词：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造句：</a:t>
            </a:r>
            <a:endParaRPr lang="zh-CN" altLang="en-US" sz="1800" b="1" dirty="0">
              <a:solidFill>
                <a:srgbClr val="0070C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725001" y="1994365"/>
            <a:ext cx="4686300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上中下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爫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喜爱  爱护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我们要爱护小动物。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54" name="Group 47"/>
          <p:cNvGraphicFramePr>
            <a:graphicFrameLocks noGrp="1"/>
          </p:cNvGraphicFramePr>
          <p:nvPr/>
        </p:nvGraphicFramePr>
        <p:xfrm>
          <a:off x="7194369" y="1994179"/>
          <a:ext cx="673894" cy="675085"/>
        </p:xfrm>
        <a:graphic>
          <a:graphicData uri="http://schemas.openxmlformats.org/drawingml/2006/table">
            <a:tbl>
              <a:tblPr/>
              <a:tblGrid>
                <a:gridCol w="334082"/>
                <a:gridCol w="3398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矩形 63">
            <a:hlinkClick r:id="" action="ppaction://noaction"/>
          </p:cNvPr>
          <p:cNvSpPr/>
          <p:nvPr/>
        </p:nvSpPr>
        <p:spPr>
          <a:xfrm>
            <a:off x="7198453" y="1992645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爱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81" name="优酷录屏2020-1-29-13-29-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51221" y="1717662"/>
            <a:ext cx="2502694" cy="22836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4" dur="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video>
              <p:cMediaNode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video>
          </p:childTnLst>
        </p:cTn>
      </p:par>
    </p:tnLst>
    <p:bldLst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47573" y="1402385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jiān</a:t>
            </a:r>
            <a:endParaRPr lang="en-US" altLang="zh-CN" sz="24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13823" y="2034368"/>
            <a:ext cx="1595914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结构：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部首：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组词：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造句：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b="1" dirty="0">
              <a:solidFill>
                <a:srgbClr val="0070C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712017" y="2034369"/>
            <a:ext cx="4431983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上下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小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尖锐   尖刻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我们要小心尖锐的工具。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53" name="Group 47"/>
          <p:cNvGraphicFramePr>
            <a:graphicFrameLocks noGrp="1"/>
          </p:cNvGraphicFramePr>
          <p:nvPr/>
        </p:nvGraphicFramePr>
        <p:xfrm>
          <a:off x="7193292" y="1962746"/>
          <a:ext cx="673894" cy="675085"/>
        </p:xfrm>
        <a:graphic>
          <a:graphicData uri="http://schemas.openxmlformats.org/drawingml/2006/table">
            <a:tbl>
              <a:tblPr/>
              <a:tblGrid>
                <a:gridCol w="334082"/>
                <a:gridCol w="3398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4" name="矩形 53">
            <a:hlinkClick r:id="" action="ppaction://noaction"/>
          </p:cNvPr>
          <p:cNvSpPr/>
          <p:nvPr/>
        </p:nvSpPr>
        <p:spPr>
          <a:xfrm>
            <a:off x="7197376" y="1961212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尖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4" name="优酷录屏2020-1-29-13-29-3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62765" y="1781956"/>
            <a:ext cx="2406491" cy="22193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4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video>
              <p:cMediaNode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video>
          </p:childTnLst>
        </p:cTn>
      </p:par>
    </p:tnLst>
    <p:bldLst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388532" y="1579550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jiǎo</a:t>
            </a:r>
            <a:endParaRPr lang="en-US" altLang="zh-CN" sz="24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894762" y="2034368"/>
            <a:ext cx="1595914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结构：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部首：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组词：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造句：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b="1" dirty="0">
              <a:solidFill>
                <a:srgbClr val="0070C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610089" y="2017224"/>
            <a:ext cx="4431983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上下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⺈ 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羊角    菱角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我喜欢吃菱角。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53" name="Group 47"/>
          <p:cNvGraphicFramePr>
            <a:graphicFrameLocks noGrp="1"/>
          </p:cNvGraphicFramePr>
          <p:nvPr/>
        </p:nvGraphicFramePr>
        <p:xfrm>
          <a:off x="7293293" y="2061330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4" name="矩形 53">
            <a:hlinkClick r:id="" action="ppaction://noaction"/>
          </p:cNvPr>
          <p:cNvSpPr/>
          <p:nvPr/>
        </p:nvSpPr>
        <p:spPr>
          <a:xfrm>
            <a:off x="7301143" y="2068400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角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4" name="优酷录屏2020-1-29-13-29-52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62764" y="1690278"/>
            <a:ext cx="2412206" cy="240268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4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video>
              <p:cMediaNode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video>
          </p:childTnLst>
        </p:cTn>
      </p:par>
    </p:tnLst>
    <p:bldLst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44" name="矩形: 圆角 43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32692" y="989752"/>
            <a:ext cx="3288983" cy="3511452"/>
            <a:chOff x="5070" y="1007"/>
            <a:chExt cx="6059" cy="6952"/>
          </a:xfrm>
        </p:grpSpPr>
        <p:pic>
          <p:nvPicPr>
            <p:cNvPr id="46" name="图片 45" descr="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70" y="1007"/>
              <a:ext cx="6059" cy="6952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195" y="2729"/>
              <a:ext cx="5808" cy="51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黑体" panose="02010609060101010101" charset="-122"/>
                  <a:sym typeface="+mn-ea"/>
                </a:rPr>
                <a:t>池上 </a:t>
              </a:r>
              <a:endPara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黑体" panose="02010609060101010101" charset="-122"/>
                  <a:sym typeface="+mn-ea"/>
                </a:rPr>
                <a:t>白居易 </a:t>
              </a:r>
              <a:endPara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黑体" panose="02010609060101010101" charset="-122"/>
                  <a:sym typeface="+mn-ea"/>
                </a:rPr>
                <a:t>小娃/撑小艇， </a:t>
              </a:r>
              <a:endPara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黑体" panose="02010609060101010101" charset="-122"/>
                  <a:sym typeface="+mn-ea"/>
                </a:rPr>
                <a:t>偷采/白莲回。</a:t>
              </a:r>
              <a:endPara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黑体" panose="02010609060101010101" charset="-122"/>
                  <a:sym typeface="+mn-ea"/>
                </a:rPr>
                <a:t>不解/藏踪迹， </a:t>
              </a:r>
              <a:endPara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黑体" panose="02010609060101010101" charset="-122"/>
                  <a:sym typeface="+mn-ea"/>
                </a:rPr>
                <a:t>浮萍/一道开。</a:t>
              </a:r>
              <a:endPara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584838" y="1992390"/>
            <a:ext cx="3878580" cy="17081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</a:t>
            </a:r>
            <a:r>
              <a:rPr lang="en-US" altLang="zh-CN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r>
              <a:rPr lang="zh-CN" altLang="en-US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白居易</a:t>
            </a:r>
            <a:r>
              <a: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（772年-846年），字乐天，号香山居士，又号醉吟先生，是唐代伟大的现实主义诗人，唐代三大诗人之一。公元846年，白居易在洛阳逝世，葬于香山。</a:t>
            </a:r>
            <a:r>
              <a:rPr lang="zh-CN" altLang="en-US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有《白氏长庆集》传世，代表诗作有《长恨歌》《卖炭翁》《琵琶行》等。</a:t>
            </a:r>
            <a:endParaRPr lang="zh-CN" altLang="en-US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928636" y="1485040"/>
            <a:ext cx="4913471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诗中都有哪些景物呢？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5400" y="2032636"/>
            <a:ext cx="3599498" cy="222188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池上</a:t>
            </a:r>
            <a:r>
              <a:rPr 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endParaRPr lang="zh-CN" altLang="en-US" sz="21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白居易</a:t>
            </a:r>
            <a:r>
              <a:rPr 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endParaRPr lang="zh-CN" altLang="en-US" sz="21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小娃撑</a:t>
            </a: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小艇</a:t>
            </a: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， 偷采</a:t>
            </a: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白莲</a:t>
            </a: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回。</a:t>
            </a:r>
            <a:endParaRPr lang="zh-CN" altLang="en-US" sz="21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不解藏踪迹， </a:t>
            </a: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浮萍</a:t>
            </a: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一道开。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58453" y="1005203"/>
            <a:ext cx="7317268" cy="536680"/>
          </a:xfrm>
          <a:prstGeom prst="rect">
            <a:avLst/>
          </a:prstGeom>
          <a:noFill/>
        </p:spPr>
        <p:txBody>
          <a:bodyPr wrap="square" lIns="51428" tIns="25715" rIns="51428" bIns="25715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结合古诗和配图，你能看出这首诗描写的是哪个季节的景色吗？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951126" y="2148425"/>
            <a:ext cx="3150870" cy="2087590"/>
          </a:xfrm>
          <a:prstGeom prst="roundRect">
            <a:avLst>
              <a:gd name="adj" fmla="val 0"/>
            </a:avLst>
          </a:prstGeom>
          <a:effectLst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7240" y="1746072"/>
            <a:ext cx="7880985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作者通过对“撑”“偷采”这两个动作的描写，写出了</a:t>
            </a:r>
            <a:r>
              <a:rPr lang="zh-CN" altLang="en-US"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孩子的调皮可爱</a:t>
            </a:r>
            <a:r>
              <a:rPr lang="zh-CN" altLang="en-US" sz="18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。这两句</a:t>
            </a:r>
            <a:r>
              <a:rPr lang="zh-CN" altLang="en-US"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从正面描写小娃偷采白莲的情景</a:t>
            </a:r>
            <a:r>
              <a:rPr lang="zh-CN" altLang="en-US" sz="18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，细腻传神，颇有趣味。</a:t>
            </a:r>
            <a:endParaRPr lang="zh-CN" altLang="en-US" sz="18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7240" y="1249143"/>
            <a:ext cx="37947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小娃</a:t>
            </a:r>
            <a:r>
              <a:rPr lang="zh-CN" altLang="en-US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撑</a:t>
            </a:r>
            <a:r>
              <a:rPr lang="zh-CN" altLang="en-US" sz="24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小艇，</a:t>
            </a:r>
            <a:r>
              <a:rPr lang="zh-CN" altLang="en-US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偷采</a:t>
            </a:r>
            <a:r>
              <a:rPr lang="zh-CN" altLang="en-US" sz="24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白莲回。</a:t>
            </a:r>
            <a:endParaRPr lang="en-US" altLang="zh-CN" sz="24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80535" y="998947"/>
            <a:ext cx="2193608" cy="972443"/>
          </a:xfrm>
          <a:prstGeom prst="irregularSeal1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动作描写</a:t>
            </a:r>
            <a:endParaRPr lang="zh-CN" altLang="en-US" sz="18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" name="云形 46"/>
          <p:cNvSpPr/>
          <p:nvPr/>
        </p:nvSpPr>
        <p:spPr>
          <a:xfrm>
            <a:off x="1639385" y="3060531"/>
            <a:ext cx="667661" cy="521698"/>
          </a:xfrm>
          <a:prstGeom prst="cloud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2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47526" y="3809223"/>
            <a:ext cx="2282880" cy="689551"/>
          </a:xfrm>
          <a:prstGeom prst="wedgeRoundRectCallout">
            <a:avLst>
              <a:gd name="adj1" fmla="val -42604"/>
              <a:gd name="adj2" fmla="val -80551"/>
              <a:gd name="adj3" fmla="val 16667"/>
            </a:avLst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浮萍：</a:t>
            </a: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一年生草本植物，浮在水面。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609058" y="3060531"/>
            <a:ext cx="3516047" cy="383084"/>
          </a:xfrm>
          <a:prstGeom prst="wedgeRoundRectCallout">
            <a:avLst>
              <a:gd name="adj1" fmla="val -57629"/>
              <a:gd name="adj2" fmla="val 39552"/>
              <a:gd name="adj3" fmla="val 16667"/>
            </a:avLst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不解：不懂得。解：知道、懂得。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3743" y="3790335"/>
            <a:ext cx="3320235" cy="740628"/>
          </a:xfrm>
          <a:prstGeom prst="wedgeRoundRectCallout">
            <a:avLst>
              <a:gd name="adj1" fmla="val -18848"/>
              <a:gd name="adj2" fmla="val -87471"/>
              <a:gd name="adj3" fmla="val 16667"/>
            </a:avLst>
          </a:prstGeom>
          <a:solidFill>
            <a:schemeClr val="bg1"/>
          </a:solidFill>
          <a:ln w="38100"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“踪迹”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在诗中的意思是指船开过后留下的痕迹。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79" name="云形 78"/>
          <p:cNvSpPr/>
          <p:nvPr/>
        </p:nvSpPr>
        <p:spPr>
          <a:xfrm>
            <a:off x="2484688" y="3018828"/>
            <a:ext cx="698939" cy="542549"/>
          </a:xfrm>
          <a:prstGeom prst="cloud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2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77241" y="3086196"/>
            <a:ext cx="3831818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不解</a:t>
            </a:r>
            <a:r>
              <a:rPr lang="zh-CN" altLang="en-US" sz="24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藏踪迹，浮萍一道开。</a:t>
            </a:r>
            <a:endParaRPr lang="zh-CN" altLang="en-US" sz="24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16964" y="1093988"/>
            <a:ext cx="3810000" cy="1685568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池上</a:t>
            </a:r>
            <a:r>
              <a:rPr 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endParaRPr lang="zh-CN" altLang="en-US" sz="21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小娃</a:t>
            </a:r>
            <a:r>
              <a:rPr lang="en-US" altLang="zh-CN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撑小艇， 偷采</a:t>
            </a:r>
            <a:r>
              <a:rPr lang="en-US" altLang="zh-CN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白莲回。</a:t>
            </a:r>
            <a:endParaRPr lang="zh-CN" altLang="en-US" sz="21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不解</a:t>
            </a:r>
            <a:r>
              <a:rPr lang="en-US" altLang="zh-CN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藏踪迹， 浮萍</a:t>
            </a:r>
            <a:r>
              <a:rPr lang="en-US" altLang="zh-CN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一道开。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94310" y="886274"/>
            <a:ext cx="1135856" cy="961073"/>
            <a:chOff x="3375" y="1952"/>
            <a:chExt cx="12882" cy="2018"/>
          </a:xfrm>
        </p:grpSpPr>
        <p:pic>
          <p:nvPicPr>
            <p:cNvPr id="8" name="图片 7" descr="图片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75" y="1952"/>
              <a:ext cx="12882" cy="201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375" y="2723"/>
              <a:ext cx="9414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黑体" panose="02010609060101010101" charset="-122"/>
                  <a:sym typeface="+mn-ea"/>
                </a:rPr>
                <a:t>诗意：</a:t>
              </a:r>
              <a:endParaRPr lang="zh-CN" altLang="en-US" sz="240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004547" y="1391826"/>
            <a:ext cx="3376095" cy="136191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</a:t>
            </a:r>
            <a:r>
              <a:rPr lang="zh-CN" altLang="en-US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一个小娃撑着轻便的小船，偷偷采了白莲急着回来。</a:t>
            </a:r>
            <a:r>
              <a:rPr lang="en-US" altLang="zh-CN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(</a:t>
            </a:r>
            <a:r>
              <a:rPr lang="zh-CN" altLang="en-US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回来的时候</a:t>
            </a:r>
            <a:r>
              <a:rPr lang="en-US" altLang="zh-CN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)</a:t>
            </a:r>
            <a:r>
              <a:rPr lang="zh-CN" altLang="en-US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他却不懂掩盖自己的踪迹，小船把水面上的浮萍荡开，船后留下了一道道清清楚楚的水路。</a:t>
            </a:r>
            <a:endParaRPr lang="zh-CN" altLang="en-US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10713" y="3103517"/>
            <a:ext cx="441060" cy="1361912"/>
          </a:xfrm>
          <a:prstGeom prst="rect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ysClr val="windowText" lastClr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主题思想</a:t>
            </a:r>
            <a:endParaRPr lang="zh-CN" altLang="en-US" sz="2100" dirty="0">
              <a:solidFill>
                <a:sysClr val="windowText" lastClr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190225" y="3138798"/>
            <a:ext cx="6113918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</a:t>
            </a: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《</a:t>
            </a:r>
            <a:r>
              <a:rPr sz="1800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池上》描绘的是一个小孩偷采白莲的情景。突出了小孩天真活泼、调皮可爱的形象。</a:t>
            </a:r>
            <a:r>
              <a:rPr sz="1800" dirty="0" err="1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表达了作者对乡村孩子的喜爱和对乡村生活的向往</a:t>
            </a:r>
            <a:r>
              <a:rPr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。</a:t>
            </a:r>
            <a:endParaRPr sz="18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40681" y="3013473"/>
            <a:ext cx="2452394" cy="456798"/>
          </a:xfrm>
          <a:prstGeom prst="cloudCallout">
            <a:avLst>
              <a:gd name="adj1" fmla="val -66476"/>
              <a:gd name="adj2" fmla="val -72087"/>
            </a:avLst>
          </a:prstGeom>
          <a:noFill/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小池里有什么？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1042657" y="1407425"/>
            <a:ext cx="3529344" cy="1454244"/>
          </a:xfrm>
          <a:prstGeom prst="rect">
            <a:avLst/>
          </a:prstGeom>
          <a:noFill/>
          <a:ln w="57150">
            <a:solidFill>
              <a:srgbClr val="F5A819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小池 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0" algn="ctr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杨万里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0" algn="ctr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15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泉眼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无声惜细流，  </a:t>
            </a:r>
            <a:r>
              <a:rPr lang="zh-CN" altLang="en-US" sz="15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树阴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照水爱晴柔。  </a:t>
            </a:r>
            <a:endParaRPr lang="en-US" altLang="zh-CN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0" algn="ctr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15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小荷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才露尖尖角，  早有</a:t>
            </a:r>
            <a:r>
              <a:rPr lang="zh-CN" altLang="en-US" sz="15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蜻蜓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立上头。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8453" y="4087865"/>
            <a:ext cx="7241330" cy="413222"/>
          </a:xfrm>
          <a:prstGeom prst="snip2DiagRect">
            <a:avLst/>
          </a:prstGeom>
          <a:solidFill>
            <a:schemeClr val="bg1"/>
          </a:solidFill>
          <a:ln w="9525">
            <a:solidFill>
              <a:srgbClr val="F5A819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95250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塘、泉眼、树阴、几片生机盎然的荷叶、几只小小的蜻蜓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11262" y="1306209"/>
            <a:ext cx="3422699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5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</a:t>
            </a:r>
            <a:r>
              <a:rPr lang="en-US" altLang="zh-CN" sz="1500" b="1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r>
              <a:rPr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杨万里</a:t>
            </a:r>
            <a:r>
              <a:rPr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(1127—1206)，</a:t>
            </a:r>
            <a:r>
              <a:rPr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字廷秀，号诚斋</a:t>
            </a:r>
            <a:r>
              <a:rPr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，今江西省吉水县人，</a:t>
            </a:r>
            <a:r>
              <a:rPr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南宋杰出诗人</a:t>
            </a:r>
            <a:r>
              <a:rPr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。杨万里一生写作勤奋，相传有诗二万余首，现存诗四千二百首，诗文全集一百三十三卷，名《</a:t>
            </a:r>
            <a:r>
              <a:rPr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诚斋集》。主要作品：《晓出净慈寺送林子方》《宿新市徐公店》等。</a:t>
            </a:r>
            <a:endParaRPr sz="15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719017" y="1341920"/>
            <a:ext cx="3371268" cy="382280"/>
          </a:xfrm>
          <a:prstGeom prst="wedgeRoundRectCallout">
            <a:avLst>
              <a:gd name="adj1" fmla="val -42512"/>
              <a:gd name="adj2" fmla="val 88606"/>
              <a:gd name="adj3" fmla="val 16667"/>
            </a:avLst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ysClr val="windowText" lastClr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泉眼：流出泉水的小洞或裂缝。</a:t>
            </a:r>
            <a:endParaRPr lang="zh-CN" altLang="en-US" sz="1800" dirty="0">
              <a:solidFill>
                <a:sysClr val="windowText" lastClr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89471" y="2885005"/>
            <a:ext cx="1724067" cy="527075"/>
          </a:xfrm>
          <a:prstGeom prst="cloudCallout">
            <a:avLst>
              <a:gd name="adj1" fmla="val -42375"/>
              <a:gd name="adj2" fmla="val -89178"/>
            </a:avLst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ysClr val="windowText" lastClr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惜：爱惜。</a:t>
            </a:r>
            <a:endParaRPr lang="zh-CN" altLang="en-US" sz="1800" dirty="0">
              <a:solidFill>
                <a:sysClr val="windowText" lastClr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2199" y="2885005"/>
            <a:ext cx="1452563" cy="622458"/>
          </a:xfrm>
          <a:prstGeom prst="borderCallout1">
            <a:avLst>
              <a:gd name="adj1" fmla="val 16755"/>
              <a:gd name="adj2" fmla="val 3606"/>
              <a:gd name="adj3" fmla="val -48737"/>
              <a:gd name="adj4" fmla="val 15409"/>
            </a:avLst>
          </a:prstGeom>
          <a:solidFill>
            <a:schemeClr val="bg1"/>
          </a:solidFill>
          <a:ln w="38100"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ysClr val="windowText" lastClr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晴柔：晴天柔和的风光。</a:t>
            </a:r>
            <a:endParaRPr lang="zh-CN" altLang="en-US" sz="1800" dirty="0">
              <a:solidFill>
                <a:sysClr val="windowText" lastClr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2051685" y="1968224"/>
            <a:ext cx="880110" cy="681038"/>
          </a:xfrm>
          <a:prstGeom prst="cloud">
            <a:avLst/>
          </a:prstGeom>
          <a:solidFill>
            <a:schemeClr val="bg1"/>
          </a:solidFill>
          <a:ln w="38100">
            <a:solidFill>
              <a:srgbClr val="F5A8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sysClr val="windowText" lastClr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1601" y="1968224"/>
            <a:ext cx="6380798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泉眼无声惜细流，树荫照水爱晴柔。</a:t>
            </a:r>
            <a:endParaRPr lang="zh-CN" altLang="en-US" sz="24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2682" y="3900129"/>
            <a:ext cx="8140416" cy="4154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诗意：</a:t>
            </a:r>
            <a:r>
              <a:rPr lang="zh-CN" altLang="en-US" sz="15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无声的泉眼爱惜泉水，让它细细的流淌。树阴倒映在水面，像是爱恋这晴天柔和的风光。</a:t>
            </a:r>
            <a:endParaRPr lang="zh-CN" altLang="en-US" sz="1500" dirty="0">
              <a:solidFill>
                <a:srgbClr val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451384" y="2522579"/>
            <a:ext cx="99060" cy="86678"/>
          </a:xfrm>
          <a:prstGeom prst="ellipse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6090286" y="2559727"/>
            <a:ext cx="594836" cy="1238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51" name="矩形: 圆角 50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bldLvl="0" animBg="1"/>
      <p:bldP spid="100" grpId="0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3974" y="1750929"/>
            <a:ext cx="3757385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     </a:t>
            </a: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小朋友们，在充满生机的田野、乡间，让我们张开想象的翅膀，来到美丽的荷花池。孩子们看到些什么？发生了什么趣事呢？现在让我们走进课文，了解一下。</a:t>
            </a:r>
            <a:endParaRPr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909371" y="1761318"/>
            <a:ext cx="3150870" cy="2087590"/>
          </a:xfrm>
          <a:prstGeom prst="roundRect">
            <a:avLst>
              <a:gd name="adj" fmla="val 0"/>
            </a:avLst>
          </a:prstGeom>
          <a:effectLst>
            <a:softEdge rad="127000"/>
          </a:effectLst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431026" y="2035136"/>
            <a:ext cx="629645" cy="682874"/>
          </a:xfrm>
          <a:prstGeom prst="rect">
            <a:avLst/>
          </a:prstGeom>
        </p:spPr>
        <p:txBody>
          <a:bodyPr wrap="none" lIns="51428" tIns="25715" rIns="51428" bIns="25715">
            <a:spAutoFit/>
          </a:bodyPr>
          <a:lstStyle/>
          <a:p>
            <a:pPr>
              <a:defRPr/>
            </a:pPr>
            <a:r>
              <a:rPr lang="zh-CN" altLang="en-US" sz="4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泉</a:t>
            </a:r>
            <a:endParaRPr lang="zh-CN" altLang="en-US" sz="41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0883" y="2015538"/>
            <a:ext cx="814388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9206" y="2047686"/>
            <a:ext cx="771525" cy="65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64666" y="2001251"/>
            <a:ext cx="707231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70600" y="1520953"/>
            <a:ext cx="1266349" cy="170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185831" y="2035136"/>
            <a:ext cx="629645" cy="682874"/>
          </a:xfrm>
          <a:prstGeom prst="rect">
            <a:avLst/>
          </a:prstGeom>
        </p:spPr>
        <p:txBody>
          <a:bodyPr wrap="none" lIns="51428" tIns="25715" rIns="51428" bIns="25715">
            <a:spAutoFit/>
          </a:bodyPr>
          <a:lstStyle/>
          <a:p>
            <a:pPr>
              <a:defRPr/>
            </a:pPr>
            <a:r>
              <a:rPr lang="zh-CN" altLang="en-US" sz="4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泉</a:t>
            </a:r>
            <a:endParaRPr lang="zh-CN" altLang="en-US" sz="41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双波形 2"/>
          <p:cNvSpPr/>
          <p:nvPr/>
        </p:nvSpPr>
        <p:spPr>
          <a:xfrm>
            <a:off x="907256" y="3691621"/>
            <a:ext cx="7307435" cy="529111"/>
          </a:xfrm>
          <a:prstGeom prst="doubleWave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51428" tIns="25715" rIns="51428" bIns="25715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本义是水源，也指地下水。古文字形像山石间的一个泉眼，泉水由里往外流出。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79" name="矩形: 圆角 7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8696" y="1573757"/>
            <a:ext cx="7637628" cy="110799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运用了</a:t>
            </a:r>
            <a:r>
              <a:rPr lang="zh-CN" altLang="en-US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拟人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的修辞手法，一个“</a:t>
            </a:r>
            <a:r>
              <a:rPr lang="zh-CN" altLang="en-US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惜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”字，化无情为有情，仿佛泉眼是因为爱惜泉水，才让它无声地缓缓流淌；一个“</a:t>
            </a:r>
            <a:r>
              <a:rPr lang="zh-CN" altLang="en-US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爱</a:t>
            </a: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”字，赋予了绿树以生命。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</a:t>
            </a:r>
            <a:r>
              <a:rPr lang="zh-CN" altLang="en-US" sz="15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这两句诗描写了泉眼、细流、树荫等景物。</a:t>
            </a:r>
            <a:endParaRPr lang="zh-CN" altLang="en-US" sz="15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7003" y="1120156"/>
            <a:ext cx="4404360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泉眼无声</a:t>
            </a: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惜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细流，树阴照水</a:t>
            </a: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爱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晴柔。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9" name="云形 48"/>
          <p:cNvSpPr/>
          <p:nvPr/>
        </p:nvSpPr>
        <p:spPr>
          <a:xfrm>
            <a:off x="4217878" y="2686962"/>
            <a:ext cx="396716" cy="570071"/>
          </a:xfrm>
          <a:prstGeom prst="cloud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矩形 25"/>
          <p:cNvSpPr/>
          <p:nvPr/>
        </p:nvSpPr>
        <p:spPr>
          <a:xfrm>
            <a:off x="718696" y="3265143"/>
            <a:ext cx="7786715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      </a:t>
            </a:r>
            <a:r>
              <a:rPr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诗意：</a:t>
            </a: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荷叶才在水面上露出尖尖的小角。早有蜻蜓飞来落在它上面。</a:t>
            </a:r>
            <a:endParaRPr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27003" y="2776134"/>
            <a:ext cx="454723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小荷才露尖尖角，早有蜻蜓立上头。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498390" y="2715886"/>
            <a:ext cx="1724067" cy="527075"/>
          </a:xfrm>
          <a:prstGeom prst="cloudCallout">
            <a:avLst>
              <a:gd name="adj1" fmla="val -58204"/>
              <a:gd name="adj2" fmla="val 94439"/>
            </a:avLst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sz="1800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立：站立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0" name="矩形 25"/>
          <p:cNvSpPr/>
          <p:nvPr/>
        </p:nvSpPr>
        <p:spPr>
          <a:xfrm>
            <a:off x="787676" y="3788522"/>
            <a:ext cx="7382289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</a:t>
            </a: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《小池》写的是“小荷才露尖尖角”的情景，诗人通过对小池美丽的景物的描写，</a:t>
            </a:r>
            <a:r>
              <a:rPr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表达了对自然景物的热爱之情。</a:t>
            </a:r>
            <a:endParaRPr sz="18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79" grpId="0" animBg="1"/>
      <p:bldP spid="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58453" y="1122004"/>
            <a:ext cx="4497229" cy="552123"/>
          </a:xfrm>
          <a:prstGeom prst="bevel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两首古诗的诗题和所描绘的景象中有哪些共同点？</a:t>
            </a:r>
            <a:endParaRPr lang="zh-CN" altLang="en-US"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矩形 25"/>
          <p:cNvSpPr/>
          <p:nvPr/>
        </p:nvSpPr>
        <p:spPr>
          <a:xfrm>
            <a:off x="958453" y="1762510"/>
            <a:ext cx="4229898" cy="122586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（1）诗题中都含有“池”字。</a:t>
            </a:r>
            <a:endParaRPr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（2）两首诗中都有荷花。</a:t>
            </a:r>
            <a:endParaRPr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（3）两首诗都在写夏天的景象。</a:t>
            </a:r>
            <a:endParaRPr sz="15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课文精讲</a:t>
            </a:r>
            <a:endParaRPr lang="zh-CN" altLang="en-US" dirty="0"/>
          </a:p>
        </p:txBody>
      </p:sp>
      <p:sp>
        <p:nvSpPr>
          <p:cNvPr id="45" name="矩形: 圆角 44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58453" y="3281726"/>
            <a:ext cx="5420955" cy="705490"/>
          </a:xfrm>
          <a:prstGeom prst="bevel">
            <a:avLst/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微软雅黑" panose="020B0503020204020204" pitchFamily="34" charset="-122"/>
              </a:defRPr>
            </a:lvl1pPr>
          </a:lstStyle>
          <a:p>
            <a:r>
              <a:rPr dirty="0">
                <a:cs typeface="黑体" panose="02010609060101010101" charset="-122"/>
                <a:sym typeface="+mn-ea"/>
              </a:rPr>
              <a:t>两首古诗中能让画面动起来的角色各是什么？</a:t>
            </a:r>
            <a:endParaRPr lang="zh-CN" altLang="en-US" dirty="0">
              <a:cs typeface="黑体" panose="02010609060101010101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58453" y="3986439"/>
            <a:ext cx="290848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《池上》中的是</a:t>
            </a:r>
            <a:r>
              <a:rPr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“小娃”</a:t>
            </a: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959170" y="3986439"/>
            <a:ext cx="290848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《小池》中的是</a:t>
            </a:r>
            <a:r>
              <a:rPr sz="1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“蜻蜓”。</a:t>
            </a:r>
            <a:endParaRPr lang="zh-CN" altLang="en-US" sz="18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94899" y="1115212"/>
            <a:ext cx="7104221" cy="32999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一、看拼音写词语。             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shǒu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xiān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ài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xī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jiān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jiān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jiǎo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（          ）                （        ）              （             ）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cǎi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yònɡ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dà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shù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zōng</a:t>
            </a:r>
            <a:r>
              <a:rPr lang="en-US" altLang="zh-CN" sz="21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</a:t>
            </a:r>
            <a:r>
              <a:rPr lang="en-US" altLang="zh-CN" sz="2100" b="1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jì</a:t>
            </a:r>
            <a:endParaRPr lang="en-US" altLang="zh-CN" sz="21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（          ）                （         ）                </a:t>
            </a:r>
            <a:r>
              <a:rPr lang="en-US" altLang="zh-CN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(            )</a:t>
            </a:r>
            <a:endParaRPr lang="en-US" altLang="zh-CN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5444" y="2635966"/>
            <a:ext cx="75725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首 先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7390" y="2635498"/>
            <a:ext cx="83740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爱 惜 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9726" y="2635967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尖尖角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25444" y="3889205"/>
            <a:ext cx="75725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采 用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77390" y="3909022"/>
            <a:ext cx="83740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大  树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4304" y="3909022"/>
            <a:ext cx="75725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踪 迹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03861" y="1699985"/>
            <a:ext cx="6852371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二、</a:t>
            </a:r>
            <a:r>
              <a:rPr sz="2100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把下面的古诗补充完整</a:t>
            </a: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。                                  </a:t>
            </a:r>
            <a:endParaRPr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   </a:t>
            </a:r>
            <a:r>
              <a:rPr lang="en-US" altLang="zh-CN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 </a:t>
            </a: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小 池</a:t>
            </a:r>
            <a:endParaRPr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</a:t>
            </a:r>
            <a:r>
              <a:rPr sz="2100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泉眼</a:t>
            </a:r>
            <a:r>
              <a:rPr sz="2100" u="sng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            </a:t>
            </a: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，</a:t>
            </a:r>
            <a:r>
              <a:rPr lang="zh-CN" altLang="en-US" sz="2100" u="sng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　　                 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爱晴柔。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　</a:t>
            </a:r>
            <a:r>
              <a:rPr sz="2100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小荷才露</a:t>
            </a:r>
            <a:r>
              <a:rPr sz="2100" u="sng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         </a:t>
            </a: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，</a:t>
            </a:r>
            <a:r>
              <a:rPr sz="2100" u="sng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                              </a:t>
            </a:r>
            <a:r>
              <a:rPr sz="2100" dirty="0" err="1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立上头</a:t>
            </a:r>
            <a:r>
              <a:rPr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。</a:t>
            </a:r>
            <a:endParaRPr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1271" y="2728225"/>
            <a:ext cx="14706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无声惜细流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77887" y="2728225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树阴照水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0556" y="3223361"/>
            <a:ext cx="11067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</a:t>
            </a:r>
            <a:r>
              <a:rPr sz="2100" dirty="0" err="1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尖尖角</a:t>
            </a:r>
            <a:r>
              <a:rPr sz="21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6891" y="3137787"/>
            <a:ext cx="1215717" cy="55399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早有蜻蜓</a:t>
            </a:r>
            <a:endParaRPr lang="zh-CN" altLang="en-US" sz="21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/>
              <a:t>课堂练习</a:t>
            </a:r>
            <a:endParaRPr lang="zh-CN" altLang="en-US" dirty="0"/>
          </a:p>
        </p:txBody>
      </p:sp>
      <p:sp>
        <p:nvSpPr>
          <p:cNvPr id="48" name="矩形: 圆角 47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左大括号 11"/>
          <p:cNvSpPr/>
          <p:nvPr/>
        </p:nvSpPr>
        <p:spPr>
          <a:xfrm>
            <a:off x="2373238" y="2212881"/>
            <a:ext cx="208241" cy="1298020"/>
          </a:xfrm>
          <a:prstGeom prst="leftBrace">
            <a:avLst>
              <a:gd name="adj1" fmla="val 24246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616853" y="2162910"/>
            <a:ext cx="1257126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偷采归来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4145759" y="1958078"/>
            <a:ext cx="1520230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小娃撑小艇</a:t>
            </a:r>
            <a:endParaRPr lang="en-US" altLang="zh-CN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偷采白莲回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4145759" y="2897359"/>
            <a:ext cx="1682134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不解藏踪迹</a:t>
            </a:r>
            <a:endParaRPr lang="en-US" altLang="zh-CN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浮萍一道开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2616853" y="3136074"/>
            <a:ext cx="1220106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暴露踪迹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31" name="左大括号 30"/>
          <p:cNvSpPr/>
          <p:nvPr/>
        </p:nvSpPr>
        <p:spPr>
          <a:xfrm flipH="1">
            <a:off x="5698659" y="2084268"/>
            <a:ext cx="221428" cy="1580944"/>
          </a:xfrm>
          <a:prstGeom prst="leftBrace">
            <a:avLst>
              <a:gd name="adj1" fmla="val 32887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3898325" y="2083910"/>
            <a:ext cx="167856" cy="608330"/>
          </a:xfrm>
          <a:prstGeom prst="leftBrace">
            <a:avLst>
              <a:gd name="adj1" fmla="val 24841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3884634" y="3045454"/>
            <a:ext cx="195237" cy="608330"/>
          </a:xfrm>
          <a:prstGeom prst="leftBrace">
            <a:avLst>
              <a:gd name="adj1" fmla="val 20274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1241030" y="2624461"/>
            <a:ext cx="1196887" cy="42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池 上</a:t>
            </a:r>
            <a:endParaRPr lang="zh-CN" altLang="en-US" sz="24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6067266" y="2387966"/>
            <a:ext cx="1835705" cy="1040342"/>
            <a:chOff x="6435045" y="2020612"/>
            <a:chExt cx="2447698" cy="1388173"/>
          </a:xfrm>
          <a:noFill/>
        </p:grpSpPr>
        <p:sp>
          <p:nvSpPr>
            <p:cNvPr id="36" name="云形 35"/>
            <p:cNvSpPr/>
            <p:nvPr/>
          </p:nvSpPr>
          <p:spPr>
            <a:xfrm>
              <a:off x="6435045" y="2061741"/>
              <a:ext cx="2447698" cy="1347044"/>
            </a:xfrm>
            <a:prstGeom prst="cloud">
              <a:avLst/>
            </a:prstGeom>
            <a:grpFill/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7" name="TextBox 2"/>
            <p:cNvSpPr txBox="1">
              <a:spLocks noChangeArrowheads="1"/>
            </p:cNvSpPr>
            <p:nvPr/>
          </p:nvSpPr>
          <p:spPr bwMode="auto">
            <a:xfrm>
              <a:off x="6509342" y="2020612"/>
              <a:ext cx="2373243" cy="13059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srgbClr val="C000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天真，活泼</a:t>
              </a:r>
              <a:endParaRPr lang="en-US" altLang="zh-CN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srgbClr val="C000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调皮，可爱</a:t>
              </a:r>
              <a:endParaRPr lang="zh-CN" altLang="en-US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79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80" name="矩形: 圆角 7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175806" y="2654678"/>
            <a:ext cx="1196887" cy="42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小池</a:t>
            </a:r>
            <a:endParaRPr lang="zh-CN" altLang="en-US" sz="24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2322451" y="2065167"/>
            <a:ext cx="208332" cy="1580944"/>
          </a:xfrm>
          <a:prstGeom prst="leftBrace">
            <a:avLst>
              <a:gd name="adj1" fmla="val 88532"/>
              <a:gd name="adj2" fmla="val 50000"/>
            </a:avLst>
          </a:prstGeom>
          <a:ln w="222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2635465" y="2174691"/>
            <a:ext cx="814281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池边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578331" y="1896121"/>
            <a:ext cx="1520230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泉眼</a:t>
            </a:r>
            <a:r>
              <a:rPr lang="en-US" altLang="zh-CN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惜</a:t>
            </a:r>
            <a:endParaRPr lang="en-US" altLang="zh-CN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树荫</a:t>
            </a:r>
            <a:r>
              <a:rPr lang="en-US" altLang="zh-CN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爱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578331" y="2873496"/>
            <a:ext cx="1683325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小荷</a:t>
            </a:r>
            <a:r>
              <a:rPr lang="en-US" altLang="zh-CN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露</a:t>
            </a:r>
            <a:endParaRPr lang="en-US" altLang="zh-CN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蜻蜓</a:t>
            </a:r>
            <a:r>
              <a:rPr lang="en-US" altLang="zh-CN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</a:rPr>
              <a:t>立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635463" y="3105637"/>
            <a:ext cx="867854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池中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左大括号 28"/>
          <p:cNvSpPr/>
          <p:nvPr/>
        </p:nvSpPr>
        <p:spPr>
          <a:xfrm flipH="1">
            <a:off x="6267950" y="2065167"/>
            <a:ext cx="221428" cy="1580944"/>
          </a:xfrm>
          <a:prstGeom prst="leftBrace">
            <a:avLst>
              <a:gd name="adj1" fmla="val 88532"/>
              <a:gd name="adj2" fmla="val 50000"/>
            </a:avLst>
          </a:prstGeom>
          <a:ln w="222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3417276" y="2065167"/>
            <a:ext cx="104762" cy="608330"/>
          </a:xfrm>
          <a:prstGeom prst="leftBrace">
            <a:avLst>
              <a:gd name="adj1" fmla="val 88532"/>
              <a:gd name="adj2" fmla="val 5000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3417276" y="3012781"/>
            <a:ext cx="104762" cy="608330"/>
          </a:xfrm>
          <a:prstGeom prst="leftBrace">
            <a:avLst>
              <a:gd name="adj1" fmla="val 88532"/>
              <a:gd name="adj2" fmla="val 5000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flipH="1">
            <a:off x="5059642" y="2073501"/>
            <a:ext cx="111905" cy="608330"/>
          </a:xfrm>
          <a:prstGeom prst="leftBrace">
            <a:avLst>
              <a:gd name="adj1" fmla="val 88532"/>
              <a:gd name="adj2" fmla="val 5000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左大括号 32"/>
          <p:cNvSpPr/>
          <p:nvPr/>
        </p:nvSpPr>
        <p:spPr>
          <a:xfrm flipH="1">
            <a:off x="5062022" y="3037781"/>
            <a:ext cx="111905" cy="608330"/>
          </a:xfrm>
          <a:prstGeom prst="leftBrace">
            <a:avLst>
              <a:gd name="adj1" fmla="val 88532"/>
              <a:gd name="adj2" fmla="val 5000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5419145" y="2179453"/>
            <a:ext cx="813091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所想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5419145" y="3154447"/>
            <a:ext cx="813091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所见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6640690" y="2375339"/>
            <a:ext cx="1469702" cy="93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生机勃勃充满情趣</a:t>
            </a:r>
            <a:endParaRPr lang="zh-CN" altLang="en-US" sz="2400" dirty="0"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9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80" name="矩形: 圆角 7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BY YUSHEN</a:t>
            </a:r>
            <a:endParaRPr lang="zh-CN" altLang="en-US" dirty="0"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862345" y="335446"/>
            <a:ext cx="5419311" cy="1692137"/>
            <a:chOff x="2483126" y="447262"/>
            <a:chExt cx="7225748" cy="2256182"/>
          </a:xfrm>
        </p:grpSpPr>
        <p:sp>
          <p:nvSpPr>
            <p:cNvPr id="13" name="矩形 29"/>
            <p:cNvSpPr/>
            <p:nvPr>
              <p:custDataLst>
                <p:tags r:id="rId2"/>
              </p:custDataLst>
            </p:nvPr>
          </p:nvSpPr>
          <p:spPr>
            <a:xfrm>
              <a:off x="3419061" y="603654"/>
              <a:ext cx="5353888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6600" b="1" dirty="0">
                  <a:ln w="76200">
                    <a:noFill/>
                  </a:ln>
                  <a:gradFill>
                    <a:gsLst>
                      <a:gs pos="0">
                        <a:srgbClr val="F5AF19"/>
                      </a:gs>
                      <a:gs pos="100000">
                        <a:srgbClr val="F12711"/>
                      </a:gs>
                    </a:gsLst>
                    <a:lin ang="2700000" scaled="1"/>
                  </a:gradFill>
                  <a:effectLst>
                    <a:outerShdw blurRad="25400" dist="25400" dir="5400000" algn="t" rotWithShape="0">
                      <a:prstClr val="black">
                        <a:alpha val="2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谢谢倾听</a:t>
              </a:r>
              <a:endParaRPr lang="zh-CN" altLang="en-US" sz="6600" b="1" dirty="0">
                <a:ln w="76200">
                  <a:noFill/>
                </a:ln>
                <a:gradFill>
                  <a:gsLst>
                    <a:gs pos="0">
                      <a:srgbClr val="F5AF19"/>
                    </a:gs>
                    <a:gs pos="100000">
                      <a:srgbClr val="F12711"/>
                    </a:gs>
                  </a:gsLst>
                  <a:lin ang="2700000" scaled="1"/>
                </a:gradFill>
                <a:effectLst>
                  <a:outerShdw blurRad="25400" dist="25400" dir="5400000" algn="t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238500" y="2126974"/>
              <a:ext cx="5715000" cy="0"/>
            </a:xfrm>
            <a:prstGeom prst="line">
              <a:avLst/>
            </a:prstGeom>
            <a:ln>
              <a:solidFill>
                <a:srgbClr val="F5A8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: 圆角 26"/>
            <p:cNvSpPr/>
            <p:nvPr/>
          </p:nvSpPr>
          <p:spPr>
            <a:xfrm>
              <a:off x="2483126" y="447262"/>
              <a:ext cx="7225748" cy="2256182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rgbClr val="F5A819"/>
                  </a:gs>
                  <a:gs pos="75000">
                    <a:srgbClr val="F5A819">
                      <a:alpha val="0"/>
                    </a:srgbClr>
                  </a:gs>
                  <a:gs pos="25000">
                    <a:srgbClr val="F5A819">
                      <a:alpha val="0"/>
                    </a:srgbClr>
                  </a:gs>
                  <a:gs pos="100000">
                    <a:srgbClr val="F5A819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909371" y="1986543"/>
            <a:ext cx="3150870" cy="2087590"/>
          </a:xfrm>
          <a:prstGeom prst="roundRect">
            <a:avLst>
              <a:gd name="adj" fmla="val 0"/>
            </a:avLst>
          </a:prstGeom>
          <a:effectLst>
            <a:softEdge rad="127000"/>
          </a:effectLst>
        </p:spPr>
      </p:pic>
      <p:sp>
        <p:nvSpPr>
          <p:cNvPr id="4" name="矩形 3"/>
          <p:cNvSpPr/>
          <p:nvPr/>
        </p:nvSpPr>
        <p:spPr>
          <a:xfrm>
            <a:off x="893445" y="1963873"/>
            <a:ext cx="3825158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     </a:t>
            </a: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白莲子颗大粒圆，皮薄肉厚，兼有清香甜润，微甘而鲜的风味，既可做糕点配料，也可拌银耳、薏米，加冰糖，清炖成色白味甘的莲子汤。</a:t>
            </a:r>
            <a:endParaRPr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83346" y="1306068"/>
            <a:ext cx="1021755" cy="7617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30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白 莲</a:t>
            </a:r>
            <a:endParaRPr lang="zh-CN" altLang="en-US" sz="30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1041" y="2060257"/>
            <a:ext cx="4149194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     </a:t>
            </a:r>
            <a:r>
              <a:rPr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叶子扁平，倒卵状椭圆形或近圆形，两面绿色，果实近陀螺状，种子有深纵脉纹。花期6-7月。是常见的水面浮生植物。全草可作猪和家禽的饲料。</a:t>
            </a:r>
            <a:endParaRPr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2202" y="1576388"/>
            <a:ext cx="93358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7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浮 萍</a:t>
            </a:r>
            <a:endParaRPr lang="zh-CN" altLang="en-US" sz="21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068967" y="2144156"/>
            <a:ext cx="3150870" cy="1772364"/>
          </a:xfrm>
          <a:prstGeom prst="roundRect">
            <a:avLst>
              <a:gd name="adj" fmla="val 0"/>
            </a:avLst>
          </a:prstGeom>
          <a:effectLst>
            <a:softEdge rad="127000"/>
          </a:effectLst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 bwMode="auto">
          <a:xfrm>
            <a:off x="1598502" y="1594702"/>
            <a:ext cx="5946996" cy="2282666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8580" tIns="68580" rIns="68580" bIns="68580" spcCol="953"/>
          <a:lstStyle/>
          <a:p>
            <a:pPr algn="dist" defTabSz="800100" fontAlgn="base">
              <a:lnSpc>
                <a:spcPct val="200000"/>
              </a:lnSpc>
              <a:spcBef>
                <a:spcPct val="0"/>
              </a:spcBef>
              <a:defRPr/>
            </a:pPr>
            <a:r>
              <a:rPr lang="zh-CN" altLang="en-US" sz="30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首      踪      迹      浮      萍      泉</a:t>
            </a:r>
            <a:endParaRPr lang="zh-CN" altLang="en-US" sz="30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 algn="dist" defTabSz="800100" fontAlgn="base">
              <a:lnSpc>
                <a:spcPct val="200000"/>
              </a:lnSpc>
              <a:spcBef>
                <a:spcPct val="0"/>
              </a:spcBef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sz="30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</a:t>
            </a:r>
            <a:endParaRPr lang="zh-CN" altLang="en-US" sz="30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 algn="dist" defTabSz="800100" fontAlgn="base">
              <a:lnSpc>
                <a:spcPct val="200000"/>
              </a:lnSpc>
              <a:spcBef>
                <a:spcPct val="0"/>
              </a:spcBef>
              <a:defRPr/>
            </a:pPr>
            <a:r>
              <a:rPr lang="zh-CN" altLang="en-US" sz="30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流      爱       柔      荷      露      角</a:t>
            </a:r>
            <a:r>
              <a:rPr lang="zh-CN" altLang="en-US" sz="30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   </a:t>
            </a:r>
            <a:endParaRPr lang="zh-CN" altLang="en-US" sz="30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8498" y="1554696"/>
            <a:ext cx="8836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shǒu 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8148" y="1554696"/>
            <a:ext cx="88710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zōng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1627" y="1566126"/>
            <a:ext cx="47386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jì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9379" y="1554696"/>
            <a:ext cx="5291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fú  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55688" y="1554696"/>
            <a:ext cx="77208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píng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63445" y="1554696"/>
            <a:ext cx="84941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quán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98501" y="3374447"/>
            <a:ext cx="47352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liú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66743" y="3318250"/>
            <a:ext cx="52578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ài 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62594" y="3313011"/>
            <a:ext cx="60247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róu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79388" y="3313011"/>
            <a:ext cx="62901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hé 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7142" y="3313011"/>
            <a:ext cx="48874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lù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44884" y="3318250"/>
            <a:ext cx="72760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jiǎo</a:t>
            </a:r>
            <a:endParaRPr lang="zh-CN" altLang="en-US" sz="30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字词揭秘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135974" y="504222"/>
            <a:ext cx="1818323" cy="667628"/>
          </a:xfrm>
          <a:prstGeom prst="cloudCallout">
            <a:avLst>
              <a:gd name="adj1" fmla="val 41188"/>
              <a:gd name="adj2" fmla="val 66326"/>
            </a:avLst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我会认</a:t>
            </a:r>
            <a:endParaRPr lang="zh-CN" altLang="en-US" sz="2400" dirty="0">
              <a:solidFill>
                <a:sysClr val="windowText" lastClr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/>
      <p:bldP spid="14" grpId="0"/>
      <p:bldP spid="15" grpId="0"/>
      <p:bldP spid="24" grpId="0"/>
      <p:bldP spid="25" grpId="0"/>
      <p:bldP spid="28" grpId="0"/>
      <p:bldP spid="29" grpId="0"/>
      <p:bldP spid="37" grpId="0"/>
      <p:bldP spid="38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Group 47"/>
          <p:cNvGraphicFramePr>
            <a:graphicFrameLocks noGrp="1"/>
          </p:cNvGraphicFramePr>
          <p:nvPr/>
        </p:nvGraphicFramePr>
        <p:xfrm>
          <a:off x="1706177" y="2012364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Group 47"/>
          <p:cNvGraphicFramePr>
            <a:graphicFrameLocks noGrp="1"/>
          </p:cNvGraphicFramePr>
          <p:nvPr/>
        </p:nvGraphicFramePr>
        <p:xfrm>
          <a:off x="3411152" y="2012364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Group 47"/>
          <p:cNvGraphicFramePr>
            <a:graphicFrameLocks noGrp="1"/>
          </p:cNvGraphicFramePr>
          <p:nvPr/>
        </p:nvGraphicFramePr>
        <p:xfrm>
          <a:off x="1699748" y="3225849"/>
          <a:ext cx="673894" cy="675085"/>
        </p:xfrm>
        <a:graphic>
          <a:graphicData uri="http://schemas.openxmlformats.org/drawingml/2006/table">
            <a:tbl>
              <a:tblPr/>
              <a:tblGrid>
                <a:gridCol w="334082"/>
                <a:gridCol w="3398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47"/>
          <p:cNvGraphicFramePr>
            <a:graphicFrameLocks noGrp="1"/>
          </p:cNvGraphicFramePr>
          <p:nvPr/>
        </p:nvGraphicFramePr>
        <p:xfrm>
          <a:off x="3419010" y="3222039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6" name="矩形 45">
            <a:hlinkClick r:id="rId1" action="ppaction://hlinksldjump"/>
          </p:cNvPr>
          <p:cNvSpPr/>
          <p:nvPr/>
        </p:nvSpPr>
        <p:spPr>
          <a:xfrm>
            <a:off x="1706751" y="2016157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首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7" name="矩形 46">
            <a:hlinkClick r:id="rId1" action="ppaction://hlinksldjump"/>
          </p:cNvPr>
          <p:cNvSpPr/>
          <p:nvPr/>
        </p:nvSpPr>
        <p:spPr>
          <a:xfrm>
            <a:off x="3418772" y="2016157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采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矩形 51">
            <a:hlinkClick r:id="" action="ppaction://noaction"/>
          </p:cNvPr>
          <p:cNvSpPr/>
          <p:nvPr/>
        </p:nvSpPr>
        <p:spPr>
          <a:xfrm>
            <a:off x="1703833" y="3224315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爱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矩形 52">
            <a:hlinkClick r:id="" action="ppaction://noaction"/>
          </p:cNvPr>
          <p:cNvSpPr/>
          <p:nvPr/>
        </p:nvSpPr>
        <p:spPr>
          <a:xfrm>
            <a:off x="3426860" y="3229109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尖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aphicFrame>
        <p:nvGraphicFramePr>
          <p:cNvPr id="11" name="Group 4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883967" y="2024271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矩形 12">
            <a:hlinkClick r:id="rId1" action="ppaction://hlinksldjump"/>
          </p:cNvPr>
          <p:cNvSpPr/>
          <p:nvPr/>
        </p:nvSpPr>
        <p:spPr>
          <a:xfrm>
            <a:off x="6891587" y="2028063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树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aphicFrame>
        <p:nvGraphicFramePr>
          <p:cNvPr id="15" name="Group 47"/>
          <p:cNvGraphicFramePr>
            <a:graphicFrameLocks noGrp="1"/>
          </p:cNvGraphicFramePr>
          <p:nvPr/>
        </p:nvGraphicFramePr>
        <p:xfrm>
          <a:off x="5171848" y="2012364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47"/>
          <p:cNvGraphicFramePr>
            <a:graphicFrameLocks noGrp="1"/>
          </p:cNvGraphicFramePr>
          <p:nvPr/>
        </p:nvGraphicFramePr>
        <p:xfrm>
          <a:off x="5165419" y="3225849"/>
          <a:ext cx="673894" cy="675085"/>
        </p:xfrm>
        <a:graphic>
          <a:graphicData uri="http://schemas.openxmlformats.org/drawingml/2006/table">
            <a:tbl>
              <a:tblPr/>
              <a:tblGrid>
                <a:gridCol w="334082"/>
                <a:gridCol w="3398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矩形 24">
            <a:hlinkClick r:id="rId1" action="ppaction://hlinksldjump"/>
          </p:cNvPr>
          <p:cNvSpPr/>
          <p:nvPr/>
        </p:nvSpPr>
        <p:spPr>
          <a:xfrm>
            <a:off x="5172422" y="2016157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无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矩形 27">
            <a:hlinkClick r:id="" action="ppaction://noaction"/>
          </p:cNvPr>
          <p:cNvSpPr/>
          <p:nvPr/>
        </p:nvSpPr>
        <p:spPr>
          <a:xfrm>
            <a:off x="5169504" y="3224315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角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35974" y="504222"/>
            <a:ext cx="1818323" cy="667628"/>
          </a:xfrm>
          <a:prstGeom prst="cloudCallout">
            <a:avLst>
              <a:gd name="adj1" fmla="val 41188"/>
              <a:gd name="adj2" fmla="val 66326"/>
            </a:avLst>
          </a:prstGeom>
          <a:solidFill>
            <a:schemeClr val="bg1"/>
          </a:solidFill>
          <a:ln>
            <a:solidFill>
              <a:srgbClr val="F5A819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我会认</a:t>
            </a:r>
            <a:endParaRPr lang="zh-CN" altLang="en-US" sz="2400" dirty="0">
              <a:solidFill>
                <a:sysClr val="windowText" lastClr="0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2" grpId="0"/>
      <p:bldP spid="53" grpId="0"/>
      <p:bldP spid="13" grpId="0"/>
      <p:bldP spid="2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6722014" y="1395600"/>
            <a:ext cx="93417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shǒu</a:t>
            </a:r>
            <a:endParaRPr lang="en-US" altLang="zh-CN" sz="24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2398" y="2028535"/>
            <a:ext cx="1595914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结构：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部首：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组词：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造句：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b="1" dirty="0">
              <a:solidFill>
                <a:srgbClr val="0070C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9146" y="2027584"/>
            <a:ext cx="4097655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独体字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首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首饰   首次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妈妈有很多漂亮的首饰。 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34" name="Group 4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861583" y="2027398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6" name="矩形 45">
            <a:hlinkClick r:id="rId2" action="ppaction://hlinksldjump"/>
          </p:cNvPr>
          <p:cNvSpPr/>
          <p:nvPr/>
        </p:nvSpPr>
        <p:spPr>
          <a:xfrm>
            <a:off x="6862157" y="2031191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首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" name="优酷录屏2020-1-29-13-27-12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04913" y="1748739"/>
            <a:ext cx="2398871" cy="2272189"/>
          </a:xfrm>
          <a:prstGeom prst="rect">
            <a:avLst/>
          </a:prstGeom>
        </p:spPr>
      </p:pic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43727" y="1395600"/>
            <a:ext cx="7548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cǎi </a:t>
            </a:r>
            <a:endParaRPr lang="en-US" altLang="zh-CN" sz="24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42863" y="2028535"/>
            <a:ext cx="1595914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结构：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部首：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组词：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造句：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b="1" dirty="0">
              <a:solidFill>
                <a:srgbClr val="0070C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99611" y="2027584"/>
            <a:ext cx="3983355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上下 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爫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采花   采访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 我们不要随便采花。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53" name="Group 47"/>
          <p:cNvGraphicFramePr>
            <a:graphicFrameLocks noGrp="1"/>
          </p:cNvGraphicFramePr>
          <p:nvPr/>
        </p:nvGraphicFramePr>
        <p:xfrm>
          <a:off x="6987778" y="2027398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4" name="矩形 53">
            <a:hlinkClick r:id="rId1" action="ppaction://hlinksldjump"/>
          </p:cNvPr>
          <p:cNvSpPr/>
          <p:nvPr/>
        </p:nvSpPr>
        <p:spPr>
          <a:xfrm>
            <a:off x="6995398" y="2031191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采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4" name="优酷录屏2020-1-29-13-27-47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0121" y="1771837"/>
            <a:ext cx="2633663" cy="240268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4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video>
              <p:cMediaNode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video>
          </p:childTnLst>
        </p:cTn>
      </p:par>
    </p:tnLst>
    <p:bldLst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76226" y="233363"/>
            <a:ext cx="1364456" cy="27741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字词揭秘</a:t>
            </a:r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F38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309247" y="1395600"/>
            <a:ext cx="97250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wú</a:t>
            </a:r>
            <a:endParaRPr lang="en-US" altLang="zh-CN" sz="24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16919" y="2030917"/>
            <a:ext cx="1595914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结构：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部首：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组词：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110CF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造句：</a:t>
            </a:r>
            <a:endParaRPr lang="zh-CN" altLang="en-US" sz="1800" b="1" dirty="0">
              <a:solidFill>
                <a:srgbClr val="110CF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b="1" dirty="0">
              <a:solidFill>
                <a:srgbClr val="0070C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612243" y="2030917"/>
            <a:ext cx="4431983" cy="173124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独体字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一</a:t>
            </a:r>
            <a:endParaRPr lang="en-US" altLang="zh-CN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无辜   无毒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黑体" panose="02010609060101010101" charset="-122"/>
                <a:sym typeface="+mn-ea"/>
              </a:rPr>
              <a:t>这件事中，他是无辜的。</a:t>
            </a:r>
            <a:endParaRPr lang="zh-CN" altLang="en-US" sz="18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53" name="Group 47"/>
          <p:cNvGraphicFramePr>
            <a:graphicFrameLocks noGrp="1"/>
          </p:cNvGraphicFramePr>
          <p:nvPr/>
        </p:nvGraphicFramePr>
        <p:xfrm>
          <a:off x="7225200" y="2030732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思源宋体 CN Heavy" panose="02020900000000000000" pitchFamily="18" charset="-122"/>
                        <a:ea typeface="宋体" panose="02010600030101010101" pitchFamily="2" charset="-122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4" name="矩形 53">
            <a:hlinkClick r:id="rId1" action="ppaction://hlinksldjump"/>
          </p:cNvPr>
          <p:cNvSpPr/>
          <p:nvPr/>
        </p:nvSpPr>
        <p:spPr>
          <a:xfrm>
            <a:off x="7225774" y="2034524"/>
            <a:ext cx="664284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无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4" name="优酷录屏2020-1-29-13-28-15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090" y="1703056"/>
            <a:ext cx="2502694" cy="23869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4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video>
              <p:cMediaNode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video>
          </p:childTnLst>
        </p:cTn>
      </p:par>
    </p:tnLst>
    <p:bldLst>
      <p:bldP spid="50" grpId="0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ISLIDE.ICON" val="#393616;"/>
</p:tagLst>
</file>

<file path=ppt/tags/tag4.xml><?xml version="1.0" encoding="utf-8"?>
<p:tagLst xmlns:p="http://schemas.openxmlformats.org/presentationml/2006/main">
  <p:tag name="KSO_WM_UNIT_TABLE_BEAUTIFY" val="smartTable{68030cd7-96bb-4d0b-ba82-a9f4f5f4b5a8}"/>
</p:tagLst>
</file>

<file path=ppt/tags/tag5.xml><?xml version="1.0" encoding="utf-8"?>
<p:tagLst xmlns:p="http://schemas.openxmlformats.org/presentationml/2006/main">
  <p:tag name="KSO_WM_UNIT_TABLE_BEAUTIFY" val="smartTable{d4f66dea-14a1-4358-aecb-ecda7f8e186a}"/>
</p:tagLst>
</file>

<file path=ppt/tags/tag6.xml><?xml version="1.0" encoding="utf-8"?>
<p:tagLst xmlns:p="http://schemas.openxmlformats.org/presentationml/2006/main">
  <p:tag name="KSO_WM_UNIT_TABLE_BEAUTIFY" val="smartTable{68030cd7-96bb-4d0b-ba82-a9f4f5f4b5a8}"/>
</p:tagLst>
</file>

<file path=ppt/tags/tag7.xml><?xml version="1.0" encoding="utf-8"?>
<p:tagLst xmlns:p="http://schemas.openxmlformats.org/presentationml/2006/main">
  <p:tag name="PA" val="v5.2.4"/>
</p:tagLst>
</file>

<file path=ppt/tags/tag8.xml><?xml version="1.0" encoding="utf-8"?>
<p:tagLst xmlns:p="http://schemas.openxmlformats.org/presentationml/2006/main">
  <p:tag name="ISLIDE.ICON" val="#393616;"/>
</p:tagLst>
</file>

<file path=ppt/theme/theme1.xml><?xml version="1.0" encoding="utf-8"?>
<a:theme xmlns:a="http://schemas.openxmlformats.org/drawingml/2006/main" name="5156edu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2693</Words>
  <Application>WPS 演示</Application>
  <PresentationFormat>全屏显示(16:9)</PresentationFormat>
  <Paragraphs>380</Paragraphs>
  <Slides>27</Slides>
  <Notes>25</Notes>
  <HiddenSlides>0</HiddenSlides>
  <MMClips>7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思源宋体 CN Heavy</vt:lpstr>
      <vt:lpstr>Source Han Serif SC</vt:lpstr>
      <vt:lpstr>微软雅黑</vt:lpstr>
      <vt:lpstr>思源黑体 CN Bold</vt:lpstr>
      <vt:lpstr>黑体</vt:lpstr>
      <vt:lpstr>等线</vt:lpstr>
      <vt:lpstr>Arial Unicode MS</vt:lpstr>
      <vt:lpstr>Arial</vt:lpstr>
      <vt:lpstr>Calibri</vt:lpstr>
      <vt:lpstr>5156edu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41</cp:revision>
  <dcterms:created xsi:type="dcterms:W3CDTF">2020-06-05T01:58:00Z</dcterms:created>
  <dcterms:modified xsi:type="dcterms:W3CDTF">2022-05-27T00:10:12Z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