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6" r:id="rId4"/>
  </p:sldMasterIdLst>
  <p:sldIdLst>
    <p:sldId id="266" r:id="rId5"/>
    <p:sldId id="265" r:id="rId6"/>
    <p:sldId id="275" r:id="rId7"/>
    <p:sldId id="267" r:id="rId8"/>
    <p:sldId id="269" r:id="rId9"/>
    <p:sldId id="268" r:id="rId10"/>
    <p:sldId id="271" r:id="rId11"/>
    <p:sldId id="274" r:id="rId12"/>
    <p:sldId id="273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5" r:id="rId28"/>
    <p:sldId id="306" r:id="rId29"/>
    <p:sldId id="307" r:id="rId30"/>
    <p:sldId id="308" r:id="rId31"/>
    <p:sldId id="309" r:id="rId32"/>
    <p:sldId id="279" r:id="rId33"/>
    <p:sldId id="277" r:id="rId34"/>
    <p:sldId id="280" r:id="rId35"/>
    <p:sldId id="281" r:id="rId36"/>
    <p:sldId id="282" r:id="rId37"/>
    <p:sldId id="283" r:id="rId38"/>
    <p:sldId id="284" r:id="rId39"/>
    <p:sldId id="285" r:id="rId40"/>
    <p:sldId id="278" r:id="rId4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9FF"/>
    <a:srgbClr val="0099FF"/>
    <a:srgbClr val="3366FF"/>
    <a:srgbClr val="FF3399"/>
    <a:srgbClr val="FFCCFF"/>
    <a:srgbClr val="FF99CC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68"/>
    <p:restoredTop sz="94660"/>
  </p:normalViewPr>
  <p:slideViewPr>
    <p:cSldViewPr showGuides="1">
      <p:cViewPr varScale="1">
        <p:scale>
          <a:sx n="89" d="100"/>
          <a:sy n="89" d="100"/>
        </p:scale>
        <p:origin x="-1434" y="-108"/>
      </p:cViewPr>
      <p:guideLst>
        <p:guide orient="horz" pos="2069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5.xml"/><Relationship Id="rId8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2000" b="1" smtClean="0">
                <a:solidFill>
                  <a:srgbClr val="0000FF"/>
                </a:solidFill>
                <a:ea typeface="华文行楷" panose="0201080004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2000" b="1" smtClean="0">
                <a:solidFill>
                  <a:srgbClr val="0000FF"/>
                </a:solidFill>
                <a:ea typeface="华文行楷" panose="0201080004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富安中学刘瑛</a:t>
            </a:r>
            <a:endParaRPr kumimoji="1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3.xml"/><Relationship Id="rId4" Type="http://schemas.openxmlformats.org/officeDocument/2006/relationships/image" Target="../media/image6.png"/><Relationship Id="rId3" Type="http://schemas.microsoft.com/office/2007/relationships/media" Target="file:///C:\Users\Administrator\Desktop\&#20843;&#24180;&#32423;&#19978;&#35821;&#25991;&#35838;&#20214;\6&#31532;&#20845;&#21333;&#20803;\43&#30456;&#35265;&#27426;.mp3" TargetMode="External"/><Relationship Id="rId2" Type="http://schemas.openxmlformats.org/officeDocument/2006/relationships/audio" Target="file:///C:\Users\Administrator\Desktop\&#20843;&#24180;&#32423;&#19978;&#35821;&#25991;&#35838;&#20214;\6&#31532;&#20845;&#21333;&#20803;\43&#30456;&#35265;&#27426;.mp3" TargetMode="External"/><Relationship Id="rId1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slide" Target="slide4.xml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074" name="Picture 2" descr="bba7e30ae97b3026b1351d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3"/>
          <p:cNvSpPr txBox="1"/>
          <p:nvPr/>
        </p:nvSpPr>
        <p:spPr>
          <a:xfrm>
            <a:off x="3492500" y="3860800"/>
            <a:ext cx="2286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4800" b="1" dirty="0">
                <a:solidFill>
                  <a:srgbClr val="FF0000"/>
                </a:solidFill>
                <a:ea typeface="华文行楷" panose="02010800040101010101" pitchFamily="2" charset="-122"/>
              </a:rPr>
              <a:t>晏殊</a:t>
            </a:r>
            <a:endParaRPr lang="zh-CN" altLang="en-US" sz="4800" b="1" dirty="0">
              <a:solidFill>
                <a:srgbClr val="FF0000"/>
              </a:solidFill>
              <a:ea typeface="华文行楷" panose="02010800040101010101" pitchFamily="2" charset="-122"/>
            </a:endParaRPr>
          </a:p>
        </p:txBody>
      </p:sp>
      <p:sp>
        <p:nvSpPr>
          <p:cNvPr id="3076" name="Text Box 4"/>
          <p:cNvSpPr txBox="1"/>
          <p:nvPr/>
        </p:nvSpPr>
        <p:spPr>
          <a:xfrm>
            <a:off x="2209800" y="1524000"/>
            <a:ext cx="46482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en-US" altLang="zh-CN" sz="6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6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浣溪沙</a:t>
            </a:r>
            <a:r>
              <a:rPr lang="en-US" altLang="zh-CN" sz="6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endParaRPr lang="en-US" altLang="zh-CN" sz="66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1" name="矩形 1946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9FBD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lang="zh-CN" altLang="en-US" b="1" dirty="0">
              <a:solidFill>
                <a:schemeClr val="tx2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19460" name="图片 19459" descr="459299"/>
          <p:cNvPicPr>
            <a:picLocks noChangeAspect="1"/>
          </p:cNvPicPr>
          <p:nvPr/>
        </p:nvPicPr>
        <p:blipFill>
          <a:blip r:embed="rId1">
            <a:lum bright="6000" contrast="18000"/>
          </a:blip>
          <a:stretch>
            <a:fillRect/>
          </a:stretch>
        </p:blipFill>
        <p:spPr>
          <a:xfrm>
            <a:off x="0" y="0"/>
            <a:ext cx="40671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矩形 19461"/>
          <p:cNvSpPr/>
          <p:nvPr/>
        </p:nvSpPr>
        <p:spPr>
          <a:xfrm>
            <a:off x="6732588" y="692150"/>
            <a:ext cx="1584325" cy="4116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buClrTx/>
            </a:pPr>
            <a:r>
              <a:rPr lang="zh-CN" altLang="en-US" sz="88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采桑子</a:t>
            </a:r>
            <a:endParaRPr lang="zh-CN" altLang="en-US" sz="8800" b="1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465" name="文本框 19464"/>
          <p:cNvSpPr txBox="1"/>
          <p:nvPr/>
        </p:nvSpPr>
        <p:spPr>
          <a:xfrm>
            <a:off x="5508625" y="3860800"/>
            <a:ext cx="1006475" cy="21494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/>
            <a:r>
              <a:rPr lang="zh-CN" altLang="en-US" sz="5400" dirty="0">
                <a:solidFill>
                  <a:schemeClr val="tx2"/>
                </a:solidFill>
                <a:latin typeface="Tahoma" panose="020B0604030504040204" pitchFamily="34" charset="0"/>
                <a:ea typeface="幼圆" panose="02010509060101010101" pitchFamily="49" charset="-122"/>
              </a:rPr>
              <a:t>欧阳修</a:t>
            </a:r>
            <a:endParaRPr lang="zh-CN" altLang="en-US" sz="5400" dirty="0">
              <a:solidFill>
                <a:schemeClr val="tx2"/>
              </a:solidFill>
              <a:latin typeface="Tahoma" panose="020B060403050404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TW" dirty="0"/>
            </a:fld>
            <a:endParaRPr lang="zh-TW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4" name="矩形 20483"/>
          <p:cNvSpPr/>
          <p:nvPr/>
        </p:nvSpPr>
        <p:spPr>
          <a:xfrm>
            <a:off x="5651500" y="3429000"/>
            <a:ext cx="3281363" cy="30162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TW" altLang="zh-CN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en-US" altLang="zh-TW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TW" altLang="zh-CN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en-US" altLang="zh-TW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六“一”：一</a:t>
            </a:r>
            <a:r>
              <a:rPr lang="zh-TW" altLang="en-US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万卷书、一千卷金石文、一张琴、一局棋、一壶酒，再加上他本人一老翁</a:t>
            </a:r>
            <a:r>
              <a:rPr lang="zh-CN" altLang="en-US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r>
              <a:rPr lang="zh-TW" altLang="en-US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zh-TW" altLang="en-US" sz="32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485" name="矩形 20484"/>
          <p:cNvSpPr/>
          <p:nvPr/>
        </p:nvSpPr>
        <p:spPr>
          <a:xfrm>
            <a:off x="5759450" y="369888"/>
            <a:ext cx="3384550" cy="24415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lnSpc>
                <a:spcPct val="110000"/>
              </a:lnSpc>
            </a:pPr>
            <a:r>
              <a:rPr lang="zh-TW" altLang="zh-CN" sz="2800" b="1" dirty="0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en-US" altLang="zh-TW" sz="2800" b="1" dirty="0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TW" altLang="en-US" sz="2800" b="1" dirty="0">
                <a:latin typeface="幼圆" panose="02010509060101010101" pitchFamily="49" charset="-122"/>
                <a:ea typeface="幼圆" panose="02010509060101010101" pitchFamily="49" charset="-122"/>
              </a:rPr>
              <a:t>六一居士初谪滁山，自号醉翁。既老而衰且病，将退休于颍水之上，则又更号六一居士</a:t>
            </a:r>
            <a: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TW" altLang="en-US" sz="28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486" name="矩形 20485"/>
          <p:cNvSpPr/>
          <p:nvPr/>
        </p:nvSpPr>
        <p:spPr>
          <a:xfrm>
            <a:off x="0" y="77788"/>
            <a:ext cx="5508625" cy="6664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TW" altLang="zh-CN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TW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TW" altLang="zh-CN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TW" altLang="en-US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欧阳修（１００７－１０７２）：北宋文学家、史学家。字永叔，号醉翁、六一居士，吉州吉水（今属江西）人。天圣进士。官馆阁校勘，因直言论事贬知夷陵。庆历中任谏官，支持范仲淹，要求在政治上有所改良，被诬贬知滁州。官至翰林学士、枢密副使、参知政事。王安石推行新法时，对青苗法有所批评。谥文忠。主张文章应“明道”、致用，对宋初以来靡丽、险怪的文风表示不满，并积极培养后进，是北宋古文运动的领袖。散文说理畅达，抒情委婉，为“唐宋八大家”之一；诗风与其散文近似，语言流畅自然。其词婉丽，承袭南唐余风。曾与宋祁合修</a:t>
            </a:r>
            <a:r>
              <a:rPr lang="en-US" altLang="zh-TW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TW" altLang="en-US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新唐书</a:t>
            </a:r>
            <a:r>
              <a:rPr lang="en-US" altLang="zh-TW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TW" altLang="en-US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，并独撰</a:t>
            </a:r>
            <a:r>
              <a:rPr lang="en-US" altLang="zh-TW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TW" altLang="en-US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新五代史</a:t>
            </a:r>
            <a:r>
              <a:rPr lang="en-US" altLang="zh-TW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TW" altLang="en-US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。又喜收集金石文字，编为</a:t>
            </a:r>
            <a:r>
              <a:rPr lang="en-US" altLang="zh-TW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TW" altLang="en-US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集古录</a:t>
            </a:r>
            <a:r>
              <a:rPr lang="en-US" altLang="zh-TW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TW" altLang="en-US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，对宋代金石学颇有影响。有</a:t>
            </a:r>
            <a:r>
              <a:rPr lang="en-US" altLang="zh-TW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TW" altLang="en-US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欧阳文忠集</a:t>
            </a:r>
            <a:r>
              <a:rPr lang="en-US" altLang="zh-TW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TW" altLang="en-US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endParaRPr lang="zh-TW" altLang="en-US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1" name="矩形 2050"/>
          <p:cNvSpPr/>
          <p:nvPr/>
        </p:nvSpPr>
        <p:spPr>
          <a:xfrm>
            <a:off x="2882900" y="582613"/>
            <a:ext cx="2943225" cy="1736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>
              <a:buClrTx/>
            </a:pPr>
            <a:r>
              <a:rPr lang="zh-CN" altLang="en-US" sz="54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采 桑 子</a:t>
            </a:r>
            <a:endParaRPr lang="zh-CN" altLang="en-US" sz="5400" b="1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lvl="0" algn="ctr">
              <a:buClrTx/>
            </a:pPr>
            <a:r>
              <a:rPr lang="zh-CN" altLang="en-US" sz="28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欧 阳 修</a:t>
            </a:r>
            <a:r>
              <a:rPr lang="zh-CN" altLang="en-US" sz="54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zh-CN" altLang="en-US" sz="5400" b="1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52" name="矩形 2051"/>
          <p:cNvSpPr/>
          <p:nvPr/>
        </p:nvSpPr>
        <p:spPr>
          <a:xfrm>
            <a:off x="250825" y="2565400"/>
            <a:ext cx="8388350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sz="4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轻舟短棹</a:t>
            </a:r>
            <a:r>
              <a:rPr lang="en-US" altLang="zh-CN">
                <a:latin typeface="Tahoma" panose="020B0604030504040204" pitchFamily="34" charset="0"/>
                <a:ea typeface="PMingLiU" panose="02020500000000000000" pitchFamily="18" charset="-120"/>
              </a:rPr>
              <a:t>[</a:t>
            </a:r>
            <a:r>
              <a:rPr lang="en-US" altLang="zh-CN" err="1">
                <a:latin typeface="Tahoma" panose="020B0604030504040204" pitchFamily="34" charset="0"/>
                <a:ea typeface="PMingLiU" panose="02020500000000000000" pitchFamily="18" charset="-120"/>
              </a:rPr>
              <a:t>zhào</a:t>
            </a:r>
            <a:r>
              <a:rPr lang="en-US" altLang="zh-CN">
                <a:latin typeface="Tahoma" panose="020B0604030504040204" pitchFamily="34" charset="0"/>
                <a:ea typeface="PMingLiU" panose="02020500000000000000" pitchFamily="18" charset="-120"/>
              </a:rPr>
              <a:t>]</a:t>
            </a:r>
            <a:r>
              <a:rPr lang="zh-CN" altLang="en-US" sz="4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西湖好，绿水逶迤</a:t>
            </a:r>
            <a:r>
              <a:rPr lang="en-US" altLang="zh-CN">
                <a:latin typeface="Tahoma" panose="020B0604030504040204" pitchFamily="34" charset="0"/>
                <a:ea typeface="PMingLiU" panose="02020500000000000000" pitchFamily="18" charset="-120"/>
              </a:rPr>
              <a:t>[</a:t>
            </a:r>
            <a:r>
              <a:rPr lang="en-US" altLang="zh-CN" err="1">
                <a:latin typeface="Tahoma" panose="020B0604030504040204" pitchFamily="34" charset="0"/>
                <a:ea typeface="PMingLiU" panose="02020500000000000000" pitchFamily="18" charset="-120"/>
              </a:rPr>
              <a:t>wēi</a:t>
            </a:r>
            <a:r>
              <a:rPr lang="en-US" altLang="zh-CN">
                <a:latin typeface="Tahoma" panose="020B0604030504040204" pitchFamily="34" charset="0"/>
                <a:ea typeface="PMingLiU" panose="02020500000000000000" pitchFamily="18" charset="-120"/>
              </a:rPr>
              <a:t> </a:t>
            </a:r>
            <a:r>
              <a:rPr lang="en-US" altLang="zh-CN" err="1">
                <a:latin typeface="Tahoma" panose="020B0604030504040204" pitchFamily="34" charset="0"/>
                <a:ea typeface="PMingLiU" panose="02020500000000000000" pitchFamily="18" charset="-120"/>
              </a:rPr>
              <a:t>yí</a:t>
            </a:r>
            <a:r>
              <a:rPr lang="en-US" altLang="zh-CN">
                <a:latin typeface="Tahoma" panose="020B0604030504040204" pitchFamily="34" charset="0"/>
                <a:ea typeface="PMingLiU" panose="02020500000000000000" pitchFamily="18" charset="-120"/>
              </a:rPr>
              <a:t>] </a:t>
            </a:r>
            <a:r>
              <a:rPr lang="zh-CN" altLang="en-US" sz="4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，芳草长堤</a:t>
            </a:r>
            <a:r>
              <a:rPr lang="en-US" altLang="zh-CN" b="1">
                <a:latin typeface="Tahoma" panose="020B0604030504040204" pitchFamily="34" charset="0"/>
                <a:ea typeface="PMingLiU" panose="02020500000000000000" pitchFamily="18" charset="-120"/>
              </a:rPr>
              <a:t>[</a:t>
            </a:r>
            <a:r>
              <a:rPr lang="en-US" altLang="zh-CN" b="1" err="1">
                <a:latin typeface="Tahoma" panose="020B0604030504040204" pitchFamily="34" charset="0"/>
                <a:ea typeface="PMingLiU" panose="02020500000000000000" pitchFamily="18" charset="-120"/>
              </a:rPr>
              <a:t>dī</a:t>
            </a:r>
            <a:r>
              <a:rPr lang="en-US" altLang="zh-CN" b="1">
                <a:latin typeface="Tahoma" panose="020B0604030504040204" pitchFamily="34" charset="0"/>
                <a:ea typeface="PMingLiU" panose="02020500000000000000" pitchFamily="18" charset="-120"/>
              </a:rPr>
              <a:t>]</a:t>
            </a:r>
            <a:r>
              <a:rPr lang="en-US" altLang="zh-CN">
                <a:latin typeface="Tahoma" panose="020B0604030504040204" pitchFamily="34" charset="0"/>
                <a:ea typeface="PMingLiU" panose="02020500000000000000" pitchFamily="18" charset="-120"/>
              </a:rPr>
              <a:t> </a:t>
            </a:r>
            <a:r>
              <a:rPr lang="zh-CN" altLang="en-US" sz="4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，隐隐笙</a:t>
            </a:r>
            <a:r>
              <a:rPr lang="en-US" altLang="zh-CN">
                <a:latin typeface="Tahoma" panose="020B0604030504040204" pitchFamily="34" charset="0"/>
                <a:ea typeface="PMingLiU" panose="02020500000000000000" pitchFamily="18" charset="-120"/>
              </a:rPr>
              <a:t>[</a:t>
            </a:r>
            <a:r>
              <a:rPr lang="en-US" altLang="zh-CN" err="1">
                <a:latin typeface="Tahoma" panose="020B0604030504040204" pitchFamily="34" charset="0"/>
                <a:ea typeface="PMingLiU" panose="02020500000000000000" pitchFamily="18" charset="-120"/>
              </a:rPr>
              <a:t>shēng</a:t>
            </a:r>
            <a:r>
              <a:rPr lang="en-US" altLang="zh-CN">
                <a:latin typeface="Tahoma" panose="020B0604030504040204" pitchFamily="34" charset="0"/>
                <a:ea typeface="PMingLiU" panose="02020500000000000000" pitchFamily="18" charset="-120"/>
              </a:rPr>
              <a:t> ]</a:t>
            </a:r>
            <a:r>
              <a:rPr lang="zh-CN" altLang="en-US" sz="4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歌处处随。</a:t>
            </a:r>
            <a:r>
              <a:rPr lang="zh-CN" altLang="en-US" dirty="0">
                <a:latin typeface="Tahoma" panose="020B0604030504040204" pitchFamily="34" charset="0"/>
                <a:ea typeface="PMingLiU" panose="02020500000000000000" pitchFamily="18" charset="-120"/>
              </a:rPr>
              <a:t> </a:t>
            </a:r>
            <a:endParaRPr lang="zh-CN" altLang="en-US" sz="4000" b="1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lvl="0">
              <a:buClrTx/>
            </a:pPr>
            <a:r>
              <a:rPr lang="zh-CN" altLang="en-US" sz="4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无风水面琉璃滑，不觉船移，微动涟漪</a:t>
            </a:r>
            <a:r>
              <a:rPr lang="en-US" altLang="zh-CN">
                <a:latin typeface="Tahoma" panose="020B0604030504040204" pitchFamily="34" charset="0"/>
                <a:ea typeface="PMingLiU" panose="02020500000000000000" pitchFamily="18" charset="-120"/>
              </a:rPr>
              <a:t>[</a:t>
            </a:r>
            <a:r>
              <a:rPr lang="en-US" altLang="zh-CN" err="1">
                <a:latin typeface="Tahoma" panose="020B0604030504040204" pitchFamily="34" charset="0"/>
                <a:ea typeface="PMingLiU" panose="02020500000000000000" pitchFamily="18" charset="-120"/>
              </a:rPr>
              <a:t>lián</a:t>
            </a:r>
            <a:r>
              <a:rPr lang="en-US" altLang="zh-CN">
                <a:latin typeface="Tahoma" panose="020B0604030504040204" pitchFamily="34" charset="0"/>
                <a:ea typeface="PMingLiU" panose="02020500000000000000" pitchFamily="18" charset="-120"/>
              </a:rPr>
              <a:t> </a:t>
            </a:r>
            <a:r>
              <a:rPr lang="en-US" altLang="zh-CN" err="1">
                <a:latin typeface="Tahoma" panose="020B0604030504040204" pitchFamily="34" charset="0"/>
                <a:ea typeface="PMingLiU" panose="02020500000000000000" pitchFamily="18" charset="-120"/>
              </a:rPr>
              <a:t>yī</a:t>
            </a:r>
            <a:r>
              <a:rPr lang="en-US" altLang="zh-CN">
                <a:latin typeface="Tahoma" panose="020B0604030504040204" pitchFamily="34" charset="0"/>
                <a:ea typeface="PMingLiU" panose="02020500000000000000" pitchFamily="18" charset="-120"/>
              </a:rPr>
              <a:t>] </a:t>
            </a:r>
            <a:r>
              <a:rPr lang="zh-CN" altLang="en-US" sz="4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，惊起沙禽掠岸飞。 </a:t>
            </a:r>
            <a:br>
              <a:rPr lang="zh-CN" altLang="en-US" sz="4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</a:br>
            <a:endParaRPr lang="zh-CN" altLang="en-US" sz="4000" b="1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5121"/>
          <p:cNvSpPr txBox="1"/>
          <p:nvPr/>
        </p:nvSpPr>
        <p:spPr>
          <a:xfrm>
            <a:off x="250825" y="2349500"/>
            <a:ext cx="8604250" cy="384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00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译：西湖风光好，驾轻舟划短桨多么逍遥。 碧绿的湖水绵延不断，长堤上花草散出芳香。 隐隐传来的音乐歌唱，像是随着船儿在湖上飘荡。</a:t>
            </a:r>
            <a:r>
              <a:rPr lang="zh-CN" altLang="en-US" dirty="0">
                <a:latin typeface="Tahoma" panose="020B0604030504040204" pitchFamily="34" charset="0"/>
                <a:ea typeface="PMingLiU" panose="02020500000000000000" pitchFamily="18" charset="-120"/>
              </a:rPr>
              <a:t> </a:t>
            </a:r>
            <a:endParaRPr lang="en-US" altLang="zh-CN" sz="3200">
              <a:solidFill>
                <a:srgbClr val="00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    上片写泛舟湖上所见。这几句描写，词人运用了静中有动，动中有静方法，并把形象与声音结合，营造出西湖一片安谧、恬静的气氛。</a:t>
            </a:r>
            <a:endParaRPr lang="en-US" altLang="zh-TW" sz="32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123" name="文本框 5122"/>
          <p:cNvSpPr txBox="1"/>
          <p:nvPr/>
        </p:nvSpPr>
        <p:spPr>
          <a:xfrm>
            <a:off x="611188" y="765175"/>
            <a:ext cx="756126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chemeClr val="tx2"/>
                </a:solidFill>
                <a:latin typeface="Tahoma" panose="020B0604030504040204" pitchFamily="34" charset="0"/>
                <a:ea typeface="方正姚体" panose="02010601030101010101" pitchFamily="2" charset="-122"/>
              </a:rPr>
              <a:t>       轻舟短棹西湖好，绿水逶迤，芳草长堤，隐隐笙歌处处随。</a:t>
            </a:r>
            <a:endParaRPr lang="en-US" altLang="zh-TW" sz="3200" b="1">
              <a:solidFill>
                <a:schemeClr val="tx2"/>
              </a:solidFill>
              <a:latin typeface="Tahoma" panose="020B0604030504040204" pitchFamily="34" charset="0"/>
              <a:ea typeface="方正姚体" panose="02010601030101010101" pitchFamily="2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TW" dirty="0"/>
            </a:fld>
            <a:endParaRPr lang="zh-TW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0" y="2708275"/>
            <a:ext cx="9144000" cy="140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00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译</a:t>
            </a:r>
            <a:r>
              <a:rPr lang="zh-TW" altLang="en-US" sz="3200" dirty="0">
                <a:solidFill>
                  <a:srgbClr val="00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  <a:r>
              <a:rPr lang="zh-CN" altLang="en-US" sz="3200" dirty="0">
                <a:solidFill>
                  <a:srgbClr val="00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无风的水面，光滑得好似琉璃一样，不觉得船儿在前进，只见微微的细浪在船边荡漾。看，被船儿惊起的水鸟，正掠过湖岸在飞翔。</a:t>
            </a:r>
            <a:r>
              <a:rPr lang="zh-CN" altLang="en-US" dirty="0">
                <a:latin typeface="Tahoma" panose="020B0604030504040204" pitchFamily="34" charset="0"/>
                <a:ea typeface="PMingLiU" panose="02020500000000000000" pitchFamily="18" charset="-120"/>
              </a:rPr>
              <a:t> </a:t>
            </a:r>
            <a:endParaRPr lang="zh-TW" altLang="en-US" sz="3600" b="1" dirty="0">
              <a:solidFill>
                <a:srgbClr val="00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395288" y="692150"/>
            <a:ext cx="81375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chemeClr val="tx2"/>
                </a:solidFill>
                <a:latin typeface="Tahoma" panose="020B0604030504040204" pitchFamily="34" charset="0"/>
                <a:ea typeface="幼圆" panose="02010509060101010101" pitchFamily="49" charset="-122"/>
              </a:rPr>
              <a:t>       无风水面琉璃滑，不觉船移，微动涟漪，惊起沙禽掠岸飞。</a:t>
            </a:r>
            <a:r>
              <a:rPr lang="zh-CN" altLang="en-US" dirty="0">
                <a:latin typeface="Tahoma" panose="020B0604030504040204" pitchFamily="34" charset="0"/>
                <a:ea typeface="PMingLiU" panose="02020500000000000000" pitchFamily="18" charset="-120"/>
              </a:rPr>
              <a:t> </a:t>
            </a:r>
            <a:endParaRPr lang="en-US" altLang="zh-TW">
              <a:latin typeface="Tahoma" panose="020B0604030504040204" pitchFamily="34" charset="0"/>
              <a:ea typeface="PMingLiU" panose="02020500000000000000" pitchFamily="18" charset="-120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TW" dirty="0"/>
            </a:fld>
            <a:endParaRPr lang="zh-TW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6625"/>
          <p:cNvSpPr txBox="1"/>
          <p:nvPr/>
        </p:nvSpPr>
        <p:spPr>
          <a:xfrm>
            <a:off x="0" y="1335088"/>
            <a:ext cx="9144000" cy="5522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90000"/>
              </a:lnSpc>
              <a:spcBef>
                <a:spcPct val="50000"/>
              </a:spcBef>
              <a:buClrTx/>
              <a:buBlip>
                <a:blip r:embed="rId1"/>
              </a:buBlip>
            </a:pP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   下片着重描写在湖上行舟、波平如镜的感受。“无风水面琉璃滑，不觉船移这里”，以静写动，写出了平浪静时水面晶莹澄澈的景象。“惊起沙禽掠岸飞”却是以动衬静，写涟漪微动惊动沙滩上的水鸟，使之掠过湖岸飞去。这样以动写静，使得西湖水面愈显其幽静。词作是以景结情，水鸟的飞翔不但增添了词作的情趣，而且给读者留下了无尽的审美想象空间，同时，更表现出词人追求如同水鸟一样的自由自在，闲情逸致的生活态度。</a:t>
            </a:r>
            <a:r>
              <a:rPr lang="zh-CN" altLang="en-US" dirty="0">
                <a:latin typeface="Tahoma" panose="020B0604030504040204" pitchFamily="34" charset="0"/>
                <a:ea typeface="PMingLiU" panose="02020500000000000000" pitchFamily="18" charset="-120"/>
              </a:rPr>
              <a:t> </a:t>
            </a:r>
            <a:endParaRPr lang="en-US" altLang="zh-TW">
              <a:latin typeface="Tahoma" panose="020B0604030504040204" pitchFamily="34" charset="0"/>
              <a:ea typeface="PMingLiU" panose="02020500000000000000" pitchFamily="18" charset="-120"/>
            </a:endParaRPr>
          </a:p>
        </p:txBody>
      </p:sp>
      <p:sp>
        <p:nvSpPr>
          <p:cNvPr id="26627" name="文本框 26626"/>
          <p:cNvSpPr txBox="1"/>
          <p:nvPr/>
        </p:nvSpPr>
        <p:spPr>
          <a:xfrm>
            <a:off x="611188" y="0"/>
            <a:ext cx="81375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chemeClr val="tx2"/>
                </a:solidFill>
                <a:latin typeface="Tahoma" panose="020B0604030504040204" pitchFamily="34" charset="0"/>
                <a:ea typeface="幼圆" panose="02010509060101010101" pitchFamily="49" charset="-122"/>
              </a:rPr>
              <a:t>       无风水面琉璃滑，不觉船移，微动涟漪，惊起沙禽掠岸飞。</a:t>
            </a:r>
            <a:r>
              <a:rPr lang="zh-CN" altLang="en-US" dirty="0">
                <a:latin typeface="Tahoma" panose="020B0604030504040204" pitchFamily="34" charset="0"/>
                <a:ea typeface="PMingLiU" panose="02020500000000000000" pitchFamily="18" charset="-120"/>
              </a:rPr>
              <a:t> </a:t>
            </a:r>
            <a:endParaRPr lang="en-US" altLang="zh-TW">
              <a:latin typeface="Tahoma" panose="020B0604030504040204" pitchFamily="34" charset="0"/>
              <a:ea typeface="PMingLiU" panose="02020500000000000000" pitchFamily="18" charset="-120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TW" dirty="0"/>
            </a:fld>
            <a:endParaRPr lang="zh-TW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395288" y="260350"/>
            <a:ext cx="8137525" cy="6153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10000"/>
              </a:lnSpc>
              <a:spcBef>
                <a:spcPct val="50000"/>
              </a:spcBef>
            </a:pPr>
            <a:r>
              <a:rPr lang="en-US" altLang="zh-TW" sz="5400" b="1" dirty="0">
                <a:latin typeface="Tahoma" panose="020B0604030504040204" pitchFamily="34" charset="0"/>
                <a:ea typeface="隶书" panose="02010509060101010101" pitchFamily="49" charset="-122"/>
              </a:rPr>
              <a:t> </a:t>
            </a:r>
            <a:r>
              <a:rPr lang="zh-TW" altLang="en-US" sz="5400" b="1" dirty="0">
                <a:latin typeface="Tahoma" panose="020B0604030504040204" pitchFamily="34" charset="0"/>
                <a:ea typeface="隶书" panose="02010509060101010101" pitchFamily="49" charset="-122"/>
              </a:rPr>
              <a:t>　</a:t>
            </a:r>
            <a:r>
              <a:rPr lang="zh-CN" altLang="en-US" sz="4400" b="1" dirty="0">
                <a:latin typeface="Tahoma" panose="020B0604030504040204" pitchFamily="34" charset="0"/>
                <a:ea typeface="隶书" panose="02010509060101010101" pitchFamily="49" charset="-122"/>
              </a:rPr>
              <a:t>在艺术上，词人用清新活泼的语言，描绘出西湖之美景，犹如一幅清丽活泼、空灵淡远的风景画。同时，注重了动静结合的方法，特别是以动写静的方法，把西湖清新可爱之美表现得美不胜收，并寓情于景，令读者想象而思考。</a:t>
            </a:r>
            <a:endParaRPr lang="zh-TW" altLang="en-US" sz="4400" b="1" dirty="0"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23553"/>
          <p:cNvSpPr/>
          <p:nvPr/>
        </p:nvSpPr>
        <p:spPr>
          <a:xfrm>
            <a:off x="2882900" y="582613"/>
            <a:ext cx="2943225" cy="1736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>
              <a:buClrTx/>
            </a:pPr>
            <a:r>
              <a:rPr lang="zh-CN" altLang="en-US" sz="54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采 桑 子</a:t>
            </a:r>
            <a:endParaRPr lang="zh-CN" altLang="en-US" sz="5400" b="1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lvl="0" algn="ctr">
              <a:buClrTx/>
            </a:pPr>
            <a:r>
              <a:rPr lang="zh-CN" altLang="en-US" sz="28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欧 阳 修</a:t>
            </a:r>
            <a:r>
              <a:rPr lang="zh-CN" altLang="en-US" sz="54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zh-CN" altLang="en-US" sz="5400" b="1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555" name="矩形 23554"/>
          <p:cNvSpPr/>
          <p:nvPr/>
        </p:nvSpPr>
        <p:spPr>
          <a:xfrm>
            <a:off x="755650" y="2565400"/>
            <a:ext cx="8388350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sz="4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</a:t>
            </a:r>
            <a:r>
              <a:rPr lang="zh-CN" altLang="en-US" sz="4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群芳过后西湖好，狼籍残红。</a:t>
            </a:r>
            <a:endParaRPr lang="zh-CN" altLang="en-US" sz="4000" b="1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lvl="0">
              <a:buClrTx/>
            </a:pPr>
            <a:r>
              <a:rPr lang="zh-CN" altLang="en-US" sz="4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飞絮蒙蒙。垂柳阑干尽日风。</a:t>
            </a:r>
            <a:endParaRPr lang="zh-CN" altLang="en-US" sz="4000" b="1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lvl="0">
              <a:buClrTx/>
            </a:pPr>
            <a:r>
              <a:rPr lang="zh-CN" altLang="en-US" sz="4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</a:t>
            </a:r>
            <a:endParaRPr lang="zh-CN" altLang="en-US" sz="4000" b="1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lvl="0">
              <a:buClrTx/>
            </a:pPr>
            <a:r>
              <a:rPr lang="zh-CN" altLang="en-US" sz="4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笙歌散尽游人去，始觉春空。</a:t>
            </a:r>
            <a:endParaRPr lang="zh-CN" altLang="en-US" sz="4000" b="1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lvl="0">
              <a:buClrTx/>
            </a:pPr>
            <a:r>
              <a:rPr lang="zh-CN" altLang="en-US" sz="4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垂下帘拢。双燕归来细雨中。</a:t>
            </a:r>
            <a:r>
              <a:rPr lang="zh-CN" altLang="en-US" sz="4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br>
              <a:rPr lang="zh-CN" altLang="en-US" sz="4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</a:br>
            <a:endParaRPr lang="zh-CN" altLang="en-US" sz="4000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TW" dirty="0"/>
            </a:fld>
            <a:endParaRPr lang="zh-TW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6" name="矩形 18435"/>
          <p:cNvSpPr/>
          <p:nvPr/>
        </p:nvSpPr>
        <p:spPr>
          <a:xfrm>
            <a:off x="755650" y="260350"/>
            <a:ext cx="8137525" cy="6365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buClrTx/>
            </a:pPr>
            <a:r>
              <a:rPr lang="zh-CN" altLang="en-US" sz="4400" b="1" dirty="0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 </a:t>
            </a:r>
            <a:r>
              <a:rPr lang="zh-CN" altLang="en-US" sz="6000" b="1" dirty="0">
                <a:solidFill>
                  <a:srgbClr val="00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采桑子</a:t>
            </a:r>
            <a:endParaRPr lang="en-US" altLang="zh-CN" sz="6000" b="1">
              <a:solidFill>
                <a:srgbClr val="00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>
              <a:buClrTx/>
            </a:pPr>
            <a:r>
              <a:rPr lang="zh-CN" altLang="en-US" sz="4400" b="1" dirty="0">
                <a:solidFill>
                  <a:srgbClr val="00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   </a:t>
            </a:r>
            <a:r>
              <a:rPr lang="zh-CN" altLang="en-US" sz="3200" b="1" dirty="0">
                <a:solidFill>
                  <a:srgbClr val="00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欧阳修</a:t>
            </a:r>
            <a:r>
              <a:rPr lang="zh-CN" altLang="en-US" sz="4400" b="1" dirty="0">
                <a:solidFill>
                  <a:srgbClr val="00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br>
              <a:rPr lang="zh-CN" altLang="en-US" sz="4400" b="1" dirty="0">
                <a:solidFill>
                  <a:srgbClr val="00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4400" b="1" dirty="0">
                <a:solidFill>
                  <a:srgbClr val="00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残霞夕照西湖好，花坞苹汀。 十顷波平，野岸无人舟自横。</a:t>
            </a:r>
            <a:endParaRPr lang="zh-CN" altLang="en-US" sz="4400" b="1" dirty="0">
              <a:solidFill>
                <a:srgbClr val="00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>
              <a:buClrTx/>
            </a:pPr>
            <a:r>
              <a:rPr lang="zh-CN" altLang="en-US" sz="4400" b="1" dirty="0">
                <a:solidFill>
                  <a:srgbClr val="00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西南月上浮云散，轩槛凉生。莲芰香清，水面风来酒面醒。 </a:t>
            </a:r>
            <a:br>
              <a:rPr lang="zh-CN" altLang="en-US" sz="4400" b="1" dirty="0">
                <a:solidFill>
                  <a:srgbClr val="00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endParaRPr lang="zh-CN" altLang="en-US" sz="4400" b="1" dirty="0">
              <a:solidFill>
                <a:srgbClr val="00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TW" dirty="0"/>
            </a:fld>
            <a:endParaRPr lang="zh-TW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3"/>
          <p:cNvSpPr txBox="1"/>
          <p:nvPr/>
        </p:nvSpPr>
        <p:spPr>
          <a:xfrm>
            <a:off x="1302544" y="3887391"/>
            <a:ext cx="4673204" cy="548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000" b="1">
                <a:solidFill>
                  <a:srgbClr val="0070C0"/>
                </a:solidFill>
                <a:latin typeface="Calibri" panose="020F0502020204030204" charset="0"/>
                <a:ea typeface="宋体" panose="02010600030101010101" pitchFamily="2" charset="-122"/>
              </a:rPr>
              <a:t>相见欢（金陵城上西楼）</a:t>
            </a:r>
            <a:endParaRPr lang="zh-CN" altLang="en-US" sz="3000" b="1">
              <a:solidFill>
                <a:srgbClr val="0070C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051" name="文本框 4"/>
          <p:cNvSpPr txBox="1"/>
          <p:nvPr/>
        </p:nvSpPr>
        <p:spPr>
          <a:xfrm>
            <a:off x="2368153" y="4429125"/>
            <a:ext cx="1670447" cy="548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000" b="1">
                <a:solidFill>
                  <a:srgbClr val="7030A0"/>
                </a:solidFill>
                <a:latin typeface="Calibri" panose="020F0502020204030204" charset="0"/>
                <a:ea typeface="宋体" panose="02010600030101010101" pitchFamily="2" charset="-122"/>
              </a:rPr>
              <a:t>朱敦儒</a:t>
            </a:r>
            <a:endParaRPr lang="zh-CN" altLang="en-US" sz="3000" b="1">
              <a:solidFill>
                <a:srgbClr val="7030A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Text Box 2"/>
          <p:cNvSpPr txBox="1"/>
          <p:nvPr/>
        </p:nvSpPr>
        <p:spPr>
          <a:xfrm>
            <a:off x="539750" y="1341438"/>
            <a:ext cx="8077200" cy="4799012"/>
          </a:xfrm>
          <a:prstGeom prst="rect">
            <a:avLst/>
          </a:prstGeom>
          <a:noFill/>
          <a:ln w="76200" cap="flat" cmpd="tri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晏殊（</a:t>
            </a:r>
            <a:r>
              <a:rPr lang="en-US" altLang="zh-CN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991-1055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），字同叔，北宁临川人（今江西杭州）。景德初年，报刚十四岁，就以 </a:t>
            </a:r>
            <a:r>
              <a:rPr lang="zh-CN" altLang="en-US" b="1" dirty="0">
                <a:ea typeface="楷体_GB2312" panose="02010609030101010101" pitchFamily="49" charset="-122"/>
              </a:rPr>
              <a:t>“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神童</a:t>
            </a:r>
            <a:r>
              <a:rPr lang="zh-CN" altLang="en-US" b="1" dirty="0">
                <a:ea typeface="楷体_GB2312" panose="02010609030101010101" pitchFamily="49" charset="-122"/>
              </a:rPr>
              <a:t>”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的才名应殿试考中进士。在西溪任上常讲学，后人建有晏溪书院， 故西溪又称</a:t>
            </a:r>
            <a:r>
              <a:rPr lang="zh-CN" altLang="en-US" b="1" dirty="0">
                <a:ea typeface="楷体_GB2312" panose="02010609030101010101" pitchFamily="49" charset="-122"/>
              </a:rPr>
              <a:t>“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晏溪</a:t>
            </a:r>
            <a:r>
              <a:rPr lang="zh-CN" altLang="en-US" b="1" dirty="0">
                <a:ea typeface="楷体_GB2312" panose="02010609030101010101" pitchFamily="49" charset="-122"/>
              </a:rPr>
              <a:t>”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晏殊是一名著名的文学家，擅长词令（长短句），尤擅小令。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风格婉转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，历有 </a:t>
            </a:r>
            <a:r>
              <a:rPr lang="zh-CN" altLang="en-US" b="1" dirty="0">
                <a:ea typeface="楷体_GB2312" panose="02010609030101010101" pitchFamily="49" charset="-122"/>
              </a:rPr>
              <a:t>“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此宗令词之专精者，首推晏殊</a:t>
            </a:r>
            <a:r>
              <a:rPr lang="zh-CN" altLang="en-US" b="1" dirty="0">
                <a:ea typeface="楷体_GB2312" panose="02010609030101010101" pitchFamily="49" charset="-122"/>
              </a:rPr>
              <a:t>”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的评价。他的名作</a:t>
            </a:r>
            <a:r>
              <a:rPr lang="en-US" altLang="zh-CN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浣溪沙</a:t>
            </a:r>
            <a:r>
              <a:rPr lang="en-US" altLang="zh-CN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 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099" name="Text Box 3"/>
          <p:cNvSpPr txBox="1"/>
          <p:nvPr/>
        </p:nvSpPr>
        <p:spPr>
          <a:xfrm>
            <a:off x="3492500" y="309563"/>
            <a:ext cx="1885950" cy="655637"/>
          </a:xfrm>
          <a:prstGeom prst="rect">
            <a:avLst/>
          </a:prstGeom>
          <a:noFill/>
          <a:ln w="76200" cap="flat" cmpd="tri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ea typeface="华文行楷" panose="02010800040101010101" pitchFamily="2" charset="-122"/>
              </a:rPr>
              <a:t>晏殊简介</a:t>
            </a:r>
            <a:endParaRPr lang="zh-CN" altLang="en-US" b="1" dirty="0"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43相见欢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1772" y="4848225"/>
            <a:ext cx="813197" cy="657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文本框 2"/>
          <p:cNvSpPr txBox="1"/>
          <p:nvPr/>
        </p:nvSpPr>
        <p:spPr>
          <a:xfrm>
            <a:off x="403622" y="1078706"/>
            <a:ext cx="1009650" cy="1009650"/>
          </a:xfrm>
          <a:prstGeom prst="rect">
            <a:avLst/>
          </a:prstGeom>
          <a:gradFill rotWithShape="1">
            <a:gsLst>
              <a:gs pos="0">
                <a:srgbClr val="9EE256"/>
              </a:gs>
              <a:gs pos="100000">
                <a:srgbClr val="52762D"/>
              </a:gs>
            </a:gsLst>
            <a:lin ang="5400000"/>
            <a:tileRect/>
          </a:gradFill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000">
                <a:latin typeface="Calibri" panose="020F0502020204030204" charset="0"/>
                <a:ea typeface="宋体" panose="02010600030101010101" pitchFamily="2" charset="-122"/>
              </a:rPr>
              <a:t>听 读</a:t>
            </a:r>
            <a:endParaRPr lang="zh-CN" altLang="en-US" sz="30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2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文本框 1"/>
          <p:cNvSpPr txBox="1"/>
          <p:nvPr/>
        </p:nvSpPr>
        <p:spPr>
          <a:xfrm>
            <a:off x="1737360" y="1016794"/>
            <a:ext cx="6273641" cy="466344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anchor="t">
            <a:spAutoFit/>
          </a:bodyPr>
          <a:p>
            <a:pPr lvl="0" algn="ctr"/>
            <a:r>
              <a:rPr lang="zh-CN" altLang="en-US" sz="3000" b="1">
                <a:solidFill>
                  <a:srgbClr val="002060"/>
                </a:solidFill>
                <a:latin typeface="华文隶书" panose="02010800040101010101" charset="-122"/>
                <a:ea typeface="华文隶书" panose="02010800040101010101" charset="-122"/>
              </a:rPr>
              <a:t>相 见 欢</a:t>
            </a:r>
            <a:endParaRPr lang="zh-CN" altLang="en-US" sz="3000" b="1">
              <a:solidFill>
                <a:srgbClr val="002060"/>
              </a:solidFill>
              <a:latin typeface="华文隶书" panose="02010800040101010101" charset="-122"/>
              <a:ea typeface="华文隶书" panose="02010800040101010101" charset="-122"/>
            </a:endParaRPr>
          </a:p>
          <a:p>
            <a:pPr lvl="0"/>
            <a:endParaRPr lang="zh-CN" altLang="en-US" sz="2700" b="1">
              <a:solidFill>
                <a:srgbClr val="FFFF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sz="2700" b="1">
                <a:solidFill>
                  <a:srgbClr val="FFC000"/>
                </a:solidFill>
                <a:latin typeface="Calibri" panose="020F0502020204030204" charset="0"/>
                <a:ea typeface="宋体" panose="02010600030101010101" pitchFamily="2" charset="-122"/>
              </a:rPr>
              <a:t>朱敦儒</a:t>
            </a:r>
            <a:endParaRPr lang="zh-CN" altLang="en-US" sz="2700" b="1">
              <a:solidFill>
                <a:srgbClr val="FFC0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endParaRPr lang="zh-CN" altLang="en-US" sz="2700" b="1">
              <a:solidFill>
                <a:srgbClr val="FFFF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700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</a:rPr>
              <a:t>　　         金陵城上西楼，倚清秋。</a:t>
            </a:r>
            <a:endParaRPr lang="zh-CN" altLang="en-US" sz="2700" b="1">
              <a:solidFill>
                <a:srgbClr val="FFFF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endParaRPr lang="zh-CN" altLang="en-US" sz="2700" b="1">
              <a:solidFill>
                <a:srgbClr val="FFFF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700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</a:rPr>
              <a:t>　　万里夕阳垂地大江流。</a:t>
            </a:r>
            <a:endParaRPr lang="zh-CN" altLang="en-US" sz="2700" b="1">
              <a:solidFill>
                <a:srgbClr val="FFFF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endParaRPr lang="zh-CN" altLang="en-US" sz="2700" b="1">
              <a:solidFill>
                <a:srgbClr val="FFFF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700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</a:rPr>
              <a:t>　　        中原乱，簪缨散，几时收？</a:t>
            </a:r>
            <a:endParaRPr lang="zh-CN" altLang="en-US" sz="2700" b="1">
              <a:solidFill>
                <a:srgbClr val="FFFF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endParaRPr lang="zh-CN" altLang="en-US" sz="2700" b="1">
              <a:solidFill>
                <a:srgbClr val="FFFF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700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</a:rPr>
              <a:t>　　试倩悲风吹泪过扬州。</a:t>
            </a:r>
            <a:endParaRPr lang="zh-CN" altLang="en-US" sz="2700" b="1">
              <a:solidFill>
                <a:srgbClr val="FFFF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099" name="文本框 2"/>
          <p:cNvSpPr txBox="1"/>
          <p:nvPr/>
        </p:nvSpPr>
        <p:spPr>
          <a:xfrm>
            <a:off x="633412" y="1262063"/>
            <a:ext cx="1799035" cy="548640"/>
          </a:xfrm>
          <a:prstGeom prst="rect">
            <a:avLst/>
          </a:prstGeom>
          <a:gradFill rotWithShape="1">
            <a:gsLst>
              <a:gs pos="0">
                <a:srgbClr val="9EE256"/>
              </a:gs>
              <a:gs pos="100000">
                <a:srgbClr val="52762D"/>
              </a:gs>
            </a:gsLst>
            <a:lin ang="5400000"/>
            <a:tileRect/>
          </a:gradFill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000">
                <a:latin typeface="Calibri" panose="020F0502020204030204" charset="0"/>
                <a:ea typeface="宋体" panose="02010600030101010101" pitchFamily="2" charset="-122"/>
              </a:rPr>
              <a:t>学生朗读</a:t>
            </a:r>
            <a:endParaRPr lang="zh-CN" altLang="en-US" sz="30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1"/>
          </a:fgClr>
          <a:bgClr>
            <a:schemeClr val="accent6">
              <a:lumMod val="40000"/>
              <a:lumOff val="60000"/>
            </a:schemeClr>
          </a:bgClr>
        </a:patt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5"/>
          <p:cNvGrpSpPr/>
          <p:nvPr/>
        </p:nvGrpSpPr>
        <p:grpSpPr>
          <a:xfrm>
            <a:off x="1864519" y="3492103"/>
            <a:ext cx="4981575" cy="576984"/>
            <a:chOff x="2432" y="4068"/>
            <a:chExt cx="10460" cy="1211"/>
          </a:xfrm>
        </p:grpSpPr>
        <p:sp>
          <p:nvSpPr>
            <p:cNvPr id="5123" name="文本框 1"/>
            <p:cNvSpPr txBox="1"/>
            <p:nvPr/>
          </p:nvSpPr>
          <p:spPr>
            <a:xfrm>
              <a:off x="2432" y="4125"/>
              <a:ext cx="1286" cy="11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/>
              <a:r>
                <a:rPr lang="zh-CN" altLang="en-US" sz="3000" b="1">
                  <a:solidFill>
                    <a:srgbClr val="FFFF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rPr>
                <a:t>敦</a:t>
              </a:r>
              <a:endParaRPr lang="zh-CN" altLang="en-US" sz="3000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24" name="文本框 2"/>
            <p:cNvSpPr txBox="1"/>
            <p:nvPr/>
          </p:nvSpPr>
          <p:spPr>
            <a:xfrm>
              <a:off x="4957" y="4088"/>
              <a:ext cx="1614" cy="11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/>
              <a:r>
                <a:rPr lang="zh-CN" altLang="en-US" sz="3000" b="1">
                  <a:solidFill>
                    <a:srgbClr val="FFFF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rPr>
                <a:t>儒</a:t>
              </a:r>
              <a:endParaRPr lang="zh-CN" altLang="en-US" sz="3000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25" name="文本框 3"/>
            <p:cNvSpPr txBox="1"/>
            <p:nvPr/>
          </p:nvSpPr>
          <p:spPr>
            <a:xfrm>
              <a:off x="7609" y="4127"/>
              <a:ext cx="2150" cy="11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/>
              <a:r>
                <a:rPr lang="zh-CN" altLang="en-US" sz="3000" b="1">
                  <a:solidFill>
                    <a:srgbClr val="FFFF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rPr>
                <a:t>簪缨</a:t>
              </a:r>
              <a:endParaRPr lang="zh-CN" altLang="en-US" sz="3000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26" name="文本框 4"/>
            <p:cNvSpPr txBox="1"/>
            <p:nvPr/>
          </p:nvSpPr>
          <p:spPr>
            <a:xfrm>
              <a:off x="11492" y="4068"/>
              <a:ext cx="1400" cy="11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/>
              <a:r>
                <a:rPr lang="zh-CN" altLang="en-US" sz="3000" b="1">
                  <a:solidFill>
                    <a:srgbClr val="FFFF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rPr>
                <a:t>倩</a:t>
              </a:r>
              <a:endParaRPr lang="zh-CN" altLang="en-US" sz="3000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94097" y="1371600"/>
            <a:ext cx="3332560" cy="502920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p>
            <a:pPr fontAlgn="auto"/>
            <a:r>
              <a:rPr lang="zh-CN" altLang="en-US" sz="2700" b="1" strike="noStrike" noProof="1">
                <a:latin typeface="+mn-lt"/>
                <a:ea typeface="+mn-ea"/>
                <a:cs typeface="+mn-cs"/>
              </a:rPr>
              <a:t>读准字音、看准字形</a:t>
            </a:r>
            <a:endParaRPr lang="zh-CN" altLang="en-US" sz="2700" b="1" strike="noStrike" noProof="1"/>
          </a:p>
        </p:txBody>
      </p:sp>
      <p:sp>
        <p:nvSpPr>
          <p:cNvPr id="8" name="文本框 7"/>
          <p:cNvSpPr txBox="1"/>
          <p:nvPr/>
        </p:nvSpPr>
        <p:spPr>
          <a:xfrm>
            <a:off x="1779985" y="2803922"/>
            <a:ext cx="5499497" cy="552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000" b="1">
                <a:latin typeface="Calibri" panose="020F0502020204030204" charset="0"/>
                <a:ea typeface="宋体" panose="02010600030101010101" pitchFamily="2" charset="-122"/>
              </a:rPr>
              <a:t>dūn         rú       zān yīng         qìng</a:t>
            </a:r>
            <a:endParaRPr lang="en-US" altLang="zh-CN" sz="30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文本框 1"/>
          <p:cNvSpPr txBox="1"/>
          <p:nvPr/>
        </p:nvSpPr>
        <p:spPr>
          <a:xfrm>
            <a:off x="130969" y="1593056"/>
            <a:ext cx="8927306" cy="411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</a:rPr>
              <a:t>①</a:t>
            </a:r>
            <a:r>
              <a:rPr lang="zh-CN" altLang="en-US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相见欢：</a:t>
            </a:r>
            <a:r>
              <a:rPr lang="zh-CN" altLang="en-US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</a:rPr>
              <a:t>词牌名，原为唐教坊曲，又名“乌夜啼”、“秋夜月”、“上西楼”等。三十六字，上片平韵，下片两仄韵两平韵。</a:t>
            </a:r>
            <a:endParaRPr lang="zh-CN" altLang="en-US" b="1">
              <a:solidFill>
                <a:srgbClr val="FFFF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r>
              <a:rPr lang="zh-CN" altLang="en-US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</a:rPr>
              <a:t>②</a:t>
            </a:r>
            <a:r>
              <a:rPr lang="zh-CN" altLang="en-US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金陵：</a:t>
            </a:r>
            <a:r>
              <a:rPr lang="zh-CN" altLang="en-US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</a:rPr>
              <a:t>南京。</a:t>
            </a:r>
            <a:endParaRPr lang="zh-CN" altLang="en-US" b="1">
              <a:solidFill>
                <a:srgbClr val="FFFF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r>
              <a:rPr lang="zh-CN" altLang="en-US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</a:rPr>
              <a:t>③</a:t>
            </a:r>
            <a:r>
              <a:rPr lang="zh-CN" altLang="en-US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城上西楼：</a:t>
            </a:r>
            <a:r>
              <a:rPr lang="zh-CN" altLang="en-US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</a:rPr>
              <a:t>西门上的城楼。</a:t>
            </a:r>
            <a:endParaRPr lang="zh-CN" altLang="en-US" b="1">
              <a:solidFill>
                <a:srgbClr val="FFFF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r>
              <a:rPr lang="zh-CN" altLang="en-US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</a:rPr>
              <a:t>④</a:t>
            </a:r>
            <a:r>
              <a:rPr lang="zh-CN" altLang="en-US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倚清秋：</a:t>
            </a:r>
            <a:r>
              <a:rPr lang="zh-CN" altLang="en-US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</a:rPr>
              <a:t>倚楼观看清秋时节的景色。</a:t>
            </a:r>
            <a:endParaRPr lang="zh-CN" altLang="en-US" b="1">
              <a:solidFill>
                <a:srgbClr val="FFFF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r>
              <a:rPr lang="zh-CN" altLang="en-US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</a:rPr>
              <a:t>⑤</a:t>
            </a:r>
            <a:r>
              <a:rPr lang="zh-CN" altLang="en-US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中原乱：</a:t>
            </a:r>
            <a:r>
              <a:rPr lang="zh-CN" altLang="en-US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</a:rPr>
              <a:t>指公元1127年（宋钦宗靖康二年）金人侵占中原的大乱。</a:t>
            </a:r>
            <a:endParaRPr lang="zh-CN" altLang="en-US" b="1">
              <a:solidFill>
                <a:srgbClr val="FFFF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r>
              <a:rPr lang="zh-CN" altLang="en-US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</a:rPr>
              <a:t>⑥</a:t>
            </a:r>
            <a:r>
              <a:rPr lang="zh-CN" altLang="en-US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簪缨（zān yīng）：</a:t>
            </a:r>
            <a:r>
              <a:rPr lang="zh-CN" altLang="en-US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</a:rPr>
              <a:t>当时官僚贵族的冠饰，这里代指他们本人。</a:t>
            </a:r>
            <a:endParaRPr lang="zh-CN" altLang="en-US" b="1">
              <a:solidFill>
                <a:srgbClr val="FFFF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r>
              <a:rPr lang="zh-CN" altLang="en-US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</a:rPr>
              <a:t>⑦</a:t>
            </a:r>
            <a:r>
              <a:rPr lang="zh-CN" altLang="en-US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收：</a:t>
            </a:r>
            <a:r>
              <a:rPr lang="zh-CN" altLang="en-US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</a:rPr>
              <a:t>收复国土。</a:t>
            </a:r>
            <a:endParaRPr lang="zh-CN" altLang="en-US" b="1">
              <a:solidFill>
                <a:srgbClr val="FFFF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r>
              <a:rPr lang="zh-CN" altLang="en-US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</a:rPr>
              <a:t>⑧</a:t>
            </a:r>
            <a:r>
              <a:rPr lang="zh-CN" altLang="en-US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倩：</a:t>
            </a:r>
            <a:r>
              <a:rPr lang="zh-CN" altLang="en-US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</a:rPr>
              <a:t>请。</a:t>
            </a:r>
            <a:endParaRPr lang="zh-CN" altLang="en-US" b="1">
              <a:solidFill>
                <a:srgbClr val="FFFF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r>
              <a:rPr lang="zh-CN" altLang="en-US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</a:rPr>
              <a:t>⑨</a:t>
            </a:r>
            <a:r>
              <a:rPr lang="zh-CN" altLang="en-US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扬州：</a:t>
            </a:r>
            <a:r>
              <a:rPr lang="zh-CN" altLang="en-US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</a:rPr>
              <a:t>地名，今属江苏，是当时南宋的前方，屡遭金兵破坏。</a:t>
            </a:r>
            <a:endParaRPr lang="zh-CN" altLang="en-US" b="1">
              <a:solidFill>
                <a:srgbClr val="FFFF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2419" y="944166"/>
            <a:ext cx="1818085" cy="548640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p>
            <a:pPr fontAlgn="auto"/>
            <a:r>
              <a:rPr lang="zh-CN" altLang="en-US" sz="3000" strike="noStrike" noProof="1">
                <a:latin typeface="+mn-lt"/>
                <a:ea typeface="+mn-ea"/>
                <a:cs typeface="+mn-cs"/>
              </a:rPr>
              <a:t>词语释义</a:t>
            </a:r>
            <a:endParaRPr lang="zh-CN" altLang="en-US" sz="3000" strike="noStrike" noProof="1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1"/>
          </a:fgClr>
          <a:bgClr>
            <a:schemeClr val="accent6">
              <a:lumMod val="40000"/>
              <a:lumOff val="60000"/>
            </a:schemeClr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25091" y="1252538"/>
            <a:ext cx="1744266" cy="548640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p>
            <a:pPr fontAlgn="auto"/>
            <a:r>
              <a:rPr lang="zh-CN" altLang="en-US" sz="3000" b="1" strike="noStrike" noProof="1">
                <a:latin typeface="+mn-lt"/>
                <a:ea typeface="+mn-ea"/>
                <a:cs typeface="+mn-cs"/>
              </a:rPr>
              <a:t>疏通词义</a:t>
            </a:r>
            <a:endParaRPr lang="zh-CN" altLang="en-US" sz="3000" b="1" strike="noStrike" noProof="1"/>
          </a:p>
        </p:txBody>
      </p:sp>
      <p:sp>
        <p:nvSpPr>
          <p:cNvPr id="3" name="文本框 2"/>
          <p:cNvSpPr txBox="1"/>
          <p:nvPr/>
        </p:nvSpPr>
        <p:spPr>
          <a:xfrm>
            <a:off x="773906" y="2105025"/>
            <a:ext cx="7477125" cy="283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000" b="1"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en-US" sz="3000" b="1">
                <a:latin typeface="Calibri" panose="020F0502020204030204" charset="0"/>
                <a:ea typeface="宋体" panose="02010600030101010101" pitchFamily="2" charset="-122"/>
              </a:rPr>
              <a:t>倚靠在南京西门上的城楼，观看清秋时节的景色。万里的长江在夕阳下流去。</a:t>
            </a:r>
            <a:endParaRPr lang="zh-CN" altLang="en-US" sz="3000" b="1"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endParaRPr lang="zh-CN" altLang="en-US" sz="3000" b="1"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000" b="1">
                <a:latin typeface="Calibri" panose="020F0502020204030204" charset="0"/>
                <a:ea typeface="宋体" panose="02010600030101010101" pitchFamily="2" charset="-122"/>
              </a:rPr>
              <a:t>         金人侵占中原，官僚们流散，什么时候才能收复国土？要请悲风将自己的热泪吹到扬州前线。</a:t>
            </a:r>
            <a:endParaRPr lang="zh-CN" altLang="en-US" sz="30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1"/>
          </a:fgClr>
          <a:bgClr>
            <a:schemeClr val="accent6">
              <a:lumMod val="40000"/>
              <a:lumOff val="60000"/>
            </a:schemeClr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71538" y="1207294"/>
            <a:ext cx="1771650" cy="548640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p>
            <a:pPr fontAlgn="auto"/>
            <a:r>
              <a:rPr lang="zh-CN" altLang="en-US" sz="3000" b="1" strike="noStrike" noProof="1">
                <a:latin typeface="+mn-lt"/>
                <a:ea typeface="+mn-ea"/>
                <a:cs typeface="+mn-cs"/>
              </a:rPr>
              <a:t>作者简介</a:t>
            </a:r>
            <a:endParaRPr lang="zh-CN" altLang="en-US" sz="3000" b="1" strike="noStrike" noProof="1"/>
          </a:p>
        </p:txBody>
      </p:sp>
      <p:pic>
        <p:nvPicPr>
          <p:cNvPr id="8195" name="图片 2" descr="zhudunr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819" y="2269331"/>
            <a:ext cx="1751410" cy="25015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文本框 3"/>
          <p:cNvSpPr txBox="1"/>
          <p:nvPr/>
        </p:nvSpPr>
        <p:spPr>
          <a:xfrm>
            <a:off x="2894410" y="1354931"/>
            <a:ext cx="5887640" cy="4210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000" b="1">
                <a:latin typeface="Calibri" panose="020F0502020204030204" charset="0"/>
                <a:ea typeface="宋体" panose="02010600030101010101" pitchFamily="2" charset="-122"/>
              </a:rPr>
              <a:t>        </a:t>
            </a:r>
            <a:r>
              <a:rPr lang="zh-CN" altLang="en-US" sz="3000" b="1">
                <a:latin typeface="Calibri" panose="020F0502020204030204" charset="0"/>
                <a:ea typeface="宋体" panose="02010600030101010101" pitchFamily="2" charset="-122"/>
              </a:rPr>
              <a:t>朱敦儒 （1081－1159），宋代，字希真，洛阳人。历兵部郎中、临安府通判、秘书郎、都官员外郎、两浙东路提点刑狱，致仕，居嘉禾。 绍兴二十九年（1159）卒。有词三卷，名《樵歌》。朱敦儒获得“</a:t>
            </a:r>
            <a:r>
              <a:rPr lang="zh-CN" altLang="en-US" sz="30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词俊”</a:t>
            </a:r>
            <a:r>
              <a:rPr lang="zh-CN" altLang="en-US" sz="3000" b="1">
                <a:latin typeface="Calibri" panose="020F0502020204030204" charset="0"/>
                <a:ea typeface="宋体" panose="02010600030101010101" pitchFamily="2" charset="-122"/>
              </a:rPr>
              <a:t>之名，与</a:t>
            </a:r>
            <a:r>
              <a:rPr lang="zh-CN" altLang="en-US" sz="30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“诗俊”陈与义</a:t>
            </a:r>
            <a:r>
              <a:rPr lang="zh-CN" altLang="en-US" sz="3000" b="1">
                <a:latin typeface="Calibri" panose="020F0502020204030204" charset="0"/>
                <a:ea typeface="宋体" panose="02010600030101010101" pitchFamily="2" charset="-122"/>
              </a:rPr>
              <a:t>等并称为</a:t>
            </a:r>
            <a:r>
              <a:rPr lang="zh-CN" altLang="en-US" sz="30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“洛中八俊”</a:t>
            </a:r>
            <a:r>
              <a:rPr lang="zh-CN" altLang="en-US" sz="3000" b="1">
                <a:latin typeface="Calibri" panose="020F0502020204030204" charset="0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1"/>
          </a:fgClr>
          <a:bgClr>
            <a:schemeClr val="accent6">
              <a:lumMod val="40000"/>
              <a:lumOff val="60000"/>
            </a:schemeClr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9218" name="文本框 1"/>
          <p:cNvSpPr txBox="1"/>
          <p:nvPr/>
        </p:nvSpPr>
        <p:spPr>
          <a:xfrm>
            <a:off x="259556" y="1740694"/>
            <a:ext cx="8377238" cy="1466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000" b="1"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en-US" sz="3000" b="1">
                <a:latin typeface="Calibri" panose="020F0502020204030204" charset="0"/>
                <a:ea typeface="宋体" panose="02010600030101010101" pitchFamily="2" charset="-122"/>
              </a:rPr>
              <a:t>靖康之难，汴京沦陷，二帝被俘。朱敦儒仓猝南逃金陵，总算暂时获得了喘息机会。这首词就是他客居金陵，登上金陵城西门城楼所写的。</a:t>
            </a:r>
            <a:endParaRPr lang="zh-CN" altLang="en-US" sz="30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7891" y="1078706"/>
            <a:ext cx="1841897" cy="548640"/>
          </a:xfrm>
          <a:prstGeom prst="rect">
            <a:avLst/>
          </a:prstGeom>
          <a:solidFill>
            <a:schemeClr val="accent6"/>
          </a:solidFill>
        </p:spPr>
        <p:txBody>
          <a:bodyPr wrap="square" rtlCol="0" anchor="t">
            <a:spAutoFit/>
          </a:bodyPr>
          <a:p>
            <a:pPr fontAlgn="auto"/>
            <a:r>
              <a:rPr lang="zh-CN" altLang="en-US" sz="3000" b="1" strike="noStrike" noProof="1">
                <a:latin typeface="+mn-lt"/>
                <a:ea typeface="+mn-ea"/>
                <a:cs typeface="+mn-cs"/>
                <a:sym typeface="+mn-ea"/>
              </a:rPr>
              <a:t>创作背景</a:t>
            </a:r>
            <a:endParaRPr lang="zh-CN" altLang="en-US" sz="3000" b="1" strike="noStrike" noProof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8619" y="3538538"/>
            <a:ext cx="1714500" cy="548640"/>
          </a:xfrm>
          <a:prstGeom prst="rect">
            <a:avLst/>
          </a:prstGeom>
          <a:solidFill>
            <a:schemeClr val="accent6"/>
          </a:solidFill>
        </p:spPr>
        <p:txBody>
          <a:bodyPr wrap="none" rtlCol="0" anchor="t">
            <a:spAutoFit/>
          </a:bodyPr>
          <a:p>
            <a:pPr fontAlgn="auto"/>
            <a:r>
              <a:rPr lang="zh-CN" altLang="en-US" sz="3000" b="1" strike="noStrike" noProof="1">
                <a:latin typeface="+mn-lt"/>
                <a:ea typeface="+mn-ea"/>
                <a:cs typeface="+mn-cs"/>
              </a:rPr>
              <a:t>诗歌主题</a:t>
            </a:r>
            <a:endParaRPr lang="zh-CN" altLang="en-US" sz="3000" b="1" strike="noStrike" noProof="1"/>
          </a:p>
        </p:txBody>
      </p:sp>
      <p:sp>
        <p:nvSpPr>
          <p:cNvPr id="5" name="文本框 4"/>
          <p:cNvSpPr txBox="1"/>
          <p:nvPr/>
        </p:nvSpPr>
        <p:spPr>
          <a:xfrm>
            <a:off x="672703" y="4319588"/>
            <a:ext cx="7679531" cy="1009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000" b="1"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en-US" sz="3000" b="1">
                <a:latin typeface="Calibri" panose="020F0502020204030204" charset="0"/>
                <a:ea typeface="宋体" panose="02010600030101010101" pitchFamily="2" charset="-122"/>
              </a:rPr>
              <a:t>全词由登楼入题，从写景到抒情，表现了词人强烈的亡国之痛和深厚的爱国精神。</a:t>
            </a:r>
            <a:endParaRPr lang="zh-CN" altLang="en-US" sz="30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1"/>
          </a:fgClr>
          <a:bgClr>
            <a:schemeClr val="accent6">
              <a:lumMod val="40000"/>
              <a:lumOff val="60000"/>
            </a:schemeClr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10242" name="文本框 1"/>
          <p:cNvSpPr txBox="1"/>
          <p:nvPr/>
        </p:nvSpPr>
        <p:spPr>
          <a:xfrm>
            <a:off x="623888" y="1143000"/>
            <a:ext cx="1688306" cy="1005840"/>
          </a:xfrm>
          <a:prstGeom prst="rect">
            <a:avLst/>
          </a:prstGeom>
          <a:gradFill rotWithShape="1">
            <a:gsLst>
              <a:gs pos="0">
                <a:srgbClr val="9EE256"/>
              </a:gs>
              <a:gs pos="100000">
                <a:srgbClr val="52762D"/>
              </a:gs>
            </a:gsLst>
            <a:lin ang="5400000"/>
            <a:tileRect/>
          </a:gradFill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000" b="1">
                <a:latin typeface="Calibri" panose="020F0502020204030204" charset="0"/>
                <a:ea typeface="宋体" panose="02010600030101010101" pitchFamily="2" charset="-122"/>
              </a:rPr>
              <a:t>上阙赏析</a:t>
            </a:r>
            <a:endParaRPr lang="zh-CN" altLang="en-US" sz="30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243" name="文本框 2"/>
          <p:cNvSpPr txBox="1"/>
          <p:nvPr/>
        </p:nvSpPr>
        <p:spPr>
          <a:xfrm>
            <a:off x="479822" y="1749029"/>
            <a:ext cx="8496300" cy="548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000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金陵城上西楼，倚清秋。万里夕阳垂地大江流。</a:t>
            </a:r>
            <a:endParaRPr lang="zh-CN" altLang="en-US" sz="3000" b="1">
              <a:solidFill>
                <a:srgbClr val="FFFF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1950" y="2215753"/>
            <a:ext cx="8715375" cy="37947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2700" b="1">
                <a:solidFill>
                  <a:srgbClr val="C00000"/>
                </a:solidFill>
                <a:latin typeface="Calibri" panose="020F0502020204030204" charset="0"/>
                <a:ea typeface="宋体" panose="02010600030101010101" pitchFamily="2" charset="-122"/>
              </a:rPr>
              <a:t>上片写金陵登临之所见：</a:t>
            </a:r>
            <a:endParaRPr lang="zh-CN" altLang="en-US" sz="2700" b="1">
              <a:solidFill>
                <a:srgbClr val="C000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700">
                <a:latin typeface="Calibri" panose="020F0502020204030204" charset="0"/>
                <a:ea typeface="宋体" panose="02010600030101010101" pitchFamily="2" charset="-122"/>
              </a:rPr>
              <a:t>         开头两句，写词人登城楼眺远，触景生情，引起感慨。</a:t>
            </a:r>
            <a:r>
              <a:rPr lang="zh-CN" altLang="en-US" sz="270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当离乡背井，作客金陵的朱敦儒独自一人登上金陵城楼，纵目远眺，看到这一片萧条零落的秋景，悲秋之感自不免油然而生。又值黄昏日暮之时，万里大地都笼罩在恹恹的夕阳中。“垂地”，说明正值日薄西山，余晖黯淡，大地很快就要被淹没在苍茫的暮色中了，</a:t>
            </a:r>
            <a:r>
              <a:rPr lang="zh-CN" altLang="en-US" sz="2700">
                <a:latin typeface="Calibri" panose="020F0502020204030204" charset="0"/>
                <a:ea typeface="宋体" panose="02010600030101010101" pitchFamily="2" charset="-122"/>
              </a:rPr>
              <a:t>使人很自然地联想到南宋的国事也将无可挽回地走向没落、衰亡。作者的心情是沉重的。</a:t>
            </a:r>
            <a:endParaRPr lang="zh-CN" altLang="en-US" sz="27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1"/>
          </a:fgClr>
          <a:bgClr>
            <a:schemeClr val="accent6">
              <a:lumMod val="40000"/>
              <a:lumOff val="60000"/>
            </a:schemeClr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11266" name="文本框 1"/>
          <p:cNvSpPr txBox="1"/>
          <p:nvPr/>
        </p:nvSpPr>
        <p:spPr>
          <a:xfrm>
            <a:off x="339090" y="1106170"/>
            <a:ext cx="2487930" cy="548640"/>
          </a:xfrm>
          <a:prstGeom prst="rect">
            <a:avLst/>
          </a:prstGeom>
          <a:gradFill rotWithShape="1">
            <a:gsLst>
              <a:gs pos="0">
                <a:srgbClr val="9EE256"/>
              </a:gs>
              <a:gs pos="100000">
                <a:srgbClr val="52762D"/>
              </a:gs>
            </a:gsLst>
            <a:lin ang="5400000"/>
            <a:tileRect/>
          </a:gradFill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000" b="1">
                <a:latin typeface="Calibri" panose="020F0502020204030204" charset="0"/>
                <a:ea typeface="宋体" panose="02010600030101010101" pitchFamily="2" charset="-122"/>
              </a:rPr>
              <a:t>下阙赏析</a:t>
            </a:r>
            <a:endParaRPr lang="zh-CN" altLang="en-US" sz="30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1267" name="文本框 2"/>
          <p:cNvSpPr txBox="1"/>
          <p:nvPr/>
        </p:nvSpPr>
        <p:spPr>
          <a:xfrm>
            <a:off x="304800" y="1718072"/>
            <a:ext cx="8587979" cy="548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000" b="1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中原乱，簪缨散，几时收？试倩悲风吹泪过扬州。</a:t>
            </a:r>
            <a:endParaRPr lang="zh-CN" altLang="en-US" sz="3000" b="1">
              <a:solidFill>
                <a:srgbClr val="FFFF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2913" y="2466975"/>
            <a:ext cx="8312944" cy="3020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en-US">
                <a:latin typeface="Calibri" panose="020F0502020204030204" charset="0"/>
                <a:ea typeface="宋体" panose="02010600030101010101" pitchFamily="2" charset="-122"/>
              </a:rPr>
              <a:t>下片回首中原，用直抒胸臆的方式，来表达词人的亡国之痛，及其渴望收复中原的心志。“簪缨散”，说他们北宋灭亡之后纷纷南逃。“几时收”，既是词人渴望早日恢复中原心事的表露，也是对南宋朝廷不图恢复的愤懑和斥责。</a:t>
            </a: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r>
              <a:rPr lang="zh-CN" altLang="en-US">
                <a:latin typeface="Calibri" panose="020F0502020204030204" charset="0"/>
                <a:ea typeface="宋体" panose="02010600030101010101" pitchFamily="2" charset="-122"/>
              </a:rPr>
              <a:t>　　结尾一句，用拟人化的手法，寄托词人的亡国之痛和对中原人民的深切怀念。人伤心地流泪，已经能说明他痛苦难于忍受了，</a:t>
            </a:r>
            <a:r>
              <a:rPr lang="zh-CN" altLang="en-US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风前冠一“悲”，</a:t>
            </a:r>
            <a:r>
              <a:rPr lang="zh-CN" altLang="en-US">
                <a:latin typeface="Calibri" panose="020F0502020204030204" charset="0"/>
                <a:ea typeface="宋体" panose="02010600030101010101" pitchFamily="2" charset="-122"/>
              </a:rPr>
              <a:t>就更加表现出他悲愤交集、痛苦欲绝。</a:t>
            </a: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290" name="Picture 2" descr="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260350"/>
            <a:ext cx="8382000" cy="6172200"/>
          </a:xfrm>
          <a:prstGeom prst="rect">
            <a:avLst/>
          </a:prstGeom>
          <a:noFill/>
          <a:ln w="76200" cap="flat" cmpd="tri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2771" name="Text Box 3">
            <a:hlinkClick r:id="rId2" action="ppaction://hlinksldjump"/>
          </p:cNvPr>
          <p:cNvSpPr txBox="1"/>
          <p:nvPr/>
        </p:nvSpPr>
        <p:spPr>
          <a:xfrm>
            <a:off x="4716463" y="1196975"/>
            <a:ext cx="2590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chemeClr val="bg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如梦令</a:t>
            </a:r>
            <a:endParaRPr lang="zh-CN" altLang="en-US" sz="6000" b="1" dirty="0">
              <a:solidFill>
                <a:schemeClr val="bg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5292725" y="3213100"/>
            <a:ext cx="1636713" cy="717550"/>
          </a:xfrm>
          <a:prstGeom prst="rect">
            <a:avLst/>
          </a:prstGeom>
          <a:noFill/>
          <a:ln w="76200" cap="flat" cmpd="tri">
            <a:solidFill>
              <a:schemeClr val="folHlink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chemeClr val="bg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李清照</a:t>
            </a:r>
            <a:endParaRPr lang="zh-CN" altLang="en-US" sz="3600" b="1" dirty="0">
              <a:solidFill>
                <a:schemeClr val="bg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12293" name="Picture 5" descr="2003111221224449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088" y="908050"/>
            <a:ext cx="3052762" cy="4127500"/>
          </a:xfrm>
          <a:prstGeom prst="rect">
            <a:avLst/>
          </a:prstGeom>
          <a:noFill/>
          <a:ln w="76200" cap="flat" cmpd="tri">
            <a:solidFill>
              <a:srgbClr val="0F0FFF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2" name="Text Box 2"/>
          <p:cNvSpPr txBox="1"/>
          <p:nvPr/>
        </p:nvSpPr>
        <p:spPr>
          <a:xfrm>
            <a:off x="2268538" y="188913"/>
            <a:ext cx="525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浣溪沙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b="1" dirty="0">
                <a:solidFill>
                  <a:srgbClr val="FF0000"/>
                </a:solidFill>
                <a:ea typeface="黑体" panose="02010600030101010101" pitchFamily="49" charset="-122"/>
              </a:rPr>
              <a:t>晏殊</a:t>
            </a:r>
            <a:endParaRPr lang="zh-CN" altLang="en-US" b="1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5123" name="Text Box 3"/>
          <p:cNvSpPr txBox="1"/>
          <p:nvPr/>
        </p:nvSpPr>
        <p:spPr>
          <a:xfrm>
            <a:off x="2411413" y="1196975"/>
            <a:ext cx="4724400" cy="5310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一曲新词酒一杯。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去年天气旧亭台。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夕阳西下几时回</a:t>
            </a:r>
            <a: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?</a:t>
            </a:r>
            <a:endParaRPr lang="en-US" altLang="zh-CN" sz="3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b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无可奈何花落去，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似曾相识燕归来。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小园香径独徘徊。 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xfrm>
            <a:off x="2987675" y="0"/>
            <a:ext cx="2447925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660033"/>
                </a:solidFill>
                <a:ea typeface="楷体_GB2312" panose="02010609030101010101" pitchFamily="49" charset="-122"/>
              </a:rPr>
              <a:t>作者简介</a:t>
            </a:r>
            <a:endParaRPr lang="zh-CN" altLang="en-US" b="1" dirty="0">
              <a:solidFill>
                <a:srgbClr val="660033"/>
              </a:solidFill>
              <a:ea typeface="楷体_GB2312" panose="02010609030101010101" pitchFamily="49" charset="-122"/>
            </a:endParaRPr>
          </a:p>
        </p:txBody>
      </p:sp>
      <p:sp>
        <p:nvSpPr>
          <p:cNvPr id="13315" name="Text Box 4"/>
          <p:cNvSpPr txBox="1"/>
          <p:nvPr/>
        </p:nvSpPr>
        <p:spPr>
          <a:xfrm>
            <a:off x="323850" y="928688"/>
            <a:ext cx="8640763" cy="5453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660033"/>
                </a:solidFill>
              </a:rPr>
              <a:t>        </a:t>
            </a:r>
            <a:r>
              <a:rPr lang="zh-CN" altLang="en-US" b="1" dirty="0">
                <a:solidFill>
                  <a:srgbClr val="660033"/>
                </a:solidFill>
              </a:rPr>
              <a:t>李清照</a:t>
            </a:r>
            <a:r>
              <a:rPr lang="en-US" altLang="zh-CN" b="1" dirty="0">
                <a:solidFill>
                  <a:srgbClr val="660033"/>
                </a:solidFill>
              </a:rPr>
              <a:t>(1084-</a:t>
            </a:r>
            <a:r>
              <a:rPr lang="zh-CN" altLang="en-US" b="1" dirty="0">
                <a:solidFill>
                  <a:srgbClr val="660033"/>
                </a:solidFill>
              </a:rPr>
              <a:t>约</a:t>
            </a:r>
            <a:r>
              <a:rPr lang="en-US" altLang="zh-CN" b="1" dirty="0">
                <a:solidFill>
                  <a:srgbClr val="660033"/>
                </a:solidFill>
              </a:rPr>
              <a:t>1151)</a:t>
            </a:r>
            <a:r>
              <a:rPr lang="zh-CN" altLang="en-US" b="1" dirty="0">
                <a:solidFill>
                  <a:srgbClr val="660033"/>
                </a:solidFill>
              </a:rPr>
              <a:t>，号易安居士，济南人，父亲李格非是当时著名的学者，丈夫赵明诚是宰相赵挺之之子，历任州郡行政长官。他们婚后收集了大量的书画金石，共同从事学术研究。南渡不久，其夫病死，她精神上受到沉重打击。</a:t>
            </a:r>
            <a:r>
              <a:rPr lang="en-US" altLang="zh-CN" b="1" dirty="0">
                <a:solidFill>
                  <a:srgbClr val="660033"/>
                </a:solidFill>
              </a:rPr>
              <a:t>1129</a:t>
            </a:r>
            <a:r>
              <a:rPr lang="zh-CN" altLang="en-US" b="1" dirty="0">
                <a:solidFill>
                  <a:srgbClr val="660033"/>
                </a:solidFill>
              </a:rPr>
              <a:t>年金兵南下，她又在浙东亲历变乱，生活颠沛流离。此后即在孤寂中度过晚年。她工诗能文，所作词尤为宋朝一大家。早期作品韵调优美，多写闺中生活和离别相思。南渡后，深厚的故土之思， 凄苦的身世之感，一并抒发在作品里，风格突变，社会意义也大了。</a:t>
            </a:r>
            <a:endParaRPr lang="zh-CN" altLang="en-US" b="1" dirty="0">
              <a:solidFill>
                <a:srgbClr val="660033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4" name="Text Box 2"/>
          <p:cNvSpPr txBox="1"/>
          <p:nvPr/>
        </p:nvSpPr>
        <p:spPr>
          <a:xfrm>
            <a:off x="1116013" y="404813"/>
            <a:ext cx="2470150" cy="64135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作者简介：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3795" name="Text Box 3"/>
          <p:cNvSpPr txBox="1"/>
          <p:nvPr/>
        </p:nvSpPr>
        <p:spPr>
          <a:xfrm>
            <a:off x="4338638" y="620713"/>
            <a:ext cx="3978275" cy="5719762"/>
          </a:xfrm>
          <a:prstGeom prst="rect">
            <a:avLst/>
          </a:prstGeom>
          <a:noFill/>
          <a:ln w="76200" cap="flat" cmpd="tri">
            <a:solidFill>
              <a:schemeClr val="folHlink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　　</a:t>
            </a:r>
            <a:r>
              <a:rPr lang="zh-CN" altLang="en-US" sz="2800" b="1" dirty="0">
                <a:latin typeface="Times New Roman" panose="02020603050405020304" pitchFamily="18" charset="0"/>
              </a:rPr>
              <a:t>李清照，南宋女词人。号易安居士，齐州章丘（今山东）人。所作词，前期多反映其悠闲生活，后期多悲叹身世，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寓故国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黍离之悲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zh-CN" altLang="en-US" sz="2800" b="1" dirty="0">
                <a:latin typeface="Times New Roman" panose="02020603050405020304" pitchFamily="18" charset="0"/>
              </a:rPr>
              <a:t>情调感伤。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给辛稼轩、陆游等爱国词人以深刻的影响。</a:t>
            </a:r>
            <a:endParaRPr lang="zh-CN" altLang="en-US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    李清照词，令慢均工，擅长白描，善用口语，被称为“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易安体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”。现传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漱玉词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14340" name="Picture 4" descr="200311122122444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628775"/>
            <a:ext cx="3052762" cy="4127500"/>
          </a:xfrm>
          <a:prstGeom prst="rect">
            <a:avLst/>
          </a:prstGeom>
          <a:noFill/>
          <a:ln w="76200" cap="flat" cmpd="tri">
            <a:solidFill>
              <a:srgbClr val="0F0FFF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1066800" y="762000"/>
            <a:ext cx="708660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endParaRPr lang="zh-CN" altLang="zh-CN" sz="3600" dirty="0">
              <a:solidFill>
                <a:schemeClr val="tx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5363" name="Text Box 3"/>
          <p:cNvSpPr txBox="1"/>
          <p:nvPr/>
        </p:nvSpPr>
        <p:spPr>
          <a:xfrm>
            <a:off x="1292225" y="836613"/>
            <a:ext cx="6448425" cy="5251450"/>
          </a:xfrm>
          <a:prstGeom prst="rect">
            <a:avLst/>
          </a:prstGeom>
          <a:noFill/>
          <a:ln w="76200" cap="flat" cmpd="tri">
            <a:solidFill>
              <a:srgbClr val="0F0FFF"/>
            </a:solidFill>
            <a:prstDash val="solid"/>
            <a:miter/>
            <a:headEnd type="none" w="sm" len="sm"/>
            <a:tailEnd type="none" w="sm" len="sm"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5400" dirty="0">
                <a:solidFill>
                  <a:srgbClr val="FF66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　如梦令</a:t>
            </a:r>
            <a:endParaRPr lang="zh-CN" altLang="en-US" sz="5400" dirty="0">
              <a:solidFill>
                <a:srgbClr val="FF66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66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　　　　李清照</a:t>
            </a:r>
            <a:endParaRPr lang="zh-CN" altLang="en-US" dirty="0">
              <a:solidFill>
                <a:srgbClr val="FF66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dirty="0">
              <a:solidFill>
                <a:srgbClr val="FF66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FF66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常记溪亭日暮，</a:t>
            </a:r>
            <a:endParaRPr lang="zh-CN" altLang="en-US" sz="4800" dirty="0">
              <a:solidFill>
                <a:srgbClr val="FF66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FF66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沉醉不知归路。</a:t>
            </a:r>
            <a:endParaRPr lang="zh-CN" altLang="en-US" sz="4800" dirty="0">
              <a:solidFill>
                <a:srgbClr val="FF66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FF66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兴尽晚回舟，</a:t>
            </a:r>
            <a:endParaRPr lang="zh-CN" altLang="en-US" sz="4800" dirty="0">
              <a:solidFill>
                <a:srgbClr val="FF66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FF66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误入藕花深处。</a:t>
            </a:r>
            <a:endParaRPr lang="zh-CN" altLang="en-US" sz="4800" dirty="0">
              <a:solidFill>
                <a:srgbClr val="FF66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FF66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争渡，争渡，</a:t>
            </a:r>
            <a:endParaRPr lang="zh-CN" altLang="en-US" sz="4800" dirty="0">
              <a:solidFill>
                <a:srgbClr val="FF66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FF66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惊起一滩鸥鹭。</a:t>
            </a:r>
            <a:endParaRPr lang="zh-CN" altLang="en-US" sz="4800" dirty="0">
              <a:solidFill>
                <a:srgbClr val="FF66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6386" name="Picture 2" descr="import36329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5963" y="1844675"/>
            <a:ext cx="2611437" cy="3686175"/>
          </a:xfrm>
          <a:prstGeom prst="rect">
            <a:avLst/>
          </a:prstGeom>
          <a:noFill/>
          <a:ln w="76200" cap="flat" cmpd="tri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6387" name="Text Box 3"/>
          <p:cNvSpPr txBox="1"/>
          <p:nvPr/>
        </p:nvSpPr>
        <p:spPr>
          <a:xfrm>
            <a:off x="468313" y="620713"/>
            <a:ext cx="4967287" cy="5808662"/>
          </a:xfrm>
          <a:prstGeom prst="rect">
            <a:avLst/>
          </a:prstGeom>
          <a:noFill/>
          <a:ln w="76200" cap="flat" cmpd="tri">
            <a:solidFill>
              <a:srgbClr val="0F0FFF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游览溪亭，饮酒赏景，叫人流连忘返。兴致那么高，酒喝得那么欢畅，直到黄昏时候，竟至于“沉醉不知归路”。待到兴尽，方才回舟，在“沉醉”中小船走错了路，直到荷塘深处方始发觉，急着寻路回家，情不自禁地叫起来“争渡，争渡（怎么渡，怎么渡）”，声音惊动了栖息的沙鸥白鹭。</a:t>
            </a:r>
            <a:endParaRPr lang="zh-CN" altLang="en-US" sz="28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5746750" y="404813"/>
            <a:ext cx="2713038" cy="717550"/>
          </a:xfrm>
          <a:prstGeom prst="rect">
            <a:avLst/>
          </a:prstGeom>
          <a:noFill/>
          <a:ln w="76200" cap="flat" cmpd="tri">
            <a:solidFill>
              <a:schemeClr val="folHlink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600" dirty="0">
                <a:solidFill>
                  <a:schemeClr val="bg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词欣赏析</a:t>
            </a:r>
            <a:endParaRPr lang="zh-CN" altLang="en-US" sz="3600" dirty="0">
              <a:solidFill>
                <a:schemeClr val="bg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6" name="Text Box 2"/>
          <p:cNvSpPr txBox="1"/>
          <p:nvPr/>
        </p:nvSpPr>
        <p:spPr>
          <a:xfrm>
            <a:off x="755650" y="1484313"/>
            <a:ext cx="7704138" cy="4257675"/>
          </a:xfrm>
          <a:prstGeom prst="rect">
            <a:avLst/>
          </a:prstGeom>
          <a:noFill/>
          <a:ln w="76200" cap="flat" cmpd="tri">
            <a:solidFill>
              <a:schemeClr val="folHlink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F0F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　　词是古代诗歌的一个分支，原来也称曲、曲子词，又因句子参差不齐而称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长短句</a:t>
            </a:r>
            <a:r>
              <a:rPr lang="zh-CN" altLang="en-US" b="1" dirty="0">
                <a:solidFill>
                  <a:srgbClr val="0F0F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，而最常见的是“词”这个名称，相当于我们现在的歌词。词，早先都是入乐的，要按照曲调的要求来写，所以作词又叫“填词”。每一个曲调都有一个名称，叫“词牌”，如这首词的词牌就叫“如梦令”。</a:t>
            </a:r>
            <a:endParaRPr lang="zh-CN" altLang="en-US" b="1" dirty="0">
              <a:solidFill>
                <a:srgbClr val="0F0F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7411" name="Text Box 3"/>
          <p:cNvSpPr txBox="1"/>
          <p:nvPr/>
        </p:nvSpPr>
        <p:spPr>
          <a:xfrm>
            <a:off x="2674938" y="333375"/>
            <a:ext cx="3409950" cy="717550"/>
          </a:xfrm>
          <a:prstGeom prst="rect">
            <a:avLst/>
          </a:prstGeom>
          <a:noFill/>
          <a:ln w="76200" cap="flat" cmpd="tri">
            <a:solidFill>
              <a:schemeClr val="folHlink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600" dirty="0">
                <a:solidFill>
                  <a:schemeClr val="bg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关于“词”的常识</a:t>
            </a:r>
            <a:endParaRPr lang="zh-CN" altLang="en-US" sz="3600" dirty="0">
              <a:solidFill>
                <a:schemeClr val="bg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Text Box 2"/>
          <p:cNvSpPr txBox="1"/>
          <p:nvPr/>
        </p:nvSpPr>
        <p:spPr>
          <a:xfrm>
            <a:off x="323850" y="1143000"/>
            <a:ext cx="8550275" cy="106838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457200" lvl="0" indent="-457200" eaLnBrk="1" hangingPunct="1">
              <a:spcBef>
                <a:spcPct val="0"/>
              </a:spcBef>
              <a:buAutoNum type="arabicPlain"/>
            </a:pP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这首词写的是什么季节？ 具体什么时间？分别从词中哪个词语可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看出？</a:t>
            </a:r>
            <a:endParaRPr lang="zh-CN" altLang="en-US" sz="36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8435" name="Text Box 3"/>
          <p:cNvSpPr txBox="1"/>
          <p:nvPr/>
        </p:nvSpPr>
        <p:spPr>
          <a:xfrm>
            <a:off x="301625" y="4149725"/>
            <a:ext cx="8591550" cy="5191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457200" lvl="0" indent="-457200" eaLnBrk="1" hangingPunct="1">
              <a:spcBef>
                <a:spcPct val="50000"/>
              </a:spcBef>
              <a:buAutoNum type="arabicPlain" startAt="3"/>
            </a:pP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词人一日出游，心情如何？从哪个词可看出？</a:t>
            </a:r>
            <a:endParaRPr lang="zh-CN" altLang="en-US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8436" name="Text Box 4"/>
          <p:cNvSpPr txBox="1"/>
          <p:nvPr/>
        </p:nvSpPr>
        <p:spPr>
          <a:xfrm>
            <a:off x="250825" y="5334000"/>
            <a:ext cx="8207375" cy="5191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4  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这首词表现了作者怎样的思想感情？</a:t>
            </a:r>
            <a:endParaRPr lang="zh-CN" altLang="en-US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7893" name="Text Box 5"/>
          <p:cNvSpPr txBox="1"/>
          <p:nvPr/>
        </p:nvSpPr>
        <p:spPr>
          <a:xfrm>
            <a:off x="900113" y="2205038"/>
            <a:ext cx="2447925" cy="57943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夏季  黄昏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8438" name="Text Box 6"/>
          <p:cNvSpPr txBox="1"/>
          <p:nvPr/>
        </p:nvSpPr>
        <p:spPr>
          <a:xfrm>
            <a:off x="250825" y="2924175"/>
            <a:ext cx="8856663" cy="519113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457200" lvl="0" indent="-457200" eaLnBrk="1" hangingPunct="1">
              <a:spcBef>
                <a:spcPct val="0"/>
              </a:spcBef>
              <a:buAutoNum type="arabicPlain" startAt="2"/>
            </a:pP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哪个词说明是在回忆往事？哪个字说明这件事难忘？</a:t>
            </a:r>
            <a:endParaRPr lang="zh-CN" altLang="en-US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7895" name="Text Box 7"/>
          <p:cNvSpPr txBox="1"/>
          <p:nvPr/>
        </p:nvSpPr>
        <p:spPr>
          <a:xfrm>
            <a:off x="3876675" y="2205038"/>
            <a:ext cx="2898775" cy="579437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(“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藕花”“日暮”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7896" name="Text Box 8"/>
          <p:cNvSpPr txBox="1"/>
          <p:nvPr/>
        </p:nvSpPr>
        <p:spPr>
          <a:xfrm>
            <a:off x="1979613" y="3500438"/>
            <a:ext cx="1266825" cy="579437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常记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7897" name="Text Box 9"/>
          <p:cNvSpPr txBox="1"/>
          <p:nvPr/>
        </p:nvSpPr>
        <p:spPr>
          <a:xfrm>
            <a:off x="5148263" y="3500438"/>
            <a:ext cx="860425" cy="579437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常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7898" name="Text Box 10"/>
          <p:cNvSpPr txBox="1"/>
          <p:nvPr/>
        </p:nvSpPr>
        <p:spPr>
          <a:xfrm>
            <a:off x="1103313" y="4724400"/>
            <a:ext cx="2493962" cy="579438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愉快、欢乐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7899" name="Text Box 11"/>
          <p:cNvSpPr txBox="1"/>
          <p:nvPr/>
        </p:nvSpPr>
        <p:spPr>
          <a:xfrm>
            <a:off x="596900" y="5918200"/>
            <a:ext cx="7935913" cy="579438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（热爱生活，热爱自然，热爱美好事物。）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7900" name="Text Box 12"/>
          <p:cNvSpPr txBox="1"/>
          <p:nvPr/>
        </p:nvSpPr>
        <p:spPr>
          <a:xfrm>
            <a:off x="4492625" y="4724400"/>
            <a:ext cx="1816100" cy="579438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（沉醉）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8445" name="Text Box 13"/>
          <p:cNvSpPr txBox="1"/>
          <p:nvPr/>
        </p:nvSpPr>
        <p:spPr>
          <a:xfrm>
            <a:off x="2484438" y="260350"/>
            <a:ext cx="426720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4254FE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思考与讨论</a:t>
            </a:r>
            <a:endParaRPr lang="zh-CN" altLang="en-US" sz="3600" b="1" dirty="0">
              <a:solidFill>
                <a:srgbClr val="4254FE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5" grpId="0"/>
      <p:bldP spid="37896" grpId="0"/>
      <p:bldP spid="37897" grpId="0"/>
      <p:bldP spid="37898" grpId="0"/>
      <p:bldP spid="37899" grpId="0"/>
      <p:bldP spid="3790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6" name="Text Box 2"/>
          <p:cNvSpPr txBox="1"/>
          <p:nvPr/>
        </p:nvSpPr>
        <p:spPr>
          <a:xfrm>
            <a:off x="755650" y="1484313"/>
            <a:ext cx="7704138" cy="3786187"/>
          </a:xfrm>
          <a:prstGeom prst="rect">
            <a:avLst/>
          </a:prstGeom>
          <a:noFill/>
          <a:ln w="76200" cap="flat" cmpd="tri">
            <a:solidFill>
              <a:schemeClr val="folHlink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F0F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　　</a:t>
            </a:r>
            <a:r>
              <a:rPr lang="zh-CN" altLang="en-US" sz="2800" b="1" dirty="0">
                <a:solidFill>
                  <a:srgbClr val="0F0F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这是一首绝妙的大自然赞歌，以尺幅之短给人足够的美的享受。为词人年轻时的词作，写她经久不忘的一次溪亭畅游，表现出卓尔不群的情趣、豪放潇洒的风姿、活泼开朗的性格。</a:t>
            </a:r>
            <a:endParaRPr lang="en-US" altLang="zh-CN" sz="2800" b="1" dirty="0">
              <a:solidFill>
                <a:srgbClr val="0F0F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F0F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0F0F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词人用白描的艺术手法，创造出一个优美的艺术境界。清秀淡雅，静中有动。语言浅淡自然，朴实无华，含有深意。</a:t>
            </a:r>
            <a:endParaRPr lang="zh-CN" altLang="en-US" sz="2800" b="1" dirty="0">
              <a:solidFill>
                <a:srgbClr val="0F0F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9459" name="Text Box 3"/>
          <p:cNvSpPr txBox="1"/>
          <p:nvPr/>
        </p:nvSpPr>
        <p:spPr>
          <a:xfrm>
            <a:off x="3363913" y="333375"/>
            <a:ext cx="2032000" cy="646113"/>
          </a:xfrm>
          <a:prstGeom prst="rect">
            <a:avLst/>
          </a:prstGeom>
          <a:noFill/>
          <a:ln w="76200" cap="flat" cmpd="tri">
            <a:solidFill>
              <a:schemeClr val="folHlink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600" dirty="0">
                <a:solidFill>
                  <a:srgbClr val="80808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中心主旨</a:t>
            </a:r>
            <a:endParaRPr lang="zh-CN" altLang="en-US" sz="3600" dirty="0">
              <a:solidFill>
                <a:srgbClr val="80808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7327900" y="476250"/>
            <a:ext cx="915988" cy="36004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800" dirty="0">
                <a:solidFill>
                  <a:srgbClr val="0066FF"/>
                </a:solidFill>
                <a:ea typeface="华文行楷" panose="02010800040101010101" pitchFamily="2" charset="-122"/>
              </a:rPr>
              <a:t>如梦令</a:t>
            </a:r>
            <a:endParaRPr lang="zh-CN" altLang="en-US" sz="4800" dirty="0">
              <a:solidFill>
                <a:srgbClr val="0066FF"/>
              </a:solidFill>
              <a:ea typeface="华文行楷" panose="02010800040101010101" pitchFamily="2" charset="-122"/>
            </a:endParaRPr>
          </a:p>
        </p:txBody>
      </p:sp>
      <p:sp>
        <p:nvSpPr>
          <p:cNvPr id="31747" name="Text Box 3"/>
          <p:cNvSpPr txBox="1"/>
          <p:nvPr/>
        </p:nvSpPr>
        <p:spPr>
          <a:xfrm>
            <a:off x="6502400" y="1844675"/>
            <a:ext cx="733425" cy="31670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dirty="0">
                <a:solidFill>
                  <a:srgbClr val="0000FF"/>
                </a:solidFill>
                <a:ea typeface="华文行楷" panose="02010800040101010101" pitchFamily="2" charset="-122"/>
              </a:rPr>
              <a:t>昨夜雨疏风骤</a:t>
            </a:r>
            <a:endParaRPr lang="zh-CN" altLang="en-US" sz="3600" dirty="0">
              <a:solidFill>
                <a:srgbClr val="0000FF"/>
              </a:solidFill>
              <a:ea typeface="华文行楷" panose="02010800040101010101" pitchFamily="2" charset="-122"/>
            </a:endParaRPr>
          </a:p>
        </p:txBody>
      </p:sp>
      <p:sp>
        <p:nvSpPr>
          <p:cNvPr id="31748" name="Text Box 4"/>
          <p:cNvSpPr txBox="1"/>
          <p:nvPr/>
        </p:nvSpPr>
        <p:spPr>
          <a:xfrm>
            <a:off x="5878513" y="1844675"/>
            <a:ext cx="733425" cy="40338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dirty="0">
                <a:solidFill>
                  <a:srgbClr val="0000FF"/>
                </a:solidFill>
                <a:ea typeface="华文行楷" panose="02010800040101010101" pitchFamily="2" charset="-122"/>
              </a:rPr>
              <a:t>浓睡不消残酒</a:t>
            </a:r>
            <a:endParaRPr lang="zh-CN" altLang="en-US" sz="3600" dirty="0">
              <a:solidFill>
                <a:srgbClr val="0000FF"/>
              </a:solidFill>
              <a:ea typeface="华文行楷" panose="02010800040101010101" pitchFamily="2" charset="-122"/>
            </a:endParaRPr>
          </a:p>
        </p:txBody>
      </p:sp>
      <p:sp>
        <p:nvSpPr>
          <p:cNvPr id="20485" name="Text Box 5"/>
          <p:cNvSpPr txBox="1"/>
          <p:nvPr/>
        </p:nvSpPr>
        <p:spPr>
          <a:xfrm>
            <a:off x="6057900" y="1484313"/>
            <a:ext cx="458788" cy="38893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1800" dirty="0"/>
          </a:p>
        </p:txBody>
      </p:sp>
      <p:sp>
        <p:nvSpPr>
          <p:cNvPr id="20486" name="Text Box 6"/>
          <p:cNvSpPr txBox="1"/>
          <p:nvPr/>
        </p:nvSpPr>
        <p:spPr>
          <a:xfrm>
            <a:off x="6156325" y="1844675"/>
            <a:ext cx="458788" cy="36004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1800" dirty="0"/>
          </a:p>
        </p:txBody>
      </p:sp>
      <p:sp>
        <p:nvSpPr>
          <p:cNvPr id="31751" name="Text Box 7"/>
          <p:cNvSpPr txBox="1"/>
          <p:nvPr/>
        </p:nvSpPr>
        <p:spPr>
          <a:xfrm>
            <a:off x="5219700" y="1844675"/>
            <a:ext cx="733425" cy="43195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dirty="0">
                <a:solidFill>
                  <a:srgbClr val="0000FF"/>
                </a:solidFill>
                <a:ea typeface="华文行楷" panose="02010800040101010101" pitchFamily="2" charset="-122"/>
              </a:rPr>
              <a:t>试问卷帘人</a:t>
            </a:r>
            <a:endParaRPr lang="zh-CN" altLang="en-US" sz="3600" dirty="0">
              <a:solidFill>
                <a:srgbClr val="0000FF"/>
              </a:solidFill>
              <a:ea typeface="华文行楷" panose="02010800040101010101" pitchFamily="2" charset="-122"/>
            </a:endParaRPr>
          </a:p>
        </p:txBody>
      </p:sp>
      <p:sp>
        <p:nvSpPr>
          <p:cNvPr id="20488" name="Text Box 8"/>
          <p:cNvSpPr txBox="1"/>
          <p:nvPr/>
        </p:nvSpPr>
        <p:spPr>
          <a:xfrm>
            <a:off x="5626100" y="1484313"/>
            <a:ext cx="458788" cy="39608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1800" dirty="0"/>
          </a:p>
        </p:txBody>
      </p:sp>
      <p:sp>
        <p:nvSpPr>
          <p:cNvPr id="20489" name="Text Box 9"/>
          <p:cNvSpPr txBox="1"/>
          <p:nvPr/>
        </p:nvSpPr>
        <p:spPr>
          <a:xfrm>
            <a:off x="4643438" y="1484313"/>
            <a:ext cx="458787" cy="36004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1800" dirty="0"/>
          </a:p>
        </p:txBody>
      </p:sp>
      <p:sp>
        <p:nvSpPr>
          <p:cNvPr id="20490" name="Text Box 10"/>
          <p:cNvSpPr txBox="1"/>
          <p:nvPr/>
        </p:nvSpPr>
        <p:spPr>
          <a:xfrm>
            <a:off x="5508625" y="549275"/>
            <a:ext cx="458788" cy="48244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1800" dirty="0">
              <a:solidFill>
                <a:srgbClr val="0000FF"/>
              </a:solidFill>
            </a:endParaRPr>
          </a:p>
        </p:txBody>
      </p:sp>
      <p:sp>
        <p:nvSpPr>
          <p:cNvPr id="20491" name="Text Box 11"/>
          <p:cNvSpPr txBox="1"/>
          <p:nvPr/>
        </p:nvSpPr>
        <p:spPr>
          <a:xfrm>
            <a:off x="5076825" y="1557338"/>
            <a:ext cx="458788" cy="33845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1800" dirty="0"/>
          </a:p>
        </p:txBody>
      </p:sp>
      <p:sp>
        <p:nvSpPr>
          <p:cNvPr id="31756" name="Text Box 12"/>
          <p:cNvSpPr txBox="1"/>
          <p:nvPr/>
        </p:nvSpPr>
        <p:spPr>
          <a:xfrm>
            <a:off x="4500563" y="1844675"/>
            <a:ext cx="733425" cy="39592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dirty="0">
                <a:solidFill>
                  <a:srgbClr val="0000FF"/>
                </a:solidFill>
                <a:ea typeface="华文行楷" panose="02010800040101010101" pitchFamily="2" charset="-122"/>
              </a:rPr>
              <a:t>却道海棠依旧</a:t>
            </a:r>
            <a:endParaRPr lang="zh-CN" altLang="en-US" sz="3600" dirty="0">
              <a:solidFill>
                <a:srgbClr val="0000FF"/>
              </a:solidFill>
              <a:ea typeface="华文行楷" panose="02010800040101010101" pitchFamily="2" charset="-122"/>
            </a:endParaRPr>
          </a:p>
        </p:txBody>
      </p:sp>
      <p:sp>
        <p:nvSpPr>
          <p:cNvPr id="31757" name="Text Box 13"/>
          <p:cNvSpPr txBox="1"/>
          <p:nvPr/>
        </p:nvSpPr>
        <p:spPr>
          <a:xfrm>
            <a:off x="3708400" y="1844675"/>
            <a:ext cx="733425" cy="43926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dirty="0">
                <a:solidFill>
                  <a:srgbClr val="0000FF"/>
                </a:solidFill>
                <a:ea typeface="华文行楷" panose="02010800040101010101" pitchFamily="2" charset="-122"/>
              </a:rPr>
              <a:t>知否    知否</a:t>
            </a:r>
            <a:endParaRPr lang="zh-CN" altLang="en-US" sz="3600" dirty="0">
              <a:solidFill>
                <a:srgbClr val="0000FF"/>
              </a:solidFill>
              <a:ea typeface="华文行楷" panose="02010800040101010101" pitchFamily="2" charset="-122"/>
            </a:endParaRPr>
          </a:p>
        </p:txBody>
      </p:sp>
      <p:sp>
        <p:nvSpPr>
          <p:cNvPr id="20494" name="Text Box 14"/>
          <p:cNvSpPr txBox="1"/>
          <p:nvPr/>
        </p:nvSpPr>
        <p:spPr>
          <a:xfrm>
            <a:off x="3132138" y="1341438"/>
            <a:ext cx="458787" cy="62372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1800" dirty="0"/>
          </a:p>
        </p:txBody>
      </p:sp>
      <p:sp>
        <p:nvSpPr>
          <p:cNvPr id="31759" name="Text Box 15"/>
          <p:cNvSpPr txBox="1"/>
          <p:nvPr/>
        </p:nvSpPr>
        <p:spPr>
          <a:xfrm>
            <a:off x="3059113" y="1844675"/>
            <a:ext cx="733425" cy="46085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dirty="0">
                <a:solidFill>
                  <a:srgbClr val="0000FF"/>
                </a:solidFill>
                <a:ea typeface="华文行楷" panose="02010800040101010101" pitchFamily="2" charset="-122"/>
              </a:rPr>
              <a:t>应是绿肥红瘦</a:t>
            </a:r>
            <a:endParaRPr lang="zh-CN" altLang="en-US" sz="3600" dirty="0">
              <a:solidFill>
                <a:srgbClr val="0000FF"/>
              </a:solidFill>
              <a:ea typeface="华文行楷" panose="02010800040101010101" pitchFamily="2" charset="-122"/>
            </a:endParaRPr>
          </a:p>
        </p:txBody>
      </p:sp>
      <p:pic>
        <p:nvPicPr>
          <p:cNvPr id="20496" name="Picture 16" descr="小姐丫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3141663"/>
            <a:ext cx="2663825" cy="3348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7" name="Text Box 17"/>
          <p:cNvSpPr txBox="1"/>
          <p:nvPr/>
        </p:nvSpPr>
        <p:spPr>
          <a:xfrm>
            <a:off x="7534275" y="3213100"/>
            <a:ext cx="733425" cy="1727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dirty="0">
                <a:solidFill>
                  <a:srgbClr val="0066FF"/>
                </a:solidFill>
                <a:latin typeface="华文楷体" panose="02010600040101010101" pitchFamily="2" charset="-122"/>
                <a:ea typeface="华文行楷" panose="02010800040101010101" pitchFamily="2" charset="-122"/>
              </a:rPr>
              <a:t>李清照</a:t>
            </a:r>
            <a:endParaRPr lang="zh-CN" altLang="en-US" sz="3600" dirty="0">
              <a:solidFill>
                <a:srgbClr val="0066FF"/>
              </a:solidFill>
              <a:latin typeface="华文楷体" panose="020106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2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20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2000"/>
                                        <p:tgtEl>
                                          <p:spTgt spid="3175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  <p:bldP spid="31751" grpId="0"/>
      <p:bldP spid="31756" grpId="0"/>
      <p:bldP spid="317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990600" y="3657600"/>
            <a:ext cx="7620000" cy="1630363"/>
          </a:xfrm>
          <a:prstGeom prst="rect">
            <a:avLst/>
          </a:prstGeom>
          <a:noFill/>
          <a:ln w="76200" cap="flat" cmpd="tri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   </a:t>
            </a:r>
            <a:r>
              <a:rPr lang="zh-CN" altLang="en-US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听一曲以新词谱成的歌，饮一杯酒。去年这时节的天气、旧亭台依然存在。但眼前的夕阳西下了，不知何时会再回来。</a:t>
            </a:r>
            <a:endParaRPr lang="zh-CN" altLang="en-US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147" name="Text Box 3"/>
          <p:cNvSpPr txBox="1"/>
          <p:nvPr/>
        </p:nvSpPr>
        <p:spPr>
          <a:xfrm>
            <a:off x="1460500" y="1752600"/>
            <a:ext cx="6762750" cy="1143000"/>
          </a:xfrm>
          <a:prstGeom prst="rect">
            <a:avLst/>
          </a:prstGeom>
          <a:noFill/>
          <a:ln w="76200" cap="flat" cmpd="tri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ea typeface="楷体_GB2312" panose="02010609030101010101" pitchFamily="49" charset="-122"/>
              </a:rPr>
              <a:t>一曲新词酒一杯。</a:t>
            </a:r>
            <a:endParaRPr lang="zh-CN" altLang="en-US" b="1" dirty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ea typeface="楷体_GB2312" panose="02010609030101010101" pitchFamily="49" charset="-122"/>
              </a:rPr>
              <a:t>去年天气旧亭台。夕阳西下几时回。</a:t>
            </a:r>
            <a:endParaRPr lang="zh-CN" altLang="en-US" b="1" dirty="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914400" y="381000"/>
            <a:ext cx="2292350" cy="777875"/>
          </a:xfrm>
          <a:prstGeom prst="rect">
            <a:avLst/>
          </a:prstGeom>
          <a:noFill/>
          <a:ln w="76200" cap="flat" cmpd="tri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dirty="0">
                <a:ea typeface="华文行楷" panose="02010800040101010101" pitchFamily="2" charset="-122"/>
              </a:rPr>
              <a:t>品词明意</a:t>
            </a:r>
            <a:endParaRPr lang="zh-CN" altLang="en-US" sz="4000" dirty="0"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7" name="Text Box 3"/>
          <p:cNvSpPr txBox="1"/>
          <p:nvPr/>
        </p:nvSpPr>
        <p:spPr>
          <a:xfrm>
            <a:off x="457200" y="2349500"/>
            <a:ext cx="8423275" cy="2849563"/>
          </a:xfrm>
          <a:prstGeom prst="rect">
            <a:avLst/>
          </a:prstGeom>
          <a:noFill/>
          <a:ln w="76200" cap="flat" cmpd="tri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ea typeface="楷体_GB2312" panose="02010609030101010101" pitchFamily="49" charset="-122"/>
              </a:rPr>
              <a:t>       </a:t>
            </a:r>
            <a:r>
              <a:rPr lang="zh-CN" altLang="en-US" b="1" dirty="0">
                <a:ea typeface="楷体_GB2312" panose="02010609030101010101" pitchFamily="49" charset="-122"/>
              </a:rPr>
              <a:t>只身一人，新词“一曲”，清酒“一杯”，孤单冷寂，引起对往事的回忆。</a:t>
            </a:r>
            <a:endParaRPr lang="zh-CN" altLang="en-US" b="1" dirty="0"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ea typeface="楷体_GB2312" panose="02010609030101010101" pitchFamily="49" charset="-122"/>
              </a:rPr>
              <a:t>       新</a:t>
            </a:r>
            <a:r>
              <a:rPr lang="en-US" altLang="zh-CN" b="1" dirty="0">
                <a:ea typeface="楷体_GB2312" panose="02010609030101010101" pitchFamily="49" charset="-122"/>
              </a:rPr>
              <a:t>——</a:t>
            </a:r>
            <a:r>
              <a:rPr lang="zh-CN" altLang="en-US" b="1" dirty="0">
                <a:ea typeface="楷体_GB2312" panose="02010609030101010101" pitchFamily="49" charset="-122"/>
              </a:rPr>
              <a:t>唱新词，旧</a:t>
            </a:r>
            <a:r>
              <a:rPr lang="en-US" altLang="zh-CN" b="1" dirty="0">
                <a:ea typeface="楷体_GB2312" panose="02010609030101010101" pitchFamily="49" charset="-122"/>
              </a:rPr>
              <a:t>——</a:t>
            </a:r>
            <a:r>
              <a:rPr lang="zh-CN" altLang="en-US" b="1" dirty="0">
                <a:ea typeface="楷体_GB2312" panose="02010609030101010101" pitchFamily="49" charset="-122"/>
              </a:rPr>
              <a:t>唱词喝酒的环境（旧亭台），新词旧景对比，抒发了今是昨非的惆怅情思。</a:t>
            </a:r>
            <a:endParaRPr lang="zh-CN" altLang="en-US" b="1" dirty="0">
              <a:ea typeface="楷体_GB2312" panose="02010609030101010101" pitchFamily="49" charset="-122"/>
            </a:endParaRPr>
          </a:p>
        </p:txBody>
      </p:sp>
      <p:sp>
        <p:nvSpPr>
          <p:cNvPr id="7171" name="Text Box 4"/>
          <p:cNvSpPr txBox="1"/>
          <p:nvPr/>
        </p:nvSpPr>
        <p:spPr>
          <a:xfrm>
            <a:off x="3563938" y="188913"/>
            <a:ext cx="2447925" cy="655637"/>
          </a:xfrm>
          <a:prstGeom prst="rect">
            <a:avLst/>
          </a:prstGeom>
          <a:noFill/>
          <a:ln w="76200" cap="flat" cmpd="tri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诗词赏识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172" name="Text Box 5"/>
          <p:cNvSpPr txBox="1"/>
          <p:nvPr/>
        </p:nvSpPr>
        <p:spPr>
          <a:xfrm>
            <a:off x="1460500" y="1052513"/>
            <a:ext cx="6762750" cy="1143000"/>
          </a:xfrm>
          <a:prstGeom prst="rect">
            <a:avLst/>
          </a:prstGeom>
          <a:noFill/>
          <a:ln w="76200" cap="flat" cmpd="tri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ea typeface="楷体_GB2312" panose="02010609030101010101" pitchFamily="49" charset="-122"/>
              </a:rPr>
              <a:t>一曲新词酒一杯。</a:t>
            </a:r>
            <a:endParaRPr lang="zh-CN" altLang="en-US" b="1" dirty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ea typeface="楷体_GB2312" panose="02010609030101010101" pitchFamily="49" charset="-122"/>
              </a:rPr>
              <a:t>去年天气旧亭台。夕阳西下几时回。</a:t>
            </a:r>
            <a:endParaRPr lang="zh-CN" altLang="en-US" b="1" dirty="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21510" name="Text Box 6"/>
          <p:cNvSpPr txBox="1"/>
          <p:nvPr/>
        </p:nvSpPr>
        <p:spPr>
          <a:xfrm>
            <a:off x="468313" y="5381625"/>
            <a:ext cx="8474075" cy="1143000"/>
          </a:xfrm>
          <a:prstGeom prst="rect">
            <a:avLst/>
          </a:prstGeom>
          <a:noFill/>
          <a:ln w="76200" cap="flat" cmpd="tri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第三句既写景，又是对心情的反映，倾吐了满腔的沉郁，抒发不尽的幽思。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1219200" y="1752600"/>
            <a:ext cx="6762750" cy="1143000"/>
          </a:xfrm>
          <a:prstGeom prst="rect">
            <a:avLst/>
          </a:prstGeom>
          <a:noFill/>
          <a:ln w="76200" cap="flat" cmpd="tri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ea typeface="华文行楷" panose="02010800040101010101" pitchFamily="2" charset="-122"/>
              </a:rPr>
              <a:t>无可奈何花落去，</a:t>
            </a:r>
            <a:br>
              <a:rPr lang="zh-CN" altLang="en-US" b="1" dirty="0">
                <a:solidFill>
                  <a:srgbClr val="FF0000"/>
                </a:solidFill>
                <a:ea typeface="华文行楷" panose="02010800040101010101" pitchFamily="2" charset="-122"/>
              </a:rPr>
            </a:br>
            <a:r>
              <a:rPr lang="zh-CN" altLang="en-US" b="1" dirty="0">
                <a:solidFill>
                  <a:srgbClr val="FF0000"/>
                </a:solidFill>
                <a:ea typeface="华文行楷" panose="02010800040101010101" pitchFamily="2" charset="-122"/>
              </a:rPr>
              <a:t>似曾相识燕归来。小园香径独徘徊。</a:t>
            </a:r>
            <a:endParaRPr lang="zh-CN" altLang="en-US" b="1" dirty="0">
              <a:solidFill>
                <a:srgbClr val="FF0000"/>
              </a:solidFill>
              <a:ea typeface="华文行楷" panose="02010800040101010101" pitchFamily="2" charset="-122"/>
            </a:endParaRPr>
          </a:p>
        </p:txBody>
      </p:sp>
      <p:sp>
        <p:nvSpPr>
          <p:cNvPr id="20483" name="Text Box 3"/>
          <p:cNvSpPr txBox="1"/>
          <p:nvPr/>
        </p:nvSpPr>
        <p:spPr>
          <a:xfrm>
            <a:off x="1066800" y="3505200"/>
            <a:ext cx="7239000" cy="2117725"/>
          </a:xfrm>
          <a:prstGeom prst="rect">
            <a:avLst/>
          </a:prstGeom>
          <a:noFill/>
          <a:ln w="76200" cap="flat" cmpd="tri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无可奈何之中，春花正在凋落。而去年似曾见过的燕子，如今又飞回到旧巢来了。 （自己不禁）在小花园中落花遍地的小径上惆怅地徘徊起来。</a:t>
            </a:r>
            <a:endParaRPr lang="zh-CN" altLang="en-US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196" name="Text Box 4"/>
          <p:cNvSpPr txBox="1"/>
          <p:nvPr/>
        </p:nvSpPr>
        <p:spPr>
          <a:xfrm>
            <a:off x="914400" y="381000"/>
            <a:ext cx="2292350" cy="777875"/>
          </a:xfrm>
          <a:prstGeom prst="rect">
            <a:avLst/>
          </a:prstGeom>
          <a:noFill/>
          <a:ln w="76200" cap="flat" cmpd="tri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dirty="0">
                <a:ea typeface="华文行楷" panose="02010800040101010101" pitchFamily="2" charset="-122"/>
              </a:rPr>
              <a:t>品词明意</a:t>
            </a:r>
            <a:endParaRPr lang="zh-CN" altLang="en-US" sz="4000" dirty="0"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6" name="Text Box 4"/>
          <p:cNvSpPr txBox="1"/>
          <p:nvPr/>
        </p:nvSpPr>
        <p:spPr>
          <a:xfrm>
            <a:off x="533400" y="2133600"/>
            <a:ext cx="8153400" cy="3217863"/>
          </a:xfrm>
          <a:prstGeom prst="rect">
            <a:avLst/>
          </a:prstGeom>
          <a:noFill/>
          <a:ln w="76200" cap="flat" cmpd="tri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/>
              <a:t>       </a:t>
            </a:r>
            <a:r>
              <a:rPr lang="en-US" altLang="zh-CN" sz="2800" b="1" dirty="0"/>
              <a:t>“</a:t>
            </a:r>
            <a:r>
              <a:rPr lang="zh-CN" altLang="en-US" sz="2800" b="1" dirty="0"/>
              <a:t>花落”是伤春，“似曾相识”是伤别，“去”是花落去，“来”是燕归来。再次形成对比，增加了对时光流逝的惋惜之情。</a:t>
            </a:r>
            <a:endParaRPr lang="zh-CN" altLang="en-US" sz="28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    赏析：通过对易逝的自然春光的描写，将自然现象与人的感受巧妙结合，抒发了青春易逝，伤别怀旧之情。</a:t>
            </a:r>
            <a:r>
              <a:rPr lang="zh-CN" altLang="en-US" sz="2800" b="1" dirty="0">
                <a:solidFill>
                  <a:srgbClr val="3366FF"/>
                </a:solidFill>
              </a:rPr>
              <a:t>在无可奈何的凋敝消逝中，仍有令人欣慰的美好事物重现，被称为千古奇偶句。</a:t>
            </a:r>
            <a:endParaRPr lang="zh-CN" altLang="en-US" sz="2800" b="1" dirty="0">
              <a:solidFill>
                <a:srgbClr val="3366FF"/>
              </a:solidFill>
            </a:endParaRPr>
          </a:p>
        </p:txBody>
      </p:sp>
      <p:sp>
        <p:nvSpPr>
          <p:cNvPr id="9219" name="Text Box 5"/>
          <p:cNvSpPr txBox="1"/>
          <p:nvPr/>
        </p:nvSpPr>
        <p:spPr>
          <a:xfrm>
            <a:off x="3132138" y="0"/>
            <a:ext cx="2160587" cy="655638"/>
          </a:xfrm>
          <a:prstGeom prst="rect">
            <a:avLst/>
          </a:prstGeom>
          <a:noFill/>
          <a:ln w="76200" cap="flat" cmpd="tri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诗词赏识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9220" name="Text Box 6"/>
          <p:cNvSpPr txBox="1"/>
          <p:nvPr/>
        </p:nvSpPr>
        <p:spPr>
          <a:xfrm>
            <a:off x="1219200" y="836613"/>
            <a:ext cx="6762750" cy="1143000"/>
          </a:xfrm>
          <a:prstGeom prst="rect">
            <a:avLst/>
          </a:prstGeom>
          <a:noFill/>
          <a:ln w="76200" cap="flat" cmpd="tri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ea typeface="华文行楷" panose="02010800040101010101" pitchFamily="2" charset="-122"/>
              </a:rPr>
              <a:t>无可奈何花落去，似曾相识燕归来。</a:t>
            </a:r>
            <a:endParaRPr lang="zh-CN" altLang="en-US" b="1" dirty="0">
              <a:solidFill>
                <a:srgbClr val="FF0000"/>
              </a:solidFill>
              <a:ea typeface="华文行楷" panose="0201080004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ea typeface="华文行楷" panose="02010800040101010101" pitchFamily="2" charset="-122"/>
              </a:rPr>
              <a:t>小园香径独徘徊。</a:t>
            </a:r>
            <a:endParaRPr lang="zh-CN" altLang="en-US" b="1" dirty="0">
              <a:solidFill>
                <a:srgbClr val="FF0000"/>
              </a:solidFill>
              <a:ea typeface="华文行楷" panose="02010800040101010101" pitchFamily="2" charset="-122"/>
            </a:endParaRPr>
          </a:p>
        </p:txBody>
      </p:sp>
      <p:sp>
        <p:nvSpPr>
          <p:cNvPr id="23559" name="Text Box 7"/>
          <p:cNvSpPr txBox="1"/>
          <p:nvPr/>
        </p:nvSpPr>
        <p:spPr>
          <a:xfrm>
            <a:off x="1066800" y="5589588"/>
            <a:ext cx="7405688" cy="717550"/>
          </a:xfrm>
          <a:prstGeom prst="rect">
            <a:avLst/>
          </a:prstGeom>
          <a:noFill/>
          <a:ln w="76200" cap="flat" cmpd="tri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一个“独”字写出了词人的落寞孤独。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6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charRg st="63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6">
                                            <p:txEl>
                                              <p:charRg st="63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>
                                            <p:txEl>
                                              <p:charRg st="63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Text Box 2"/>
          <p:cNvSpPr txBox="1"/>
          <p:nvPr/>
        </p:nvSpPr>
        <p:spPr>
          <a:xfrm>
            <a:off x="755650" y="1125538"/>
            <a:ext cx="7910513" cy="4799012"/>
          </a:xfrm>
          <a:prstGeom prst="rect">
            <a:avLst/>
          </a:prstGeom>
          <a:noFill/>
          <a:ln w="76200" cap="flat" cmpd="tri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此词虽含伤春惜时之意，却实为感慨抒怀之情。 </a:t>
            </a:r>
            <a:br>
              <a:rPr lang="zh-CN" altLang="en-US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词之上片纵观今昔，叠印时空，重在思昔。</a:t>
            </a:r>
            <a:endParaRPr lang="zh-CN" altLang="en-US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下片则巧借眼前景物，着重写今日的感伤。全词语言圆转流利，通俗晓畅，清丽自然，意蕴深沉，启人神智，耐人寻味。词中对宇宙人生的深思，给人以哲理性的启迪和美的艺术享受。 </a:t>
            </a:r>
            <a:endParaRPr lang="zh-CN" altLang="en-US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243" name="Text Box 3"/>
          <p:cNvSpPr txBox="1"/>
          <p:nvPr/>
        </p:nvSpPr>
        <p:spPr>
          <a:xfrm>
            <a:off x="3429000" y="228600"/>
            <a:ext cx="1743075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b="1" dirty="0">
                <a:ea typeface="华文行楷" panose="02010800040101010101" pitchFamily="2" charset="-122"/>
              </a:rPr>
              <a:t>总  结</a:t>
            </a:r>
            <a:endParaRPr lang="zh-CN" altLang="en-US" sz="4800" b="1" dirty="0"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Text Box 3"/>
          <p:cNvSpPr txBox="1"/>
          <p:nvPr/>
        </p:nvSpPr>
        <p:spPr>
          <a:xfrm>
            <a:off x="900113" y="1773238"/>
            <a:ext cx="7620000" cy="2117725"/>
          </a:xfrm>
          <a:prstGeom prst="rect">
            <a:avLst/>
          </a:prstGeom>
          <a:noFill/>
          <a:ln w="76200" cap="flat" cmpd="tri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/>
              <a:t>思想感情：</a:t>
            </a:r>
            <a:endParaRPr lang="zh-CN" altLang="en-US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/>
              <a:t>       作者由自然规律的变迁更替，透露出对美好景物及难以忘怀事情的流连，同时也不免流露出对时光易逝的无限惆怅。</a:t>
            </a:r>
            <a:endParaRPr lang="zh-CN" altLang="en-US" b="1" dirty="0"/>
          </a:p>
        </p:txBody>
      </p:sp>
      <p:sp>
        <p:nvSpPr>
          <p:cNvPr id="11267" name="Text Box 4"/>
          <p:cNvSpPr txBox="1"/>
          <p:nvPr/>
        </p:nvSpPr>
        <p:spPr>
          <a:xfrm>
            <a:off x="2916238" y="260350"/>
            <a:ext cx="2520950" cy="655638"/>
          </a:xfrm>
          <a:prstGeom prst="rect">
            <a:avLst/>
          </a:prstGeom>
          <a:noFill/>
          <a:ln w="76200" cap="flat" cmpd="tri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诗词赏识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4443</Words>
  <Application>WPS 演示</Application>
  <PresentationFormat>全屏显示(4:3)</PresentationFormat>
  <Paragraphs>269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37</vt:i4>
      </vt:variant>
    </vt:vector>
  </HeadingPairs>
  <TitlesOfParts>
    <vt:vector size="57" baseType="lpstr">
      <vt:lpstr>Arial</vt:lpstr>
      <vt:lpstr>宋体</vt:lpstr>
      <vt:lpstr>Wingdings</vt:lpstr>
      <vt:lpstr>Times New Roman</vt:lpstr>
      <vt:lpstr>华文行楷</vt:lpstr>
      <vt:lpstr>黑体</vt:lpstr>
      <vt:lpstr>楷体_GB2312</vt:lpstr>
      <vt:lpstr>隶书</vt:lpstr>
      <vt:lpstr>华文楷体</vt:lpstr>
      <vt:lpstr>微软雅黑</vt:lpstr>
      <vt:lpstr>Calibri</vt:lpstr>
      <vt:lpstr>Tahoma</vt:lpstr>
      <vt:lpstr>幼圆</vt:lpstr>
      <vt:lpstr>PMingLiU</vt:lpstr>
      <vt:lpstr>方正姚体</vt:lpstr>
      <vt:lpstr>华文隶书</vt:lpstr>
      <vt:lpstr>Calibri Light</vt:lpstr>
      <vt:lpstr>自定义设计方案</vt:lpstr>
      <vt:lpstr>1_自定义设计方案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作者简介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zjzx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观书有感</dc:title>
  <dc:creator>周礼华</dc:creator>
  <cp:lastModifiedBy>Administrator</cp:lastModifiedBy>
  <cp:revision>43</cp:revision>
  <dcterms:created xsi:type="dcterms:W3CDTF">2002-06-10T11:13:00Z</dcterms:created>
  <dcterms:modified xsi:type="dcterms:W3CDTF">2017-11-29T01:17:44Z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