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0" r:id="rId3"/>
    <p:sldId id="257" r:id="rId4"/>
    <p:sldId id="356" r:id="rId5"/>
    <p:sldId id="266" r:id="rId6"/>
    <p:sldId id="259" r:id="rId7"/>
    <p:sldId id="316" r:id="rId8"/>
    <p:sldId id="267" r:id="rId9"/>
    <p:sldId id="268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28" r:id="rId18"/>
    <p:sldId id="329" r:id="rId19"/>
    <p:sldId id="300" r:id="rId20"/>
    <p:sldId id="303" r:id="rId21"/>
    <p:sldId id="301" r:id="rId22"/>
    <p:sldId id="302" r:id="rId23"/>
    <p:sldId id="307" r:id="rId24"/>
    <p:sldId id="308" r:id="rId25"/>
    <p:sldId id="309" r:id="rId26"/>
    <p:sldId id="311" r:id="rId27"/>
    <p:sldId id="310" r:id="rId28"/>
    <p:sldId id="313" r:id="rId29"/>
    <p:sldId id="304" r:id="rId30"/>
    <p:sldId id="305" r:id="rId31"/>
    <p:sldId id="306" r:id="rId32"/>
    <p:sldId id="296" r:id="rId33"/>
    <p:sldId id="314" r:id="rId34"/>
    <p:sldId id="297" r:id="rId35"/>
    <p:sldId id="315" r:id="rId36"/>
    <p:sldId id="317" r:id="rId37"/>
    <p:sldId id="318" r:id="rId3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C3A5"/>
    <a:srgbClr val="996633"/>
    <a:srgbClr val="FFCCCC"/>
    <a:srgbClr val="FF3300"/>
    <a:srgbClr val="0033CC"/>
    <a:srgbClr val="99FF99"/>
    <a:srgbClr val="9900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/>
    <p:restoredTop sz="94581"/>
  </p:normalViewPr>
  <p:slideViewPr>
    <p:cSldViewPr showGuides="1">
      <p:cViewPr varScale="1">
        <p:scale>
          <a:sx n="70" d="100"/>
          <a:sy n="70" d="100"/>
        </p:scale>
        <p:origin x="-135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C:/Users/lswgy/Downloads/http:/edu.dgnet.net/tk/images/24/0235.jpg" TargetMode="External"/><Relationship Id="rId1" Type="http://schemas.openxmlformats.org/officeDocument/2006/relationships/image" Target="../media/image17.jpe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jpeg"/><Relationship Id="rId3" Type="http://schemas.openxmlformats.org/officeDocument/2006/relationships/image" Target="C:/Users/lswgy/Downloads/http:/edu.dgnet.net/tk/images/24/0235.jpg" TargetMode="External"/><Relationship Id="rId2" Type="http://schemas.openxmlformats.org/officeDocument/2006/relationships/image" Target="../media/image17.jpeg"/><Relationship Id="rId1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microsoft.com/office/2007/relationships/media" Target="file:///C:\Users\wczx3\Desktop\&#20843;&#19978;\&#31532;&#20845;&#21333;&#20803;\&#31572;&#35874;&#20013;&#20070;&#20070;.mp3" TargetMode="External"/><Relationship Id="rId1" Type="http://schemas.openxmlformats.org/officeDocument/2006/relationships/audio" Target="file:///C:\Users\wczx3\Desktop\&#20843;&#19978;\&#31532;&#20845;&#21333;&#20803;\&#31572;&#35874;&#20013;&#20070;&#20070;.mp3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Text Box 2"/>
          <p:cNvSpPr txBox="1"/>
          <p:nvPr/>
        </p:nvSpPr>
        <p:spPr>
          <a:xfrm>
            <a:off x="950913" y="98583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1800" dirty="0">
              <a:latin typeface="Arial" panose="020B0604020202020204" pitchFamily="34" charset="0"/>
            </a:endParaRPr>
          </a:p>
        </p:txBody>
      </p:sp>
      <p:sp>
        <p:nvSpPr>
          <p:cNvPr id="2051" name="Text Box 3"/>
          <p:cNvSpPr txBox="1"/>
          <p:nvPr/>
        </p:nvSpPr>
        <p:spPr>
          <a:xfrm>
            <a:off x="879475" y="9144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1800" dirty="0">
              <a:latin typeface="Arial" panose="020B0604020202020204" pitchFamily="34" charset="0"/>
            </a:endParaRPr>
          </a:p>
        </p:txBody>
      </p:sp>
      <p:sp>
        <p:nvSpPr>
          <p:cNvPr id="86020" name="Rectangle 4"/>
          <p:cNvSpPr/>
          <p:nvPr/>
        </p:nvSpPr>
        <p:spPr>
          <a:xfrm>
            <a:off x="250825" y="431800"/>
            <a:ext cx="8569325" cy="30162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同学们，学过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三峡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，我们无不为三峡的雄奇险拔、清幽秀色所陶醉。其实，我们伟大的祖国哪儿不是神奇如画呢？不信，就请你细细品读陶弘景的写景小品文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答谢中书书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，读完后你一定会觉得江南的山水真是一幅清丽的山水画，是一首流动的山水诗呢！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3" name="Picture 5" descr="006海面白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16338"/>
            <a:ext cx="9144000" cy="3141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22325"/>
            <a:ext cx="9144000" cy="6035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3"/>
          <p:cNvSpPr txBox="1"/>
          <p:nvPr/>
        </p:nvSpPr>
        <p:spPr>
          <a:xfrm>
            <a:off x="395288" y="404813"/>
            <a:ext cx="84582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9A181B"/>
                </a:solidFill>
                <a:latin typeface="楷体_GB2312" pitchFamily="49" charset="-122"/>
                <a:ea typeface="楷体_GB2312" pitchFamily="49" charset="-122"/>
              </a:rPr>
              <a:t>山川之美</a:t>
            </a:r>
            <a:r>
              <a:rPr lang="en-US" altLang="zh-CN" sz="6600" b="1">
                <a:solidFill>
                  <a:srgbClr val="9A181B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6600" b="1" dirty="0">
                <a:solidFill>
                  <a:srgbClr val="9A181B"/>
                </a:solidFill>
                <a:latin typeface="楷体_GB2312" pitchFamily="49" charset="-122"/>
                <a:ea typeface="楷体_GB2312" pitchFamily="49" charset="-122"/>
              </a:rPr>
              <a:t>古来共谈。</a:t>
            </a:r>
            <a:endParaRPr lang="zh-CN" altLang="en-US" sz="6600" b="1" dirty="0">
              <a:solidFill>
                <a:srgbClr val="9A181B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0244" name="Group 4"/>
          <p:cNvGrpSpPr/>
          <p:nvPr/>
        </p:nvGrpSpPr>
        <p:grpSpPr>
          <a:xfrm>
            <a:off x="0" y="404813"/>
            <a:ext cx="9144000" cy="6453187"/>
            <a:chOff x="0" y="255"/>
            <a:chExt cx="5760" cy="4065"/>
          </a:xfrm>
        </p:grpSpPr>
        <p:pic>
          <p:nvPicPr>
            <p:cNvPr id="10245" name="Picture 5" descr="02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518"/>
              <a:ext cx="5760" cy="38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6" name="Text Box 6"/>
            <p:cNvSpPr txBox="1"/>
            <p:nvPr/>
          </p:nvSpPr>
          <p:spPr>
            <a:xfrm>
              <a:off x="249" y="255"/>
              <a:ext cx="5328" cy="6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600" b="1" dirty="0">
                  <a:solidFill>
                    <a:srgbClr val="9A181B"/>
                  </a:solidFill>
                  <a:latin typeface="楷体_GB2312" pitchFamily="49" charset="-122"/>
                  <a:ea typeface="楷体_GB2312" pitchFamily="49" charset="-122"/>
                </a:rPr>
                <a:t>山川之美</a:t>
              </a:r>
              <a:r>
                <a:rPr lang="en-US" altLang="zh-CN" sz="6600" b="1">
                  <a:solidFill>
                    <a:srgbClr val="9A181B"/>
                  </a:solidFill>
                  <a:latin typeface="楷体_GB2312" pitchFamily="49" charset="-122"/>
                  <a:ea typeface="楷体_GB2312" pitchFamily="49" charset="-122"/>
                </a:rPr>
                <a:t>,</a:t>
              </a:r>
              <a:r>
                <a:rPr lang="zh-CN" altLang="en-US" sz="6600" b="1" dirty="0">
                  <a:solidFill>
                    <a:srgbClr val="9A181B"/>
                  </a:solidFill>
                  <a:latin typeface="楷体_GB2312" pitchFamily="49" charset="-122"/>
                  <a:ea typeface="楷体_GB2312" pitchFamily="49" charset="-122"/>
                </a:rPr>
                <a:t>古来共谈。</a:t>
              </a:r>
              <a:endParaRPr lang="zh-CN" altLang="en-US" sz="6600" b="1" dirty="0">
                <a:solidFill>
                  <a:srgbClr val="9A181B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2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260350"/>
            <a:ext cx="4500562" cy="659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1" name="Text Box 3"/>
          <p:cNvSpPr txBox="1"/>
          <p:nvPr/>
        </p:nvSpPr>
        <p:spPr>
          <a:xfrm>
            <a:off x="5219700" y="476250"/>
            <a:ext cx="47879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CCFF99"/>
                </a:solidFill>
                <a:latin typeface="Times New Roman" panose="02020603050405020304" pitchFamily="18" charset="0"/>
                <a:ea typeface="楷体_GB2312" pitchFamily="49" charset="-122"/>
              </a:rPr>
              <a:t>清流见底。</a:t>
            </a:r>
            <a:endParaRPr lang="zh-CN" altLang="en-US" sz="6600" b="1" dirty="0">
              <a:solidFill>
                <a:srgbClr val="CCFF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827088" y="188913"/>
            <a:ext cx="1079500" cy="182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en-US" altLang="zh-CN" sz="4800" b="1">
              <a:solidFill>
                <a:srgbClr val="EFFB53"/>
              </a:solidFill>
              <a:latin typeface="Times New Roman" panose="02020603050405020304" pitchFamily="18" charset="0"/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4400">
              <a:solidFill>
                <a:srgbClr val="9A181B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269" name="Picture 5" descr="0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260350"/>
            <a:ext cx="4392613" cy="6408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4" name="Text Box 6"/>
          <p:cNvSpPr txBox="1"/>
          <p:nvPr/>
        </p:nvSpPr>
        <p:spPr>
          <a:xfrm>
            <a:off x="323850" y="333375"/>
            <a:ext cx="52197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9A181B"/>
                </a:solidFill>
                <a:latin typeface="Times New Roman" panose="02020603050405020304" pitchFamily="18" charset="0"/>
                <a:ea typeface="楷体_GB2312" pitchFamily="49" charset="-122"/>
              </a:rPr>
              <a:t>高峰入云，</a:t>
            </a:r>
            <a:endParaRPr lang="zh-CN" altLang="en-US" sz="7200" b="1" dirty="0">
              <a:solidFill>
                <a:srgbClr val="9A181B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/>
      <p:bldP spid="8909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2025" y="0"/>
            <a:ext cx="694848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Rectangle 3"/>
          <p:cNvSpPr/>
          <p:nvPr/>
        </p:nvSpPr>
        <p:spPr>
          <a:xfrm>
            <a:off x="-1546225" y="20050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12292" name="Picture 4" descr="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355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17" name="Text Box 5"/>
          <p:cNvSpPr txBox="1"/>
          <p:nvPr/>
        </p:nvSpPr>
        <p:spPr>
          <a:xfrm>
            <a:off x="179388" y="0"/>
            <a:ext cx="86106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EFFB53"/>
                </a:solidFill>
                <a:latin typeface="Times New Roman" panose="02020603050405020304" pitchFamily="18" charset="0"/>
                <a:ea typeface="楷体_GB2312" pitchFamily="49" charset="-122"/>
              </a:rPr>
              <a:t>两岸石壁，五色交辉</a:t>
            </a:r>
            <a:endParaRPr lang="zh-CN" altLang="en-US" sz="7200" b="1" dirty="0">
              <a:solidFill>
                <a:srgbClr val="EFFB53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 descr="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39" name="Text Box 3"/>
          <p:cNvSpPr txBox="1"/>
          <p:nvPr/>
        </p:nvSpPr>
        <p:spPr>
          <a:xfrm>
            <a:off x="539750" y="333375"/>
            <a:ext cx="860425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EFFB53"/>
                </a:solidFill>
                <a:latin typeface="Times New Roman" panose="02020603050405020304" pitchFamily="18" charset="0"/>
              </a:rPr>
              <a:t>青林翠竹，四时俱备。</a:t>
            </a:r>
            <a:endParaRPr lang="zh-CN" altLang="en-US" sz="6600" b="1" dirty="0">
              <a:solidFill>
                <a:srgbClr val="EFFB53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8575" y="0"/>
            <a:ext cx="9209088" cy="695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3" name="Text Box 3"/>
          <p:cNvSpPr txBox="1"/>
          <p:nvPr/>
        </p:nvSpPr>
        <p:spPr>
          <a:xfrm>
            <a:off x="684213" y="4292600"/>
            <a:ext cx="5076825" cy="2105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33CCFF"/>
                </a:solidFill>
                <a:latin typeface="Times New Roman" panose="02020603050405020304" pitchFamily="18" charset="0"/>
              </a:rPr>
              <a:t>晓雾将歇，猿鸟乱鸣。</a:t>
            </a:r>
            <a:endParaRPr lang="zh-CN" altLang="en-US" sz="6600" b="1" dirty="0">
              <a:solidFill>
                <a:srgbClr val="33CC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6988"/>
            <a:ext cx="91805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7" name="Text Box 3"/>
          <p:cNvSpPr txBox="1"/>
          <p:nvPr/>
        </p:nvSpPr>
        <p:spPr>
          <a:xfrm>
            <a:off x="609600" y="685800"/>
            <a:ext cx="89535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夕日欲颓，沉鳞竞跃。</a:t>
            </a:r>
            <a:endParaRPr lang="zh-CN" altLang="en-US" sz="6600" b="1" dirty="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4211" name="Picture 3" descr="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12" name="Text Box 4"/>
          <p:cNvSpPr txBox="1"/>
          <p:nvPr/>
        </p:nvSpPr>
        <p:spPr>
          <a:xfrm>
            <a:off x="755650" y="0"/>
            <a:ext cx="7561263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实是欲界之仙都，</a:t>
            </a:r>
            <a:endParaRPr lang="zh-CN" altLang="en-US" sz="7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35" name="Text Box 3"/>
          <p:cNvSpPr txBox="1"/>
          <p:nvPr/>
        </p:nvSpPr>
        <p:spPr>
          <a:xfrm>
            <a:off x="539750" y="0"/>
            <a:ext cx="8016875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自康乐以来，未复有能与其奇者。</a:t>
            </a:r>
            <a:endParaRPr lang="zh-CN" altLang="en-US" sz="7200" b="1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684213" y="1196975"/>
            <a:ext cx="69834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山川之美，古来   </a:t>
            </a:r>
            <a:r>
              <a:rPr lang="zh-CN" altLang="en-US" sz="3600" b="1" u="sng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共</a:t>
            </a: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</a:t>
            </a:r>
            <a:r>
              <a:rPr lang="zh-CN" altLang="en-US" sz="3600" b="1" u="sng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谈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35" name="Rectangle 3"/>
          <p:cNvSpPr/>
          <p:nvPr/>
        </p:nvSpPr>
        <p:spPr>
          <a:xfrm>
            <a:off x="684213" y="4292600"/>
            <a:ext cx="53292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高峰入云，清流见底。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3493" name="Rectangle 5"/>
          <p:cNvSpPr/>
          <p:nvPr/>
        </p:nvSpPr>
        <p:spPr>
          <a:xfrm>
            <a:off x="539750" y="2781300"/>
            <a:ext cx="83883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山川景色的美丽，自古以来就是文人雅士共同赞叹的啊。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494" name="Rectangle 6"/>
          <p:cNvSpPr/>
          <p:nvPr/>
        </p:nvSpPr>
        <p:spPr>
          <a:xfrm>
            <a:off x="468313" y="5300663"/>
            <a:ext cx="79914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solidFill>
                  <a:srgbClr val="000099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巍峨的山峰耸入云端，明净的溪流清澈见底。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496" name="Rectangle 8"/>
          <p:cNvSpPr/>
          <p:nvPr/>
        </p:nvSpPr>
        <p:spPr>
          <a:xfrm>
            <a:off x="3203575" y="1989138"/>
            <a:ext cx="1565275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一起。 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497" name="Rectangle 9"/>
          <p:cNvSpPr/>
          <p:nvPr/>
        </p:nvSpPr>
        <p:spPr>
          <a:xfrm>
            <a:off x="5076825" y="1916113"/>
            <a:ext cx="3529013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谈论，欣赏。 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0" name="WordArt 11"/>
          <p:cNvSpPr>
            <a:spLocks noTextEdit="1"/>
          </p:cNvSpPr>
          <p:nvPr/>
        </p:nvSpPr>
        <p:spPr>
          <a:xfrm>
            <a:off x="2987675" y="260350"/>
            <a:ext cx="3167063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解词译文</a:t>
            </a:r>
            <a:endParaRPr lang="zh-CN" altLang="en-US" sz="3600">
              <a:ln w="9525" cap="flat" cmpd="sng">
                <a:solidFill>
                  <a:srgbClr val="000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4"/>
          <p:cNvSpPr/>
          <p:nvPr/>
        </p:nvSpPr>
        <p:spPr>
          <a:xfrm>
            <a:off x="539750" y="1274763"/>
            <a:ext cx="64087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两岸石壁，</a:t>
            </a:r>
            <a:r>
              <a:rPr lang="zh-CN" altLang="en-US" sz="36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五色        </a:t>
            </a:r>
            <a:r>
              <a:rPr lang="zh-CN" altLang="en-US" sz="3600" b="1" u="sng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交辉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6565" name="Rectangle 5"/>
          <p:cNvSpPr/>
          <p:nvPr/>
        </p:nvSpPr>
        <p:spPr>
          <a:xfrm>
            <a:off x="611188" y="2852738"/>
            <a:ext cx="75612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两岸的石壁色彩斑斓，交相辉映。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6" name="Rectangle 6"/>
          <p:cNvSpPr/>
          <p:nvPr/>
        </p:nvSpPr>
        <p:spPr>
          <a:xfrm>
            <a:off x="2700338" y="2060575"/>
            <a:ext cx="5183187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色彩斑斓。交相辉映。 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1" name="Rectangle 7"/>
          <p:cNvSpPr/>
          <p:nvPr/>
        </p:nvSpPr>
        <p:spPr>
          <a:xfrm>
            <a:off x="539750" y="3860800"/>
            <a:ext cx="68405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青林翠竹，</a:t>
            </a:r>
            <a:r>
              <a:rPr lang="zh-CN" altLang="en-US" sz="3600" b="1" u="sng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四时</a:t>
            </a:r>
            <a:r>
              <a:rPr lang="zh-CN" altLang="en-US" sz="36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    俱      备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6568" name="Rectangle 8"/>
          <p:cNvSpPr/>
          <p:nvPr/>
        </p:nvSpPr>
        <p:spPr>
          <a:xfrm>
            <a:off x="468313" y="5373688"/>
            <a:ext cx="81724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青葱的林木，翠绿的竹丛，四季长存。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9" name="Rectangle 9"/>
          <p:cNvSpPr/>
          <p:nvPr/>
        </p:nvSpPr>
        <p:spPr>
          <a:xfrm>
            <a:off x="2987675" y="4581525"/>
            <a:ext cx="3960813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四季。 都。存在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4" name="WordArt 10"/>
          <p:cNvSpPr>
            <a:spLocks noTextEdit="1"/>
          </p:cNvSpPr>
          <p:nvPr/>
        </p:nvSpPr>
        <p:spPr>
          <a:xfrm>
            <a:off x="2987675" y="260350"/>
            <a:ext cx="3167063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解词译文</a:t>
            </a:r>
            <a:endParaRPr lang="zh-CN" altLang="en-US" sz="3600">
              <a:ln w="9525" cap="flat" cmpd="sng">
                <a:solidFill>
                  <a:srgbClr val="000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56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656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656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56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56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56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/>
      <p:bldP spid="6656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13" descr="?ResID=5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7"/>
          <p:cNvSpPr txBox="1"/>
          <p:nvPr/>
        </p:nvSpPr>
        <p:spPr>
          <a:xfrm>
            <a:off x="6072823" y="260350"/>
            <a:ext cx="1659890" cy="6248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9600" b="1" dirty="0">
                <a:solidFill>
                  <a:srgbClr val="EFFB53"/>
                </a:solidFill>
                <a:latin typeface="Times New Roman" panose="02020603050405020304" pitchFamily="18" charset="0"/>
                <a:ea typeface="隶书" pitchFamily="49" charset="-122"/>
              </a:rPr>
              <a:t>与谢中书书</a:t>
            </a:r>
            <a:endParaRPr lang="zh-CN" altLang="en-US" sz="9600" b="1" dirty="0">
              <a:solidFill>
                <a:srgbClr val="EFFB53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4493260" y="3144520"/>
            <a:ext cx="1106170" cy="30219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tx2"/>
            </a:outerShdw>
          </a:effectLst>
        </p:spPr>
        <p:txBody>
          <a:bodyPr vert="eaVert"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6000" b="1" kern="1200" cap="none" spc="0" normalizeH="0" baseline="0" noProof="0">
                <a:solidFill>
                  <a:srgbClr val="EFFB53"/>
                </a:solidFill>
                <a:latin typeface="Times New Roman" panose="02020603050405020304" pitchFamily="18" charset="0"/>
                <a:ea typeface="隶书" pitchFamily="49" charset="-122"/>
                <a:cs typeface="+mn-cs"/>
              </a:rPr>
              <a:t>陶弘景</a:t>
            </a:r>
            <a:endParaRPr kumimoji="1" lang="zh-CN" altLang="en-US" sz="6000" b="1" kern="1200" cap="none" spc="0" normalizeH="0" baseline="0" noProof="0">
              <a:solidFill>
                <a:srgbClr val="EFFB53"/>
              </a:solidFill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250825" y="476250"/>
            <a:ext cx="2592388" cy="650875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</a:ln>
          <a:effectLst>
            <a:outerShdw dist="35921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>
                <a:solidFill>
                  <a:srgbClr val="EFFB53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山水小品</a:t>
            </a:r>
            <a:endParaRPr kumimoji="1" lang="zh-CN" altLang="en-US" sz="3600" b="1" kern="1200" cap="none" spc="0" normalizeH="0" baseline="0" noProof="0">
              <a:solidFill>
                <a:srgbClr val="EFFB53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3"/>
          <p:cNvSpPr/>
          <p:nvPr/>
        </p:nvSpPr>
        <p:spPr>
          <a:xfrm>
            <a:off x="468313" y="1341438"/>
            <a:ext cx="55451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晓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雾将</a:t>
            </a:r>
            <a:r>
              <a:rPr lang="zh-CN" altLang="en-US" sz="3600" b="1" u="sng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歇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，猿鸟乱鸣。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483" name="Rectangle 4"/>
          <p:cNvSpPr/>
          <p:nvPr/>
        </p:nvSpPr>
        <p:spPr>
          <a:xfrm>
            <a:off x="539750" y="3357563"/>
            <a:ext cx="784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夕日欲</a:t>
            </a:r>
            <a:r>
              <a:rPr lang="zh-CN" altLang="en-US" sz="3600" b="1" u="sng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颓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，   </a:t>
            </a:r>
            <a:r>
              <a:rPr lang="zh-CN" altLang="en-US" sz="3600" b="1" u="sng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沉鳞</a:t>
            </a: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 </a:t>
            </a:r>
            <a:r>
              <a:rPr lang="zh-CN" altLang="en-US" sz="3600" b="1" u="sng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竞 </a:t>
            </a: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zh-CN" altLang="en-US" sz="3600" b="1" u="sng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 跃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4518" name="Rectangle 6"/>
          <p:cNvSpPr/>
          <p:nvPr/>
        </p:nvSpPr>
        <p:spPr>
          <a:xfrm>
            <a:off x="468313" y="2133600"/>
            <a:ext cx="8180387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清晨的薄雾将要散尽的时候，传来猿、鸟此起彼伏的鸣叫声；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19" name="Rectangle 7"/>
          <p:cNvSpPr/>
          <p:nvPr/>
        </p:nvSpPr>
        <p:spPr>
          <a:xfrm>
            <a:off x="611188" y="5157788"/>
            <a:ext cx="8135937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夕阳快要落山的时候，潜游在水中的鱼儿争相跳出水面。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21" name="Rectangle 9"/>
          <p:cNvSpPr/>
          <p:nvPr/>
        </p:nvSpPr>
        <p:spPr>
          <a:xfrm>
            <a:off x="5148263" y="1341438"/>
            <a:ext cx="3673475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清晨。散尽。 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22" name="Rectangle 10"/>
          <p:cNvSpPr/>
          <p:nvPr/>
        </p:nvSpPr>
        <p:spPr>
          <a:xfrm>
            <a:off x="611188" y="4292600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坠落 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23" name="Rectangle 11"/>
          <p:cNvSpPr/>
          <p:nvPr/>
        </p:nvSpPr>
        <p:spPr>
          <a:xfrm>
            <a:off x="2051050" y="4005263"/>
            <a:ext cx="3600450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潜在水中的鱼。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鳞，借代鱼。 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24" name="Rectangle 12"/>
          <p:cNvSpPr/>
          <p:nvPr/>
        </p:nvSpPr>
        <p:spPr>
          <a:xfrm>
            <a:off x="5256213" y="4221163"/>
            <a:ext cx="3887787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争相。跳出水面。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90" name="WordArt 14"/>
          <p:cNvSpPr>
            <a:spLocks noTextEdit="1"/>
          </p:cNvSpPr>
          <p:nvPr/>
        </p:nvSpPr>
        <p:spPr>
          <a:xfrm>
            <a:off x="2987675" y="260350"/>
            <a:ext cx="3167063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解词译文</a:t>
            </a:r>
            <a:endParaRPr lang="zh-CN" altLang="en-US" sz="3600">
              <a:ln w="9525" cap="flat" cmpd="sng">
                <a:solidFill>
                  <a:srgbClr val="000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/>
          <p:nvPr/>
        </p:nvSpPr>
        <p:spPr>
          <a:xfrm>
            <a:off x="539750" y="1196975"/>
            <a:ext cx="8316913" cy="22891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实是</a:t>
            </a:r>
            <a:r>
              <a:rPr lang="zh-CN" altLang="en-US" sz="3600" b="1" u="sng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欲界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之</a:t>
            </a:r>
            <a:r>
              <a:rPr lang="zh-CN" altLang="en-US" sz="3600" b="1" u="sng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仙都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。自</a:t>
            </a:r>
            <a:r>
              <a:rPr lang="zh-CN" altLang="en-US" sz="3600" b="1" u="sng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康乐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以来，未复有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能</a:t>
            </a:r>
            <a:r>
              <a:rPr lang="zh-CN" altLang="en-US" sz="3600" b="1" u="sng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与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其奇者。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5539" name="Rectangle 3"/>
          <p:cNvSpPr/>
          <p:nvPr/>
        </p:nvSpPr>
        <p:spPr>
          <a:xfrm>
            <a:off x="468313" y="4149725"/>
            <a:ext cx="8135937" cy="17399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这里实在是人间的仙境啊。自从南朝的康乐公谢灵运以来，就再也没有能够欣赏这种奇丽景色的人了。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0" name="Rectangle 4"/>
          <p:cNvSpPr/>
          <p:nvPr/>
        </p:nvSpPr>
        <p:spPr>
          <a:xfrm>
            <a:off x="611188" y="1916113"/>
            <a:ext cx="16700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指人间 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1" name="Rectangle 5"/>
          <p:cNvSpPr/>
          <p:nvPr/>
        </p:nvSpPr>
        <p:spPr>
          <a:xfrm>
            <a:off x="2627313" y="1916113"/>
            <a:ext cx="21272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指仙境。 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2" name="Rectangle 6"/>
          <p:cNvSpPr/>
          <p:nvPr/>
        </p:nvSpPr>
        <p:spPr>
          <a:xfrm>
            <a:off x="4716463" y="2060575"/>
            <a:ext cx="2927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南朝的谢灵运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3" name="Rectangle 7"/>
          <p:cNvSpPr/>
          <p:nvPr/>
        </p:nvSpPr>
        <p:spPr>
          <a:xfrm>
            <a:off x="3419475" y="2997200"/>
            <a:ext cx="44132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参与，这里指欣赏。 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2" name="WordArt 9"/>
          <p:cNvSpPr>
            <a:spLocks noTextEdit="1"/>
          </p:cNvSpPr>
          <p:nvPr/>
        </p:nvSpPr>
        <p:spPr>
          <a:xfrm>
            <a:off x="2987675" y="260350"/>
            <a:ext cx="3167063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解词译文</a:t>
            </a:r>
            <a:endParaRPr lang="zh-CN" altLang="en-US" sz="3600">
              <a:ln w="9525" cap="flat" cmpd="sng">
                <a:solidFill>
                  <a:srgbClr val="000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/>
      <p:bldP spid="65540" grpId="0"/>
      <p:bldP spid="65541" grpId="0"/>
      <p:bldP spid="65542" grpId="0"/>
      <p:bldP spid="65543" grpId="0"/>
      <p:bldP spid="655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WordArt 2"/>
          <p:cNvSpPr>
            <a:spLocks noTextEdit="1"/>
          </p:cNvSpPr>
          <p:nvPr/>
        </p:nvSpPr>
        <p:spPr>
          <a:xfrm>
            <a:off x="3132138" y="404813"/>
            <a:ext cx="2305050" cy="1152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1190"/>
              </a:avLst>
            </a:prstTxWarp>
            <a:normAutofit/>
          </a:bodyPr>
          <a:p>
            <a:pPr algn="ctr"/>
            <a:r>
              <a:rPr lang="zh-CN" altLang="en-US" sz="6600" b="1">
                <a:ln w="9525" cap="flat" cmpd="sng">
                  <a:solidFill>
                    <a:srgbClr val="0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endParaRPr lang="zh-CN" altLang="en-US" sz="6600" b="1">
              <a:ln w="9525" cap="flat" cmpd="sng">
                <a:solidFill>
                  <a:srgbClr val="000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0659" name="Text Box 3"/>
          <p:cNvSpPr txBox="1"/>
          <p:nvPr/>
        </p:nvSpPr>
        <p:spPr>
          <a:xfrm>
            <a:off x="395288" y="1989138"/>
            <a:ext cx="63357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一、总写。以感慨发端。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70660" name="Text Box 4"/>
          <p:cNvSpPr txBox="1"/>
          <p:nvPr/>
        </p:nvSpPr>
        <p:spPr>
          <a:xfrm>
            <a:off x="323850" y="3068638"/>
            <a:ext cx="23034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二、分写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70661" name="Rectangle 5"/>
          <p:cNvSpPr/>
          <p:nvPr/>
        </p:nvSpPr>
        <p:spPr>
          <a:xfrm>
            <a:off x="2700338" y="2997200"/>
            <a:ext cx="3671887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具体描绘了秀美的山川景色。 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70662" name="Text Box 6"/>
          <p:cNvSpPr txBox="1"/>
          <p:nvPr/>
        </p:nvSpPr>
        <p:spPr>
          <a:xfrm>
            <a:off x="323850" y="4797425"/>
            <a:ext cx="38877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三、抒情、议论。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70663" name="Rectangle 7"/>
          <p:cNvSpPr/>
          <p:nvPr/>
        </p:nvSpPr>
        <p:spPr>
          <a:xfrm>
            <a:off x="4067175" y="4803775"/>
            <a:ext cx="30511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以感慨收束。 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70664" name="Text Box 8"/>
          <p:cNvSpPr txBox="1">
            <a:spLocks noChangeArrowheads="1"/>
          </p:cNvSpPr>
          <p:nvPr/>
        </p:nvSpPr>
        <p:spPr bwMode="auto">
          <a:xfrm>
            <a:off x="7235825" y="3284538"/>
            <a:ext cx="865188" cy="9144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5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  <a:cs typeface="+mn-cs"/>
              </a:rPr>
              <a:t>分</a:t>
            </a:r>
            <a:endParaRPr kumimoji="1" lang="zh-CN" altLang="en-US" sz="5400" b="1" kern="1200" cap="none" spc="0" normalizeH="0" baseline="0" noProof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  <a:cs typeface="+mn-cs"/>
            </a:endParaRPr>
          </a:p>
        </p:txBody>
      </p:sp>
      <p:sp>
        <p:nvSpPr>
          <p:cNvPr id="70665" name="Text Box 9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7235825" y="4730750"/>
            <a:ext cx="865188" cy="9144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5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  <a:cs typeface="+mn-cs"/>
              </a:rPr>
              <a:t>总</a:t>
            </a:r>
            <a:endParaRPr kumimoji="1" lang="zh-CN" altLang="en-US" sz="5400" b="1" kern="1200" cap="none" spc="0" normalizeH="0" baseline="0" noProof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  <a:cs typeface="+mn-cs"/>
            </a:endParaRPr>
          </a:p>
        </p:txBody>
      </p:sp>
      <p:sp>
        <p:nvSpPr>
          <p:cNvPr id="70666" name="Text Box 10"/>
          <p:cNvSpPr txBox="1">
            <a:spLocks noChangeArrowheads="1"/>
          </p:cNvSpPr>
          <p:nvPr/>
        </p:nvSpPr>
        <p:spPr bwMode="auto">
          <a:xfrm>
            <a:off x="7235825" y="1916113"/>
            <a:ext cx="865188" cy="9144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5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  <a:cs typeface="+mn-cs"/>
              </a:rPr>
              <a:t>总</a:t>
            </a:r>
            <a:endParaRPr kumimoji="1" lang="zh-CN" altLang="en-US" sz="5400" b="1" kern="1200" cap="none" spc="0" normalizeH="0" baseline="0" noProof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  <a:cs typeface="+mn-cs"/>
            </a:endParaRPr>
          </a:p>
        </p:txBody>
      </p:sp>
      <p:sp>
        <p:nvSpPr>
          <p:cNvPr id="22539" name="Line 11"/>
          <p:cNvSpPr/>
          <p:nvPr/>
        </p:nvSpPr>
        <p:spPr>
          <a:xfrm>
            <a:off x="7667625" y="2781300"/>
            <a:ext cx="0" cy="5032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2540" name="Line 12"/>
          <p:cNvSpPr/>
          <p:nvPr/>
        </p:nvSpPr>
        <p:spPr>
          <a:xfrm>
            <a:off x="7667625" y="4221163"/>
            <a:ext cx="0" cy="5032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70659" grpId="0"/>
      <p:bldP spid="70660" grpId="0"/>
      <p:bldP spid="70661" grpId="0"/>
      <p:bldP spid="70662" grpId="0"/>
      <p:bldP spid="70663" grpId="0"/>
      <p:bldP spid="70666" grpId="0" animBg="1"/>
      <p:bldP spid="70664" grpId="0" animBg="1"/>
      <p:bldP spid="7066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3"/>
          <p:cNvSpPr/>
          <p:nvPr/>
        </p:nvSpPr>
        <p:spPr>
          <a:xfrm>
            <a:off x="827088" y="1563688"/>
            <a:ext cx="57610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山川之</a:t>
            </a: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美</a:t>
            </a: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，古来共谈。</a:t>
            </a:r>
            <a:endParaRPr lang="zh-CN" altLang="en-US" sz="3600" b="1" dirty="0">
              <a:solidFill>
                <a:srgbClr val="8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685" name="Rectangle 5"/>
          <p:cNvSpPr/>
          <p:nvPr/>
        </p:nvSpPr>
        <p:spPr>
          <a:xfrm>
            <a:off x="684213" y="3465513"/>
            <a:ext cx="8064500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600" b="1">
                <a:latin typeface="Times New Roman" panose="02020603050405020304" pitchFamily="18" charset="0"/>
              </a:rPr>
              <a:t>        </a:t>
            </a:r>
            <a:r>
              <a:rPr lang="zh-CN" altLang="en-US" sz="3600" b="1" dirty="0">
                <a:latin typeface="Times New Roman" panose="02020603050405020304" pitchFamily="18" charset="0"/>
              </a:rPr>
              <a:t>有高雅情怀的自豪感以及期望与古往今来的林泉高士相比肩之情。 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71686" name="Text Box 6"/>
          <p:cNvSpPr txBox="1"/>
          <p:nvPr/>
        </p:nvSpPr>
        <p:spPr>
          <a:xfrm>
            <a:off x="395288" y="2349500"/>
            <a:ext cx="84248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总写，以感慨发端。包含作者什么感情？</a:t>
            </a:r>
            <a:r>
              <a:rPr lang="zh-CN" altLang="en-US" sz="36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57" name="WordArt 7"/>
          <p:cNvSpPr>
            <a:spLocks noTextEdit="1"/>
          </p:cNvSpPr>
          <p:nvPr/>
        </p:nvSpPr>
        <p:spPr>
          <a:xfrm>
            <a:off x="3132138" y="188913"/>
            <a:ext cx="2879725" cy="1152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1190"/>
              </a:avLst>
            </a:prstTxWarp>
            <a:normAutofit/>
          </a:bodyPr>
          <a:p>
            <a:pPr algn="ctr"/>
            <a:r>
              <a:rPr lang="zh-CN" altLang="en-US" sz="6600" b="1">
                <a:ln w="9525" cap="flat" cmpd="sng">
                  <a:solidFill>
                    <a:srgbClr val="0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分析课文</a:t>
            </a:r>
            <a:endParaRPr lang="zh-CN" altLang="en-US" sz="6600" b="1">
              <a:ln w="9525" cap="flat" cmpd="sng">
                <a:solidFill>
                  <a:srgbClr val="000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688" name="Rectangle 8"/>
          <p:cNvSpPr/>
          <p:nvPr/>
        </p:nvSpPr>
        <p:spPr>
          <a:xfrm>
            <a:off x="468313" y="5157788"/>
            <a:ext cx="8135937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600" b="1">
                <a:latin typeface="Times New Roman" panose="02020603050405020304" pitchFamily="18" charset="0"/>
              </a:rPr>
              <a:t>“</a:t>
            </a:r>
            <a:r>
              <a:rPr lang="zh-CN" altLang="en-US" sz="3600" b="1" dirty="0">
                <a:latin typeface="Times New Roman" panose="02020603050405020304" pitchFamily="18" charset="0"/>
              </a:rPr>
              <a:t>美”：是山川风物的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客观形态</a:t>
            </a:r>
            <a:r>
              <a:rPr lang="zh-CN" altLang="en-US" sz="3600" b="1" dirty="0">
                <a:latin typeface="Times New Roman" panose="02020603050405020304" pitchFamily="18" charset="0"/>
              </a:rPr>
              <a:t>，也是作者对山川风物的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审美感受</a:t>
            </a:r>
            <a:r>
              <a:rPr lang="zh-CN" altLang="en-US" sz="3600" b="1" dirty="0">
                <a:latin typeface="Times New Roman" panose="02020603050405020304" pitchFamily="18" charset="0"/>
              </a:rPr>
              <a:t>──愉悦。 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6" grpId="0"/>
      <p:bldP spid="71685" grpId="0"/>
      <p:bldP spid="7168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 Box 2"/>
          <p:cNvSpPr txBox="1"/>
          <p:nvPr/>
        </p:nvSpPr>
        <p:spPr>
          <a:xfrm>
            <a:off x="1028700" y="739775"/>
            <a:ext cx="2247900" cy="107632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高峰入云，清流见底。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79" name="Text Box 3"/>
          <p:cNvSpPr txBox="1"/>
          <p:nvPr/>
        </p:nvSpPr>
        <p:spPr>
          <a:xfrm>
            <a:off x="971550" y="1987550"/>
            <a:ext cx="2305050" cy="205105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两岸石壁，                  五色交辉。                          青林翠竹，                         四时俱备。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0" name="Text Box 4"/>
          <p:cNvSpPr txBox="1"/>
          <p:nvPr/>
        </p:nvSpPr>
        <p:spPr>
          <a:xfrm>
            <a:off x="900113" y="4148138"/>
            <a:ext cx="2392362" cy="205105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晓雾将歇，                  猿鸟乱鸣。                    夕日欲颓，                        沉鳞竞跃。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709" name="Rectangle 5"/>
          <p:cNvSpPr/>
          <p:nvPr/>
        </p:nvSpPr>
        <p:spPr>
          <a:xfrm>
            <a:off x="4500563" y="747713"/>
            <a:ext cx="2736850" cy="955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极力描写山之高，水之净 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72710" name="Rectangle 6"/>
          <p:cNvSpPr/>
          <p:nvPr/>
        </p:nvSpPr>
        <p:spPr>
          <a:xfrm>
            <a:off x="3276600" y="620713"/>
            <a:ext cx="1223963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仰视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72711" name="Rectangle 7"/>
          <p:cNvSpPr/>
          <p:nvPr/>
        </p:nvSpPr>
        <p:spPr>
          <a:xfrm>
            <a:off x="3276600" y="220345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平远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72712" name="Rectangle 8"/>
          <p:cNvSpPr/>
          <p:nvPr/>
        </p:nvSpPr>
        <p:spPr>
          <a:xfrm>
            <a:off x="3276600" y="3068638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高远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72715" name="Rectangle 11"/>
          <p:cNvSpPr/>
          <p:nvPr/>
        </p:nvSpPr>
        <p:spPr>
          <a:xfrm>
            <a:off x="7885113" y="198755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静景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72716" name="Rectangle 12"/>
          <p:cNvSpPr/>
          <p:nvPr/>
        </p:nvSpPr>
        <p:spPr>
          <a:xfrm>
            <a:off x="7956550" y="4652963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动景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72718" name="Rectangle 14"/>
          <p:cNvSpPr/>
          <p:nvPr/>
        </p:nvSpPr>
        <p:spPr>
          <a:xfrm>
            <a:off x="3325813" y="4257675"/>
            <a:ext cx="111125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听觉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视觉 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72720" name="Rectangle 16"/>
          <p:cNvSpPr/>
          <p:nvPr/>
        </p:nvSpPr>
        <p:spPr>
          <a:xfrm>
            <a:off x="0" y="1052513"/>
            <a:ext cx="671513" cy="45942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ctr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描绘了秀美的山川景色。 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72721" name="AutoShape 17"/>
          <p:cNvSpPr/>
          <p:nvPr/>
        </p:nvSpPr>
        <p:spPr>
          <a:xfrm>
            <a:off x="684213" y="979488"/>
            <a:ext cx="287337" cy="4321175"/>
          </a:xfrm>
          <a:prstGeom prst="leftBrace">
            <a:avLst>
              <a:gd name="adj1" fmla="val 12532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2722" name="Rectangle 18"/>
          <p:cNvSpPr/>
          <p:nvPr/>
        </p:nvSpPr>
        <p:spPr>
          <a:xfrm>
            <a:off x="3276600" y="1265238"/>
            <a:ext cx="10985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俯瞰</a:t>
            </a:r>
            <a:r>
              <a:rPr lang="zh-CN" altLang="en-US" sz="3200" dirty="0">
                <a:latin typeface="Times New Roman" panose="02020603050405020304" pitchFamily="18" charset="0"/>
              </a:rPr>
              <a:t> 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72723" name="Rectangle 19"/>
          <p:cNvSpPr/>
          <p:nvPr/>
        </p:nvSpPr>
        <p:spPr>
          <a:xfrm>
            <a:off x="4427538" y="1939925"/>
            <a:ext cx="3095625" cy="19383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b="1" dirty="0">
                <a:latin typeface="Times New Roman" panose="02020603050405020304" pitchFamily="18" charset="0"/>
              </a:rPr>
              <a:t>极目远眺，青翠的竹林和五彩的山石互相映衬，呈现出绚烂辉煌的气象，万物勃发的生命力。 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72724" name="Rectangle 20"/>
          <p:cNvSpPr/>
          <p:nvPr/>
        </p:nvSpPr>
        <p:spPr>
          <a:xfrm>
            <a:off x="4429125" y="4143375"/>
            <a:ext cx="3000375" cy="22463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通过描写朝夕变化，生物的活动，为画面增添了灵动感，传达了生命气息。 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72725" name="AutoShape 21"/>
          <p:cNvSpPr/>
          <p:nvPr/>
        </p:nvSpPr>
        <p:spPr>
          <a:xfrm>
            <a:off x="7380288" y="908050"/>
            <a:ext cx="431800" cy="2736850"/>
          </a:xfrm>
          <a:prstGeom prst="rightBrace">
            <a:avLst>
              <a:gd name="adj1" fmla="val 5281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2726" name="Line 22"/>
          <p:cNvSpPr/>
          <p:nvPr/>
        </p:nvSpPr>
        <p:spPr>
          <a:xfrm>
            <a:off x="7308850" y="5011738"/>
            <a:ext cx="5032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2727" name="AutoShape 23"/>
          <p:cNvSpPr/>
          <p:nvPr/>
        </p:nvSpPr>
        <p:spPr>
          <a:xfrm>
            <a:off x="8243888" y="2852738"/>
            <a:ext cx="215900" cy="1655762"/>
          </a:xfrm>
          <a:prstGeom prst="downArrow">
            <a:avLst>
              <a:gd name="adj1" fmla="val 50000"/>
              <a:gd name="adj2" fmla="val 191727"/>
            </a:avLst>
          </a:prstGeom>
          <a:solidFill>
            <a:schemeClr val="accent1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2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2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2000"/>
                                        <p:tgtEl>
                                          <p:spTgt spid="72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0" grpId="0"/>
      <p:bldP spid="72722" grpId="0"/>
      <p:bldP spid="72709" grpId="0"/>
      <p:bldP spid="72711" grpId="0"/>
      <p:bldP spid="72712" grpId="0"/>
      <p:bldP spid="72723" grpId="0"/>
      <p:bldP spid="72718" grpId="0"/>
      <p:bldP spid="72724" grpId="0"/>
      <p:bldP spid="72725" grpId="0" animBg="1"/>
      <p:bldP spid="72715" grpId="0"/>
      <p:bldP spid="727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2"/>
          <p:cNvSpPr/>
          <p:nvPr/>
        </p:nvSpPr>
        <p:spPr>
          <a:xfrm>
            <a:off x="684213" y="549275"/>
            <a:ext cx="7632700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6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作者描写景物有什么特点？这样写有什么好处？ </a:t>
            </a:r>
            <a:endParaRPr lang="zh-CN" altLang="en-US" sz="3600" b="1" dirty="0">
              <a:solidFill>
                <a:srgbClr val="99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755" name="Rectangle 3"/>
          <p:cNvSpPr/>
          <p:nvPr/>
        </p:nvSpPr>
        <p:spPr>
          <a:xfrm>
            <a:off x="684213" y="2276475"/>
            <a:ext cx="8101012" cy="2838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观察角度：由仰而俯；（高低，远近）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景物形象：由显而微；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景物状态：由静而动；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感官调动：视听结合；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时间交代：由朝而夕。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74756" name="Rectangle 4"/>
          <p:cNvSpPr/>
          <p:nvPr/>
        </p:nvSpPr>
        <p:spPr>
          <a:xfrm>
            <a:off x="1187450" y="5445125"/>
            <a:ext cx="672147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使山川景物和谐、完整、统一。 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/>
      <p:bldP spid="7475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Rectangle 3"/>
          <p:cNvSpPr/>
          <p:nvPr/>
        </p:nvSpPr>
        <p:spPr>
          <a:xfrm>
            <a:off x="827088" y="2424113"/>
            <a:ext cx="7416800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600" b="1">
                <a:solidFill>
                  <a:srgbClr val="000099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抒情、议论，以感慨收束。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7" name="Rectangle 4"/>
          <p:cNvSpPr/>
          <p:nvPr/>
        </p:nvSpPr>
        <p:spPr>
          <a:xfrm>
            <a:off x="468313" y="692150"/>
            <a:ext cx="8316912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600" b="1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</a:t>
            </a:r>
            <a:r>
              <a:rPr lang="zh-CN" altLang="en-US" sz="36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实是欲界之仙都。自康乐以来，未复有能与其奇者。</a:t>
            </a:r>
            <a:endParaRPr lang="zh-CN" altLang="en-US" sz="3600" b="1" dirty="0">
              <a:solidFill>
                <a:srgbClr val="99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3735" name="Rectangle 7"/>
          <p:cNvSpPr/>
          <p:nvPr/>
        </p:nvSpPr>
        <p:spPr>
          <a:xfrm>
            <a:off x="611188" y="3789363"/>
            <a:ext cx="8137525" cy="17399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600" b="1">
                <a:latin typeface="Times New Roman" panose="02020603050405020304" pitchFamily="18" charset="0"/>
              </a:rPr>
              <a:t>        </a:t>
            </a:r>
            <a:r>
              <a:rPr lang="zh-CN" altLang="en-US" sz="3600" b="1" dirty="0">
                <a:latin typeface="Times New Roman" panose="02020603050405020304" pitchFamily="18" charset="0"/>
              </a:rPr>
              <a:t>表达了作者沉醉山水的愉悦之情；与古今知音共赏美景的得意之感；与谢公比肩的自豪之感。。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  <p:bldP spid="7373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2"/>
          <p:cNvSpPr txBox="1"/>
          <p:nvPr/>
        </p:nvSpPr>
        <p:spPr>
          <a:xfrm>
            <a:off x="900113" y="1557338"/>
            <a:ext cx="72723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文章表达了作者怎样的思想感情？</a:t>
            </a:r>
            <a:endParaRPr lang="zh-CN" altLang="en-US" sz="36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04" name="Rectangle 4"/>
          <p:cNvSpPr/>
          <p:nvPr/>
        </p:nvSpPr>
        <p:spPr>
          <a:xfrm>
            <a:off x="684213" y="3213100"/>
            <a:ext cx="7991475" cy="1920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表达了作者沉醉山水的愉悦之情，酷爱自然归隐林泉的志趣，与古今知音共赏美景的得意之感。 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4"/>
          <p:cNvSpPr/>
          <p:nvPr/>
        </p:nvSpPr>
        <p:spPr>
          <a:xfrm>
            <a:off x="395288" y="692150"/>
            <a:ext cx="84423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本文是在是一篇美文。试分析美在何处。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589" name="Rectangle 5"/>
          <p:cNvSpPr/>
          <p:nvPr/>
        </p:nvSpPr>
        <p:spPr>
          <a:xfrm>
            <a:off x="755650" y="1989138"/>
            <a:ext cx="7848600" cy="426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600" b="1">
                <a:solidFill>
                  <a:srgbClr val="000099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）意境美。风光绮丽，融入感情，形成优美的意境。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  <a:p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3600" b="1" dirty="0">
                <a:latin typeface="Times New Roman" panose="02020603050405020304" pitchFamily="18" charset="0"/>
              </a:rPr>
              <a:t>        ①山水相映之美。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3600" b="1" dirty="0">
                <a:latin typeface="Times New Roman" panose="02020603050405020304" pitchFamily="18" charset="0"/>
              </a:rPr>
              <a:t>        ②色彩配合之美。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3600" b="1" dirty="0">
                <a:latin typeface="Times New Roman" panose="02020603050405020304" pitchFamily="18" charset="0"/>
              </a:rPr>
              <a:t>        ③晨昏变化之美。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3600" b="1" dirty="0">
                <a:latin typeface="Times New Roman" panose="02020603050405020304" pitchFamily="18" charset="0"/>
              </a:rPr>
              <a:t>        ④动静相衬之美。 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2" name="Rectangle 4"/>
          <p:cNvSpPr/>
          <p:nvPr/>
        </p:nvSpPr>
        <p:spPr>
          <a:xfrm>
            <a:off x="468313" y="1665288"/>
            <a:ext cx="8424862" cy="47021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05000"/>
              </a:lnSpc>
            </a:pP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600" b="1">
                <a:solidFill>
                  <a:srgbClr val="000099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）结构美。全文分三部分。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05000"/>
              </a:lnSpc>
            </a:pPr>
            <a:r>
              <a:rPr lang="zh-CN" altLang="en-US" sz="3600" b="1" dirty="0">
                <a:latin typeface="Times New Roman" panose="02020603050405020304" pitchFamily="18" charset="0"/>
              </a:rPr>
              <a:t>        “山川之美，古来共谈”总领全文，以“美”点明全文中心。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lnSpc>
                <a:spcPct val="105000"/>
              </a:lnSpc>
            </a:pPr>
            <a:r>
              <a:rPr lang="zh-CN" altLang="en-US" sz="3600" b="1" dirty="0">
                <a:latin typeface="Times New Roman" panose="02020603050405020304" pitchFamily="18" charset="0"/>
              </a:rPr>
              <a:t>       中间部分具体叙写山川之美。文中的写景部分，仰视再俯瞰，复平看，最后又分“晓”与“夕来写，次第井然。 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lnSpc>
                <a:spcPct val="105000"/>
              </a:lnSpc>
            </a:pPr>
            <a:r>
              <a:rPr lang="zh-CN" altLang="en-US" sz="3600" b="1" dirty="0">
                <a:latin typeface="Times New Roman" panose="02020603050405020304" pitchFamily="18" charset="0"/>
              </a:rPr>
              <a:t>       最后以感叹总括前文，首尾呼应，议叙结合，使文章主体部分更为鲜明突出。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29699" name="Rectangle 5"/>
          <p:cNvSpPr/>
          <p:nvPr/>
        </p:nvSpPr>
        <p:spPr>
          <a:xfrm>
            <a:off x="395288" y="692150"/>
            <a:ext cx="84423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本文是在是一篇美文。试分析美在何处。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20725" y="1276985"/>
            <a:ext cx="770255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/>
              <a:t>散文品种之一。短小灵活，简练隽永，具有议论、抒情、叙事的多重功能，偏重于即兴抒写零碎的感想、片断的见闻和点滴的体会，是一种轻便自由的文学形式。在中国盛行于明清。在现代中国，20年代的小品文，是各式短文的统称，与美文、随笔、杂感、絮语散文大体相当。</a:t>
            </a:r>
            <a:endParaRPr lang="zh-CN" altLang="en-US" sz="3600" b="1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4"/>
          <p:cNvSpPr/>
          <p:nvPr/>
        </p:nvSpPr>
        <p:spPr>
          <a:xfrm>
            <a:off x="395288" y="692150"/>
            <a:ext cx="84423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本文是在是一篇美文。试分析美在何处。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9637" name="Rectangle 5"/>
          <p:cNvSpPr/>
          <p:nvPr/>
        </p:nvSpPr>
        <p:spPr>
          <a:xfrm>
            <a:off x="611188" y="1916113"/>
            <a:ext cx="7704137" cy="30861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600" b="1"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600" b="1">
                <a:solidFill>
                  <a:srgbClr val="000099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）语言美。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  <a:p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3600" b="1" dirty="0">
                <a:latin typeface="Times New Roman" panose="02020603050405020304" pitchFamily="18" charset="0"/>
              </a:rPr>
              <a:t>        言简意赅，多用对称四字句，配以长句收束；修饰词语使颜色、声音、动作的状态表露无遗。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/>
          </p:cNvSpPr>
          <p:nvPr>
            <p:ph type="title"/>
          </p:nvPr>
        </p:nvSpPr>
        <p:spPr>
          <a:xfrm>
            <a:off x="323850" y="1700213"/>
            <a:ext cx="795655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sz="4000" b="1">
                <a:solidFill>
                  <a:srgbClr val="000099"/>
                </a:solidFill>
              </a:rPr>
              <a:t>1</a:t>
            </a:r>
            <a:r>
              <a:rPr lang="zh-CN" altLang="en-US" sz="4000" b="1" dirty="0">
                <a:solidFill>
                  <a:srgbClr val="000099"/>
                </a:solidFill>
              </a:rPr>
              <a:t>、总领全文的一句话是什么？</a:t>
            </a:r>
            <a:endParaRPr lang="zh-CN" altLang="en-US" sz="4000" b="1" dirty="0">
              <a:solidFill>
                <a:srgbClr val="000099"/>
              </a:solidFill>
            </a:endParaRPr>
          </a:p>
        </p:txBody>
      </p:sp>
      <p:sp>
        <p:nvSpPr>
          <p:cNvPr id="59395" name="Rectangle 3"/>
          <p:cNvSpPr>
            <a:spLocks noGrp="1"/>
          </p:cNvSpPr>
          <p:nvPr>
            <p:ph idx="1"/>
          </p:nvPr>
        </p:nvSpPr>
        <p:spPr>
          <a:xfrm>
            <a:off x="1763713" y="2852738"/>
            <a:ext cx="6121400" cy="89217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4000" b="1" dirty="0"/>
              <a:t>山川之美，古来共谈。</a:t>
            </a:r>
            <a:endParaRPr lang="zh-CN" altLang="en-US" sz="4000" b="1" dirty="0"/>
          </a:p>
        </p:txBody>
      </p:sp>
      <p:sp>
        <p:nvSpPr>
          <p:cNvPr id="31748" name="Text Box 4"/>
          <p:cNvSpPr txBox="1"/>
          <p:nvPr/>
        </p:nvSpPr>
        <p:spPr>
          <a:xfrm>
            <a:off x="755650" y="4005263"/>
            <a:ext cx="60118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solidFill>
                  <a:srgbClr val="000099"/>
                </a:solidFill>
                <a:latin typeface="Arial" panose="020B0604020202020204" pitchFamily="34" charset="0"/>
              </a:rPr>
              <a:t>2</a:t>
            </a: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</a:rPr>
              <a:t>、全文围绕哪个字展开？</a:t>
            </a:r>
            <a:endParaRPr lang="zh-CN" altLang="en-US" sz="36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sp>
        <p:nvSpPr>
          <p:cNvPr id="59397" name="Text Box 5"/>
          <p:cNvSpPr txBox="1"/>
          <p:nvPr/>
        </p:nvSpPr>
        <p:spPr>
          <a:xfrm>
            <a:off x="2274888" y="5040313"/>
            <a:ext cx="6937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</a:rPr>
              <a:t>美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31750" name="WordArt 6"/>
          <p:cNvSpPr>
            <a:spLocks noTextEdit="1"/>
          </p:cNvSpPr>
          <p:nvPr/>
        </p:nvSpPr>
        <p:spPr>
          <a:xfrm>
            <a:off x="2195513" y="333375"/>
            <a:ext cx="4321175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合作探究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/>
      <p:bldP spid="5939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4"/>
          <p:cNvSpPr/>
          <p:nvPr/>
        </p:nvSpPr>
        <p:spPr>
          <a:xfrm>
            <a:off x="684213" y="796925"/>
            <a:ext cx="8064500" cy="18208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05000"/>
              </a:lnSpc>
            </a:pPr>
            <a:r>
              <a:rPr lang="en-US" altLang="zh-CN" sz="3600" b="1">
                <a:solidFill>
                  <a:srgbClr val="000099"/>
                </a:solidFill>
                <a:latin typeface="Times New Roman" panose="02020603050405020304" pitchFamily="18" charset="0"/>
              </a:rPr>
              <a:t> 3</a:t>
            </a: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、分析“晓雾将</a:t>
            </a:r>
            <a:r>
              <a:rPr lang="zh-CN" altLang="en-US" sz="3600" b="1" u="sng" dirty="0">
                <a:solidFill>
                  <a:srgbClr val="000099"/>
                </a:solidFill>
                <a:latin typeface="Times New Roman" panose="02020603050405020304" pitchFamily="18" charset="0"/>
              </a:rPr>
              <a:t>歇</a:t>
            </a: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，猿鸟乱鸣；夕日欲</a:t>
            </a:r>
            <a:r>
              <a:rPr lang="zh-CN" altLang="en-US" sz="3600" b="1" u="sng" dirty="0">
                <a:solidFill>
                  <a:srgbClr val="000099"/>
                </a:solidFill>
                <a:latin typeface="Times New Roman" panose="02020603050405020304" pitchFamily="18" charset="0"/>
              </a:rPr>
              <a:t>颓</a:t>
            </a: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，沉</a:t>
            </a:r>
            <a:r>
              <a:rPr lang="zh-CN" altLang="en-US" sz="3600" b="1" u="sng" dirty="0">
                <a:solidFill>
                  <a:srgbClr val="000099"/>
                </a:solidFill>
                <a:latin typeface="Times New Roman" panose="02020603050405020304" pitchFamily="18" charset="0"/>
              </a:rPr>
              <a:t>鳞</a:t>
            </a: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竞跃。”加点词语的表达作用。</a:t>
            </a:r>
            <a:r>
              <a:rPr lang="zh-CN" altLang="en-US" sz="3600" b="1" dirty="0">
                <a:latin typeface="Times New Roman" panose="02020603050405020304" pitchFamily="18" charset="0"/>
              </a:rPr>
              <a:t>        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32771" name="Rectangle 5"/>
          <p:cNvSpPr/>
          <p:nvPr/>
        </p:nvSpPr>
        <p:spPr>
          <a:xfrm>
            <a:off x="827088" y="2852738"/>
            <a:ext cx="7777162" cy="2973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05000"/>
              </a:lnSpc>
            </a:pPr>
            <a:r>
              <a:rPr lang="en-US" altLang="zh-CN" sz="3600" b="1">
                <a:latin typeface="Times New Roman" panose="02020603050405020304" pitchFamily="18" charset="0"/>
              </a:rPr>
              <a:t>      “</a:t>
            </a:r>
            <a:r>
              <a:rPr lang="zh-CN" altLang="en-US" sz="3600" b="1" dirty="0">
                <a:latin typeface="Times New Roman" panose="02020603050405020304" pitchFamily="18" charset="0"/>
              </a:rPr>
              <a:t>歇”“颓”拟人，赋予事物以人的感情和行为，有过程，激发人的想像，充满生命气息。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lnSpc>
                <a:spcPct val="105000"/>
              </a:lnSpc>
            </a:pPr>
            <a:r>
              <a:rPr lang="zh-CN" altLang="en-US" sz="3600" b="1" dirty="0">
                <a:latin typeface="Times New Roman" panose="02020603050405020304" pitchFamily="18" charset="0"/>
              </a:rPr>
              <a:t>       “鳞”字是用借代，避俗，增加了语言表现力，文学色彩浓厚。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Text Box 5"/>
          <p:cNvSpPr txBox="1"/>
          <p:nvPr/>
        </p:nvSpPr>
        <p:spPr>
          <a:xfrm>
            <a:off x="468313" y="620713"/>
            <a:ext cx="842486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3600" b="1">
                <a:solidFill>
                  <a:srgbClr val="000099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600" b="1" dirty="0">
                <a:solidFill>
                  <a:srgbClr val="000099"/>
                </a:solidFill>
                <a:latin typeface="宋体" panose="02010600030101010101" pitchFamily="2" charset="-122"/>
              </a:rPr>
              <a:t>、最能体现作者思想感情的语句是什么</a:t>
            </a:r>
            <a:r>
              <a:rPr lang="en-US" altLang="zh-CN" sz="3600" b="1">
                <a:solidFill>
                  <a:srgbClr val="000099"/>
                </a:solidFill>
                <a:latin typeface="宋体" panose="02010600030101010101" pitchFamily="2" charset="-122"/>
              </a:rPr>
              <a:t>?</a:t>
            </a:r>
            <a:endParaRPr lang="en-US" altLang="zh-CN" sz="3600">
              <a:solidFill>
                <a:srgbClr val="000099"/>
              </a:solidFill>
              <a:latin typeface="宋体" panose="02010600030101010101" pitchFamily="2" charset="-122"/>
            </a:endParaRPr>
          </a:p>
        </p:txBody>
      </p:sp>
      <p:sp>
        <p:nvSpPr>
          <p:cNvPr id="60422" name="Rectangle 6"/>
          <p:cNvSpPr/>
          <p:nvPr/>
        </p:nvSpPr>
        <p:spPr>
          <a:xfrm>
            <a:off x="646113" y="1341438"/>
            <a:ext cx="8497887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     “</a:t>
            </a:r>
            <a:r>
              <a:rPr lang="zh-CN" altLang="en-US" sz="3600" b="1" dirty="0">
                <a:latin typeface="Arial" panose="020B0604020202020204" pitchFamily="34" charset="0"/>
              </a:rPr>
              <a:t>实是欲界之仙都。自康乐以来，未复有能与其奇者。”       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60424" name="Rectangle 8"/>
          <p:cNvSpPr/>
          <p:nvPr/>
        </p:nvSpPr>
        <p:spPr>
          <a:xfrm>
            <a:off x="468313" y="2781300"/>
            <a:ext cx="8351837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solidFill>
                  <a:srgbClr val="000099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、运用仰观俯察两种视角，写白云高山流水三重风物的对偶句是什么？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5" name="Rectangle 9"/>
          <p:cNvSpPr/>
          <p:nvPr/>
        </p:nvSpPr>
        <p:spPr>
          <a:xfrm>
            <a:off x="1258888" y="4365625"/>
            <a:ext cx="4999037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>
                <a:latin typeface="Times New Roman" panose="02020603050405020304" pitchFamily="18" charset="0"/>
              </a:rPr>
              <a:t> “</a:t>
            </a:r>
            <a:r>
              <a:rPr lang="zh-CN" altLang="en-US" sz="3600" b="1" dirty="0">
                <a:latin typeface="Times New Roman" panose="02020603050405020304" pitchFamily="18" charset="0"/>
              </a:rPr>
              <a:t>高峰入云，清流见底” 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2" grpId="0"/>
      <p:bldP spid="6042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5"/>
          <p:cNvSpPr/>
          <p:nvPr/>
        </p:nvSpPr>
        <p:spPr>
          <a:xfrm>
            <a:off x="468313" y="620713"/>
            <a:ext cx="8135937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solidFill>
                  <a:srgbClr val="000099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、讲究色彩搭配，表现一年之美，呈现出一派绚烂辉煌的气象景象的对偶句是什么？ 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   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54" name="Rectangle 6"/>
          <p:cNvSpPr/>
          <p:nvPr/>
        </p:nvSpPr>
        <p:spPr>
          <a:xfrm>
            <a:off x="468313" y="2420938"/>
            <a:ext cx="834390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两岸石壁，五色交辉。青林翠竹，四时俱备。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78855" name="Rectangle 7"/>
          <p:cNvSpPr/>
          <p:nvPr/>
        </p:nvSpPr>
        <p:spPr>
          <a:xfrm>
            <a:off x="468313" y="3284538"/>
            <a:ext cx="8207375" cy="17399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600" b="1">
                <a:solidFill>
                  <a:srgbClr val="000099"/>
                </a:solidFill>
                <a:latin typeface="Times New Roman" panose="02020603050405020304" pitchFamily="18" charset="0"/>
              </a:rPr>
              <a:t>7</a:t>
            </a: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、将听觉、视觉结合，由静入动，表现一日之美，传达了生命气息的对偶句是什么？ 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56" name="Rectangle 8"/>
          <p:cNvSpPr/>
          <p:nvPr/>
        </p:nvSpPr>
        <p:spPr>
          <a:xfrm>
            <a:off x="395288" y="5229225"/>
            <a:ext cx="83439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晓雾将歇，猿鸟乱鸣；夕日欲颓，沉鳞竞跃。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4" grpId="0"/>
      <p:bldP spid="7885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Picture 2" descr="http://edu.dgnet.net/tk/images/24/0235.jpg"/>
          <p:cNvPicPr>
            <a:picLocks noChangeAspect="1"/>
          </p:cNvPicPr>
          <p:nvPr/>
        </p:nvPicPr>
        <p:blipFill>
          <a:blip r:embed="rId1" r:link="rId2">
            <a:grayscl/>
            <a:lum bright="70001" contrast="-70000"/>
          </a:blip>
          <a:srcRect l="33234" t="3321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Rectangle 3"/>
          <p:cNvSpPr/>
          <p:nvPr/>
        </p:nvSpPr>
        <p:spPr>
          <a:xfrm>
            <a:off x="1933575" y="16716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35844" name="Picture 4" descr="ZRFJ00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13" y="2205038"/>
            <a:ext cx="7775575" cy="414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5" name="Text Box 5"/>
          <p:cNvSpPr txBox="1"/>
          <p:nvPr/>
        </p:nvSpPr>
        <p:spPr>
          <a:xfrm>
            <a:off x="3832225" y="265906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grpSp>
        <p:nvGrpSpPr>
          <p:cNvPr id="35846" name="Group 6"/>
          <p:cNvGrpSpPr/>
          <p:nvPr/>
        </p:nvGrpSpPr>
        <p:grpSpPr>
          <a:xfrm>
            <a:off x="1911350" y="3046413"/>
            <a:ext cx="5429250" cy="0"/>
            <a:chOff x="0" y="0"/>
            <a:chExt cx="3420" cy="0"/>
          </a:xfrm>
        </p:grpSpPr>
        <p:sp>
          <p:nvSpPr>
            <p:cNvPr id="35852" name="Rectangle 7"/>
            <p:cNvSpPr/>
            <p:nvPr/>
          </p:nvSpPr>
          <p:spPr>
            <a:xfrm>
              <a:off x="0" y="0"/>
              <a:ext cx="3420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5853" name="Rectangle 8"/>
            <p:cNvSpPr/>
            <p:nvPr/>
          </p:nvSpPr>
          <p:spPr>
            <a:xfrm>
              <a:off x="0" y="0"/>
              <a:ext cx="3420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5847" name="Text Box 9"/>
          <p:cNvSpPr txBox="1"/>
          <p:nvPr/>
        </p:nvSpPr>
        <p:spPr>
          <a:xfrm>
            <a:off x="142875" y="549275"/>
            <a:ext cx="8893175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996633"/>
                </a:solidFill>
                <a:latin typeface="Times New Roman" panose="02020603050405020304" pitchFamily="18" charset="0"/>
                <a:ea typeface="华文行楷" pitchFamily="2" charset="-122"/>
              </a:rPr>
              <a:t>   </a:t>
            </a:r>
            <a:r>
              <a:rPr lang="zh-CN" altLang="en-US" sz="4000" b="1" dirty="0">
                <a:solidFill>
                  <a:srgbClr val="996633"/>
                </a:solidFill>
                <a:latin typeface="Times New Roman" panose="02020603050405020304" pitchFamily="18" charset="0"/>
                <a:ea typeface="华文行楷" pitchFamily="2" charset="-122"/>
              </a:rPr>
              <a:t>能力训练：</a:t>
            </a:r>
            <a:r>
              <a:rPr lang="zh-CN" altLang="en-US" sz="3200" b="1" dirty="0">
                <a:solidFill>
                  <a:srgbClr val="996633"/>
                </a:solidFill>
                <a:latin typeface="Times New Roman" panose="02020603050405020304" pitchFamily="18" charset="0"/>
                <a:ea typeface="华文行楷" pitchFamily="2" charset="-122"/>
              </a:rPr>
              <a:t>美丽的风景勾起了我们的暇思。让我们拿起笔，书写心中流淌而过的乐曲。</a:t>
            </a:r>
            <a:endParaRPr lang="zh-CN" altLang="en-US" sz="3200" b="1" dirty="0">
              <a:solidFill>
                <a:srgbClr val="996633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grpSp>
        <p:nvGrpSpPr>
          <p:cNvPr id="35848" name="Group 10"/>
          <p:cNvGrpSpPr/>
          <p:nvPr/>
        </p:nvGrpSpPr>
        <p:grpSpPr>
          <a:xfrm>
            <a:off x="1870075" y="2982913"/>
            <a:ext cx="5537200" cy="0"/>
            <a:chOff x="0" y="0"/>
            <a:chExt cx="3488" cy="0"/>
          </a:xfrm>
        </p:grpSpPr>
        <p:sp>
          <p:nvSpPr>
            <p:cNvPr id="35850" name="Rectangle 11"/>
            <p:cNvSpPr/>
            <p:nvPr/>
          </p:nvSpPr>
          <p:spPr>
            <a:xfrm>
              <a:off x="0" y="0"/>
              <a:ext cx="3488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5851" name="Rectangle 12"/>
            <p:cNvSpPr/>
            <p:nvPr/>
          </p:nvSpPr>
          <p:spPr>
            <a:xfrm>
              <a:off x="0" y="0"/>
              <a:ext cx="3488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5849" name="Text Box 16"/>
          <p:cNvSpPr txBox="1"/>
          <p:nvPr/>
        </p:nvSpPr>
        <p:spPr>
          <a:xfrm>
            <a:off x="1905000" y="4876800"/>
            <a:ext cx="6858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Picture 2" descr="Chuan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Picture 3" descr="http://edu.dgnet.net/tk/images/24/0235.jpg"/>
          <p:cNvPicPr>
            <a:picLocks noChangeAspect="1"/>
          </p:cNvPicPr>
          <p:nvPr/>
        </p:nvPicPr>
        <p:blipFill>
          <a:blip r:embed="rId2" r:link="rId3">
            <a:grayscl/>
            <a:lum bright="70001" contrast="-70000"/>
          </a:blip>
          <a:srcRect l="33234" t="3321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6868" name="Group 4"/>
          <p:cNvGrpSpPr/>
          <p:nvPr/>
        </p:nvGrpSpPr>
        <p:grpSpPr>
          <a:xfrm>
            <a:off x="1982788" y="2651125"/>
            <a:ext cx="5429250" cy="0"/>
            <a:chOff x="0" y="0"/>
            <a:chExt cx="3420" cy="0"/>
          </a:xfrm>
        </p:grpSpPr>
        <p:sp>
          <p:nvSpPr>
            <p:cNvPr id="36871" name="Rectangle 5"/>
            <p:cNvSpPr/>
            <p:nvPr/>
          </p:nvSpPr>
          <p:spPr>
            <a:xfrm>
              <a:off x="0" y="0"/>
              <a:ext cx="3420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6872" name="Rectangle 6"/>
            <p:cNvSpPr/>
            <p:nvPr/>
          </p:nvSpPr>
          <p:spPr>
            <a:xfrm>
              <a:off x="0" y="0"/>
              <a:ext cx="3420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83975" name="Text Box 7"/>
          <p:cNvSpPr txBox="1"/>
          <p:nvPr/>
        </p:nvSpPr>
        <p:spPr>
          <a:xfrm>
            <a:off x="179388" y="0"/>
            <a:ext cx="8388350" cy="447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  <a:ea typeface="隶书" pitchFamily="49" charset="-122"/>
              </a:rPr>
              <a:t>　 映入眼帘的是蓝天白云的画面，空气里只有快乐的气息，什么烦恼都随着微风飘走了。湖面像镜子一样平静，岸边的小船好像睡着了，一动也不动地躺着。整个天空都映在湖里了，蓝天碧水融合为一体。两岸连山围绕着湖，似乎为这里的宁静而感到喜悦。茂盛的小草依傍着山，虽然天空只有白云，可蓝天下还有美丽的景象陪伴着，才不至于感到寂寞。偶尔有几声鸟叫声，犹如为这宁静增添欢乐。</a:t>
            </a:r>
            <a:endParaRPr lang="zh-CN" altLang="en-US" sz="3200" b="1" dirty="0">
              <a:solidFill>
                <a:srgbClr val="990033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pic>
        <p:nvPicPr>
          <p:cNvPr id="36870" name="Picture 8" descr="ZRFJ00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288" y="4581525"/>
            <a:ext cx="7993062" cy="2001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98" name="Group 3"/>
          <p:cNvGrpSpPr/>
          <p:nvPr/>
        </p:nvGrpSpPr>
        <p:grpSpPr>
          <a:xfrm>
            <a:off x="1870075" y="2982913"/>
            <a:ext cx="5537200" cy="0"/>
            <a:chOff x="0" y="0"/>
            <a:chExt cx="3488" cy="0"/>
          </a:xfrm>
        </p:grpSpPr>
        <p:sp>
          <p:nvSpPr>
            <p:cNvPr id="4102" name="Rectangle 4"/>
            <p:cNvSpPr/>
            <p:nvPr/>
          </p:nvSpPr>
          <p:spPr>
            <a:xfrm>
              <a:off x="0" y="0"/>
              <a:ext cx="3488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4103" name="Rectangle 5"/>
            <p:cNvSpPr/>
            <p:nvPr/>
          </p:nvSpPr>
          <p:spPr>
            <a:xfrm>
              <a:off x="0" y="0"/>
              <a:ext cx="3488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2536" name="Text Box 8"/>
          <p:cNvSpPr txBox="1"/>
          <p:nvPr/>
        </p:nvSpPr>
        <p:spPr>
          <a:xfrm>
            <a:off x="395288" y="1989138"/>
            <a:ext cx="8280400" cy="210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Times New Roman" panose="02020603050405020304" pitchFamily="18" charset="0"/>
              </a:rPr>
              <a:t>         </a:t>
            </a:r>
            <a:r>
              <a:rPr lang="zh-CN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ea typeface="隶书" pitchFamily="49" charset="-122"/>
              </a:rPr>
              <a:t>即书信，古人的书信又叫“尺牍”或曰“信札”，是一种应用性文体，多记事陈情。</a:t>
            </a:r>
            <a:endParaRPr lang="zh-CN" altLang="en-US" sz="4400" b="1" dirty="0">
              <a:solidFill>
                <a:schemeClr val="tx2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2537" name="Text Box 9"/>
          <p:cNvSpPr txBox="1"/>
          <p:nvPr/>
        </p:nvSpPr>
        <p:spPr>
          <a:xfrm>
            <a:off x="3563938" y="333375"/>
            <a:ext cx="15113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9600" dirty="0">
                <a:solidFill>
                  <a:srgbClr val="FF3300"/>
                </a:solidFill>
                <a:latin typeface="Times New Roman" panose="02020603050405020304" pitchFamily="18" charset="0"/>
                <a:ea typeface="华文新魏" pitchFamily="2" charset="-122"/>
              </a:rPr>
              <a:t>书</a:t>
            </a:r>
            <a:endParaRPr lang="zh-CN" altLang="en-US" sz="9600" dirty="0">
              <a:solidFill>
                <a:srgbClr val="FF33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2539" name="Text Box 11"/>
          <p:cNvSpPr txBox="1"/>
          <p:nvPr/>
        </p:nvSpPr>
        <p:spPr>
          <a:xfrm>
            <a:off x="250825" y="4508500"/>
            <a:ext cx="8713788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>
                <a:latin typeface="隶书" pitchFamily="49" charset="-122"/>
                <a:ea typeface="隶书" pitchFamily="49" charset="-122"/>
              </a:rPr>
              <a:t>    《</a:t>
            </a:r>
            <a:r>
              <a:rPr lang="zh-CN" altLang="en-US" sz="4400" b="1" dirty="0">
                <a:latin typeface="隶书" pitchFamily="49" charset="-122"/>
                <a:ea typeface="隶书" pitchFamily="49" charset="-122"/>
              </a:rPr>
              <a:t>与</a:t>
            </a:r>
            <a:r>
              <a:rPr lang="zh-CN" altLang="en-US" sz="4400" b="1" dirty="0">
                <a:latin typeface="隶书" pitchFamily="49" charset="-122"/>
                <a:ea typeface="隶书" pitchFamily="49" charset="-122"/>
              </a:rPr>
              <a:t>谢中书书</a:t>
            </a:r>
            <a:r>
              <a:rPr lang="en-US" altLang="zh-CN" sz="4400" b="1"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4400" b="1" dirty="0">
                <a:latin typeface="隶书" pitchFamily="49" charset="-122"/>
                <a:ea typeface="隶书" pitchFamily="49" charset="-122"/>
              </a:rPr>
              <a:t>是陶弘景回复朋友谢中书的一封书信。 </a:t>
            </a:r>
            <a:endParaRPr lang="zh-CN" altLang="en-US" sz="4400" b="1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225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/>
      <p:bldP spid="22537" grpId="0"/>
      <p:bldP spid="225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8" name="Text Box 4"/>
          <p:cNvSpPr txBox="1"/>
          <p:nvPr/>
        </p:nvSpPr>
        <p:spPr>
          <a:xfrm>
            <a:off x="955675" y="1221105"/>
            <a:ext cx="762952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4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陶弘景</a:t>
            </a:r>
            <a:endParaRPr lang="zh-CN" altLang="en-US" sz="40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南朝人，字通明，号华阳隐居。丹阳秣陵人，去官隐居茅山，人称</a:t>
            </a: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山中宰相</a:t>
            </a: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。有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陶隐居集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。本文是六朝山水小品名作。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54" name="Text Box 10"/>
          <p:cNvSpPr txBox="1"/>
          <p:nvPr/>
        </p:nvSpPr>
        <p:spPr>
          <a:xfrm>
            <a:off x="665480" y="4818698"/>
            <a:ext cx="8208963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       </a:t>
            </a:r>
            <a:r>
              <a:rPr lang="zh-CN" altLang="en-US" sz="3600" b="1" dirty="0">
                <a:latin typeface="Arial" panose="020B0604020202020204" pitchFamily="34" charset="0"/>
              </a:rPr>
              <a:t>本文与南朝吴均的</a:t>
            </a:r>
            <a:r>
              <a:rPr lang="en-US" altLang="zh-CN" sz="3600" b="1">
                <a:latin typeface="Arial" panose="020B0604020202020204" pitchFamily="34" charset="0"/>
              </a:rPr>
              <a:t>《</a:t>
            </a:r>
            <a:r>
              <a:rPr lang="zh-CN" altLang="en-US" sz="3600" b="1" dirty="0">
                <a:latin typeface="Arial" panose="020B0604020202020204" pitchFamily="34" charset="0"/>
              </a:rPr>
              <a:t>与朱元思书</a:t>
            </a:r>
            <a:r>
              <a:rPr lang="en-US" altLang="zh-CN" sz="3600" b="1">
                <a:latin typeface="Arial" panose="020B0604020202020204" pitchFamily="34" charset="0"/>
              </a:rPr>
              <a:t>》</a:t>
            </a:r>
            <a:r>
              <a:rPr lang="zh-CN" altLang="en-US" sz="3600" b="1" dirty="0">
                <a:latin typeface="Arial" panose="020B0604020202020204" pitchFamily="34" charset="0"/>
              </a:rPr>
              <a:t>可称双璧，同为六朝山水名作。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615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4"/>
          <p:cNvSpPr txBox="1"/>
          <p:nvPr/>
        </p:nvSpPr>
        <p:spPr>
          <a:xfrm>
            <a:off x="323850" y="765175"/>
            <a:ext cx="8496300" cy="5148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陶弘景</a:t>
            </a:r>
            <a:r>
              <a:rPr lang="en-US" altLang="zh-CN" sz="4400" b="1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―― </a:t>
            </a:r>
            <a:r>
              <a:rPr lang="en-US" altLang="zh-CN" sz="4000" b="1">
                <a:solidFill>
                  <a:srgbClr val="FF3300"/>
                </a:solidFill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sz="40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山中宰相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 </a:t>
            </a:r>
            <a:br>
              <a:rPr lang="zh-CN" altLang="en-US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800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en-US" altLang="zh-CN" sz="3200" b="1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――</a:t>
            </a:r>
            <a:r>
              <a:rPr lang="zh-CN" altLang="en-US" sz="3200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齐高帝曾经召他进宫陪伴太子读书。后来，陶弘景远离尘世，隐居曲山（今茅山）。他精通阴阳五行、山川地理、天文气象。梁武帝继位后，他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“</a:t>
            </a:r>
            <a:r>
              <a:rPr lang="zh-CN" altLang="en-US" sz="3200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礼聘不出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”</a:t>
            </a:r>
            <a:r>
              <a:rPr lang="zh-CN" altLang="en-US" sz="3200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。</a:t>
            </a:r>
            <a:r>
              <a:rPr lang="zh-CN" altLang="en-US" sz="3200" b="1" u="sng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因此，每逢有凶吉、祭祀、征讨大事，朝廷都要派人进山向他请教，故称他为</a:t>
            </a:r>
            <a:r>
              <a:rPr lang="zh-CN" altLang="en-US" sz="3200" b="1" u="sng" dirty="0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“</a:t>
            </a:r>
            <a:r>
              <a:rPr lang="zh-CN" altLang="en-US" sz="3200" b="1" u="sng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山中宰相</a:t>
            </a:r>
            <a:r>
              <a:rPr lang="zh-CN" altLang="en-US" sz="3200" b="1" u="sng" dirty="0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”</a:t>
            </a:r>
            <a:r>
              <a:rPr lang="zh-CN" altLang="en-US" sz="3200" b="1" u="sng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。</a:t>
            </a:r>
            <a:r>
              <a:rPr lang="zh-CN" altLang="en-US" sz="3200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陶一生好松。每当轻风吹拂松枝，发出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“</a:t>
            </a:r>
            <a:r>
              <a:rPr lang="zh-CN" altLang="en-US" sz="3200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沙沙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”</a:t>
            </a:r>
            <a:r>
              <a:rPr lang="zh-CN" altLang="en-US" sz="3200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的声响时，他就象听到仙乐一样如痴如狂。有时，他竟一人进山，专去听山野松涛之声，人又称之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“</a:t>
            </a:r>
            <a:r>
              <a:rPr lang="zh-CN" altLang="en-US" sz="3200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仙人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”</a:t>
            </a:r>
            <a:r>
              <a:rPr lang="zh-CN" altLang="en-US" sz="3200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。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2800" b="1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684213" y="620713"/>
            <a:ext cx="77724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6000" dirty="0">
                <a:solidFill>
                  <a:schemeClr val="accent2"/>
                </a:solidFill>
                <a:ea typeface="华文行楷" pitchFamily="2" charset="-122"/>
              </a:rPr>
              <a:t>作品背景</a:t>
            </a:r>
            <a:endParaRPr lang="zh-CN" altLang="en-US" sz="6000" dirty="0">
              <a:solidFill>
                <a:schemeClr val="accent2"/>
              </a:solidFill>
              <a:ea typeface="华文行楷" pitchFamily="2" charset="-122"/>
            </a:endParaRPr>
          </a:p>
        </p:txBody>
      </p:sp>
      <p:sp>
        <p:nvSpPr>
          <p:cNvPr id="7171" name="Text Box 4"/>
          <p:cNvSpPr/>
          <p:nvPr>
            <p:ph idx="1"/>
          </p:nvPr>
        </p:nvSpPr>
        <p:spPr>
          <a:xfrm>
            <a:off x="539750" y="1844675"/>
            <a:ext cx="7988300" cy="4114800"/>
          </a:xfrm>
        </p:spPr>
        <p:txBody>
          <a:bodyPr vert="horz" wrap="square" lIns="91440" tIns="45720" rIns="91440" bIns="45720" anchor="t"/>
          <a:p>
            <a:pPr eaLnBrk="1" hangingPunct="1">
              <a:spcBef>
                <a:spcPct val="50000"/>
              </a:spcBef>
              <a:buNone/>
            </a:pPr>
            <a:r>
              <a:rPr lang="en-US" altLang="zh-CN"/>
              <a:t>             </a:t>
            </a:r>
            <a:r>
              <a:rPr lang="zh-CN" altLang="en-US" sz="4000" b="1" dirty="0">
                <a:ea typeface="华文新魏" pitchFamily="2" charset="-122"/>
              </a:rPr>
              <a:t>南北朝时，因政局动荡，矛盾尖锐，不少文人往往遁迹山林从自然美中寻求精神上的解脱。因而他们在书信中常常描山绘水。表明自己所好，并作为对友人的安慰。</a:t>
            </a:r>
            <a:endParaRPr lang="zh-CN" altLang="en-US" sz="4000" b="1" dirty="0">
              <a:ea typeface="华文新魏" pitchFamily="2" charset="-122"/>
            </a:endParaRPr>
          </a:p>
        </p:txBody>
      </p:sp>
      <p:sp>
        <p:nvSpPr>
          <p:cNvPr id="7172" name="Rectangle 6"/>
          <p:cNvSpPr/>
          <p:nvPr/>
        </p:nvSpPr>
        <p:spPr>
          <a:xfrm>
            <a:off x="0" y="5805488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选自</a:t>
            </a:r>
            <a:r>
              <a:rPr lang="en-US" altLang="zh-CN" sz="3600" b="1">
                <a:latin typeface="Times New Roman" panose="02020603050405020304" pitchFamily="18" charset="0"/>
              </a:rPr>
              <a:t>《</a:t>
            </a:r>
            <a:r>
              <a:rPr lang="zh-CN" altLang="en-US" sz="3600" b="1" dirty="0">
                <a:latin typeface="Times New Roman" panose="02020603050405020304" pitchFamily="18" charset="0"/>
              </a:rPr>
              <a:t>全上古三代秦汉三国六朝文</a:t>
            </a:r>
            <a:r>
              <a:rPr lang="en-US" altLang="zh-CN" sz="3600" b="1">
                <a:latin typeface="Times New Roman" panose="02020603050405020304" pitchFamily="18" charset="0"/>
              </a:rPr>
              <a:t>·</a:t>
            </a:r>
            <a:r>
              <a:rPr lang="zh-CN" altLang="en-US" sz="3600" b="1" dirty="0">
                <a:latin typeface="Times New Roman" panose="02020603050405020304" pitchFamily="18" charset="0"/>
              </a:rPr>
              <a:t>全梁文</a:t>
            </a:r>
            <a:r>
              <a:rPr lang="en-US" altLang="zh-CN" sz="3600" b="1">
                <a:latin typeface="Times New Roman" panose="02020603050405020304" pitchFamily="18" charset="0"/>
              </a:rPr>
              <a:t>》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3"/>
          <p:cNvSpPr txBox="1"/>
          <p:nvPr/>
        </p:nvSpPr>
        <p:spPr>
          <a:xfrm>
            <a:off x="0" y="533400"/>
            <a:ext cx="434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</a:rPr>
              <a:t>                      </a:t>
            </a:r>
            <a:endParaRPr lang="en-US" altLang="zh-CN" sz="28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8195" name="Rectangle 5"/>
          <p:cNvSpPr/>
          <p:nvPr/>
        </p:nvSpPr>
        <p:spPr>
          <a:xfrm>
            <a:off x="2047875" y="19002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196" name="Text Box 7"/>
          <p:cNvSpPr txBox="1"/>
          <p:nvPr/>
        </p:nvSpPr>
        <p:spPr>
          <a:xfrm>
            <a:off x="2700338" y="0"/>
            <a:ext cx="35814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与谢中书书</a:t>
            </a:r>
            <a:endParaRPr lang="zh-CN" altLang="en-US" sz="4400" b="1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8197" name="Text Box 8"/>
          <p:cNvSpPr txBox="1"/>
          <p:nvPr/>
        </p:nvSpPr>
        <p:spPr>
          <a:xfrm>
            <a:off x="3779838" y="692150"/>
            <a:ext cx="41767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南朝    陶弘景</a:t>
            </a:r>
            <a:endParaRPr lang="zh-CN" altLang="en-US" sz="36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8" name="Text Box 9"/>
          <p:cNvSpPr txBox="1"/>
          <p:nvPr/>
        </p:nvSpPr>
        <p:spPr>
          <a:xfrm>
            <a:off x="1187450" y="1341438"/>
            <a:ext cx="34639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山川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之美，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9" name="Text Box 10"/>
          <p:cNvSpPr txBox="1"/>
          <p:nvPr/>
        </p:nvSpPr>
        <p:spPr>
          <a:xfrm>
            <a:off x="4275138" y="1341438"/>
            <a:ext cx="32496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古来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共谈。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0" name="Text Box 11"/>
          <p:cNvSpPr txBox="1"/>
          <p:nvPr/>
        </p:nvSpPr>
        <p:spPr>
          <a:xfrm>
            <a:off x="1187450" y="1917700"/>
            <a:ext cx="30956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高峰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入云，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1" name="Text Box 12"/>
          <p:cNvSpPr txBox="1"/>
          <p:nvPr/>
        </p:nvSpPr>
        <p:spPr>
          <a:xfrm>
            <a:off x="4283075" y="1917700"/>
            <a:ext cx="30241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清流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见底。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2" name="Text Box 13"/>
          <p:cNvSpPr txBox="1"/>
          <p:nvPr/>
        </p:nvSpPr>
        <p:spPr>
          <a:xfrm>
            <a:off x="1187450" y="2511425"/>
            <a:ext cx="34575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两岸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石壁，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3" name="Text Box 14"/>
          <p:cNvSpPr txBox="1"/>
          <p:nvPr/>
        </p:nvSpPr>
        <p:spPr>
          <a:xfrm>
            <a:off x="4283075" y="2511425"/>
            <a:ext cx="36734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五色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交辉。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4" name="Text Box 15"/>
          <p:cNvSpPr txBox="1"/>
          <p:nvPr/>
        </p:nvSpPr>
        <p:spPr>
          <a:xfrm>
            <a:off x="1114425" y="3087688"/>
            <a:ext cx="35290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青林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翠竹，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5" name="Text Box 16"/>
          <p:cNvSpPr txBox="1"/>
          <p:nvPr/>
        </p:nvSpPr>
        <p:spPr>
          <a:xfrm>
            <a:off x="4284663" y="3068638"/>
            <a:ext cx="32337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四时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俱备。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6" name="Text Box 17"/>
          <p:cNvSpPr txBox="1"/>
          <p:nvPr/>
        </p:nvSpPr>
        <p:spPr>
          <a:xfrm>
            <a:off x="1187450" y="3663950"/>
            <a:ext cx="36004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晓雾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将歇，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7" name="Text Box 18"/>
          <p:cNvSpPr txBox="1"/>
          <p:nvPr/>
        </p:nvSpPr>
        <p:spPr>
          <a:xfrm>
            <a:off x="4283075" y="3663950"/>
            <a:ext cx="30241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猿鸟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乱鸣；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8" name="Text Box 19"/>
          <p:cNvSpPr txBox="1"/>
          <p:nvPr/>
        </p:nvSpPr>
        <p:spPr>
          <a:xfrm>
            <a:off x="1185863" y="4294188"/>
            <a:ext cx="31686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夕日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欲颓，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9" name="Text Box 20"/>
          <p:cNvSpPr txBox="1"/>
          <p:nvPr/>
        </p:nvSpPr>
        <p:spPr>
          <a:xfrm>
            <a:off x="4211638" y="4294188"/>
            <a:ext cx="41767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沉鳞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竞跃。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10" name="Text Box 21"/>
          <p:cNvSpPr txBox="1"/>
          <p:nvPr/>
        </p:nvSpPr>
        <p:spPr>
          <a:xfrm>
            <a:off x="1187450" y="4887913"/>
            <a:ext cx="46799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实是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欲界之仙都。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11" name="Text Box 22"/>
          <p:cNvSpPr txBox="1"/>
          <p:nvPr/>
        </p:nvSpPr>
        <p:spPr>
          <a:xfrm>
            <a:off x="1187450" y="5445125"/>
            <a:ext cx="38163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自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康乐以来，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12" name="Text Box 23"/>
          <p:cNvSpPr txBox="1"/>
          <p:nvPr/>
        </p:nvSpPr>
        <p:spPr>
          <a:xfrm>
            <a:off x="1187450" y="6021388"/>
            <a:ext cx="52562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未复有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能与其奇者。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215" name="答谢中书书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101013" y="60928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2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680" fill="hold"/>
                                        <p:tgtEl>
                                          <p:spTgt spid="82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1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1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3" name="Rectangle 3"/>
          <p:cNvSpPr/>
          <p:nvPr/>
        </p:nvSpPr>
        <p:spPr>
          <a:xfrm>
            <a:off x="539750" y="1268413"/>
            <a:ext cx="8280400" cy="3106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隶书" pitchFamily="49" charset="-122"/>
              </a:rPr>
              <a:t>      </a:t>
            </a:r>
            <a:r>
              <a:rPr lang="zh-CN" altLang="en-US" sz="4400" b="1" dirty="0">
                <a:latin typeface="Times New Roman" panose="02020603050405020304" pitchFamily="18" charset="0"/>
                <a:ea typeface="隶书" pitchFamily="49" charset="-122"/>
              </a:rPr>
              <a:t>让我们通过朗读领略文章的美。</a:t>
            </a:r>
            <a:endParaRPr lang="zh-CN" altLang="en-US" sz="4400" b="1" dirty="0">
              <a:latin typeface="Times New Roman" panose="02020603050405020304" pitchFamily="18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  <a:ea typeface="隶书" pitchFamily="49" charset="-122"/>
              </a:rPr>
              <a:t>      朗读方法：看清字，读准音，口齿清楚，缓急有序，轻重有度，感情充沛，一气呵成。</a:t>
            </a:r>
            <a:endParaRPr lang="zh-CN" altLang="en-US" sz="44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grpSp>
        <p:nvGrpSpPr>
          <p:cNvPr id="9219" name="Group 4"/>
          <p:cNvGrpSpPr/>
          <p:nvPr/>
        </p:nvGrpSpPr>
        <p:grpSpPr>
          <a:xfrm>
            <a:off x="1870075" y="2982913"/>
            <a:ext cx="5537200" cy="0"/>
            <a:chOff x="0" y="0"/>
            <a:chExt cx="3488" cy="0"/>
          </a:xfrm>
        </p:grpSpPr>
        <p:sp>
          <p:nvSpPr>
            <p:cNvPr id="9221" name="Rectangle 5"/>
            <p:cNvSpPr/>
            <p:nvPr/>
          </p:nvSpPr>
          <p:spPr>
            <a:xfrm>
              <a:off x="0" y="0"/>
              <a:ext cx="3488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9222" name="Rectangle 6"/>
            <p:cNvSpPr/>
            <p:nvPr/>
          </p:nvSpPr>
          <p:spPr>
            <a:xfrm>
              <a:off x="0" y="0"/>
              <a:ext cx="3488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9220" name="Rectangle 7"/>
          <p:cNvSpPr/>
          <p:nvPr/>
        </p:nvSpPr>
        <p:spPr>
          <a:xfrm>
            <a:off x="2633663" y="5381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3123</Words>
  <Paragraphs>290</Paragraphs>
  <Slides>36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1" baseType="lpstr">
      <vt:lpstr>Arial</vt:lpstr>
      <vt:lpstr>宋体</vt:lpstr>
      <vt:lpstr>Wingdings</vt:lpstr>
      <vt:lpstr>Times New Roman</vt:lpstr>
      <vt:lpstr>黑体</vt:lpstr>
      <vt:lpstr>隶书</vt:lpstr>
      <vt:lpstr>华文新魏</vt:lpstr>
      <vt:lpstr>楷体_GB2312</vt:lpstr>
      <vt:lpstr>华文行楷</vt:lpstr>
      <vt:lpstr>华文中宋</vt:lpstr>
      <vt:lpstr>微软雅黑</vt:lpstr>
      <vt:lpstr>Arial Unicode MS</vt:lpstr>
      <vt:lpstr>Calibri</vt:lpstr>
      <vt:lpstr>新宋体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作品背景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1、总领全文的一句话是什么？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2003-10-23T07:53:00Z</dcterms:created>
  <dcterms:modified xsi:type="dcterms:W3CDTF">2018-11-16T17:06:17Z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